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6"/>
  </p:notesMasterIdLst>
  <p:sldIdLst>
    <p:sldId id="439" r:id="rId2"/>
    <p:sldId id="444" r:id="rId3"/>
    <p:sldId id="477" r:id="rId4"/>
    <p:sldId id="542" r:id="rId5"/>
    <p:sldId id="543" r:id="rId6"/>
    <p:sldId id="544" r:id="rId7"/>
    <p:sldId id="545" r:id="rId8"/>
    <p:sldId id="546" r:id="rId9"/>
    <p:sldId id="547" r:id="rId10"/>
    <p:sldId id="548" r:id="rId11"/>
    <p:sldId id="549" r:id="rId12"/>
    <p:sldId id="550" r:id="rId13"/>
    <p:sldId id="551" r:id="rId14"/>
    <p:sldId id="513" r:id="rId15"/>
  </p:sldIdLst>
  <p:sldSz cx="12190413" cy="6859588"/>
  <p:notesSz cx="6858000" cy="9144000"/>
  <p:custDataLst>
    <p:tags r:id="rId17"/>
  </p:custDataLst>
  <p:defaultTextStyle>
    <a:defPPr>
      <a:defRPr lang="zh-CN"/>
    </a:defPPr>
    <a:lvl1pPr marL="0" algn="l" defTabSz="1218936" rtl="0" eaLnBrk="1" latinLnBrk="0" hangingPunct="1">
      <a:defRPr sz="2400" kern="1200">
        <a:solidFill>
          <a:schemeClr val="tx1"/>
        </a:solidFill>
        <a:latin typeface="+mn-lt"/>
        <a:ea typeface="+mn-ea"/>
        <a:cs typeface="+mn-cs"/>
      </a:defRPr>
    </a:lvl1pPr>
    <a:lvl2pPr marL="609469" algn="l" defTabSz="1218936" rtl="0" eaLnBrk="1" latinLnBrk="0" hangingPunct="1">
      <a:defRPr sz="2400" kern="1200">
        <a:solidFill>
          <a:schemeClr val="tx1"/>
        </a:solidFill>
        <a:latin typeface="+mn-lt"/>
        <a:ea typeface="+mn-ea"/>
        <a:cs typeface="+mn-cs"/>
      </a:defRPr>
    </a:lvl2pPr>
    <a:lvl3pPr marL="1218936" algn="l" defTabSz="1218936" rtl="0" eaLnBrk="1" latinLnBrk="0" hangingPunct="1">
      <a:defRPr sz="2400" kern="1200">
        <a:solidFill>
          <a:schemeClr val="tx1"/>
        </a:solidFill>
        <a:latin typeface="+mn-lt"/>
        <a:ea typeface="+mn-ea"/>
        <a:cs typeface="+mn-cs"/>
      </a:defRPr>
    </a:lvl3pPr>
    <a:lvl4pPr marL="1828402" algn="l" defTabSz="1218936" rtl="0" eaLnBrk="1" latinLnBrk="0" hangingPunct="1">
      <a:defRPr sz="2400" kern="1200">
        <a:solidFill>
          <a:schemeClr val="tx1"/>
        </a:solidFill>
        <a:latin typeface="+mn-lt"/>
        <a:ea typeface="+mn-ea"/>
        <a:cs typeface="+mn-cs"/>
      </a:defRPr>
    </a:lvl4pPr>
    <a:lvl5pPr marL="2437870" algn="l" defTabSz="1218936" rtl="0" eaLnBrk="1" latinLnBrk="0" hangingPunct="1">
      <a:defRPr sz="2400" kern="1200">
        <a:solidFill>
          <a:schemeClr val="tx1"/>
        </a:solidFill>
        <a:latin typeface="+mn-lt"/>
        <a:ea typeface="+mn-ea"/>
        <a:cs typeface="+mn-cs"/>
      </a:defRPr>
    </a:lvl5pPr>
    <a:lvl6pPr marL="3047337" algn="l" defTabSz="1218936" rtl="0" eaLnBrk="1" latinLnBrk="0" hangingPunct="1">
      <a:defRPr sz="2400" kern="1200">
        <a:solidFill>
          <a:schemeClr val="tx1"/>
        </a:solidFill>
        <a:latin typeface="+mn-lt"/>
        <a:ea typeface="+mn-ea"/>
        <a:cs typeface="+mn-cs"/>
      </a:defRPr>
    </a:lvl6pPr>
    <a:lvl7pPr marL="3656806" algn="l" defTabSz="1218936" rtl="0" eaLnBrk="1" latinLnBrk="0" hangingPunct="1">
      <a:defRPr sz="2400" kern="1200">
        <a:solidFill>
          <a:schemeClr val="tx1"/>
        </a:solidFill>
        <a:latin typeface="+mn-lt"/>
        <a:ea typeface="+mn-ea"/>
        <a:cs typeface="+mn-cs"/>
      </a:defRPr>
    </a:lvl7pPr>
    <a:lvl8pPr marL="4266271" algn="l" defTabSz="1218936" rtl="0" eaLnBrk="1" latinLnBrk="0" hangingPunct="1">
      <a:defRPr sz="2400" kern="1200">
        <a:solidFill>
          <a:schemeClr val="tx1"/>
        </a:solidFill>
        <a:latin typeface="+mn-lt"/>
        <a:ea typeface="+mn-ea"/>
        <a:cs typeface="+mn-cs"/>
      </a:defRPr>
    </a:lvl8pPr>
    <a:lvl9pPr marL="4875739" algn="l" defTabSz="1218936" rtl="0" eaLnBrk="1" latinLnBrk="0" hangingPunct="1">
      <a:defRPr sz="24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1620" userDrawn="1">
          <p15:clr>
            <a:srgbClr val="A4A3A4"/>
          </p15:clr>
        </p15:guide>
        <p15:guide id="2" pos="2880" userDrawn="1">
          <p15:clr>
            <a:srgbClr val="A4A3A4"/>
          </p15:clr>
        </p15:guide>
        <p15:guide id="3" orient="horz" pos="2618" userDrawn="1">
          <p15:clr>
            <a:srgbClr val="A4A3A4"/>
          </p15:clr>
        </p15:guide>
        <p15:guide id="4" pos="5738" userDrawn="1">
          <p15:clr>
            <a:srgbClr val="A4A3A4"/>
          </p15:clr>
        </p15:guide>
        <p15:guide id="5" orient="horz" pos="2799" userDrawn="1">
          <p15:clr>
            <a:srgbClr val="A4A3A4"/>
          </p15:clr>
        </p15:guide>
        <p15:guide id="6" pos="5759" userDrawn="1">
          <p15:clr>
            <a:srgbClr val="A4A3A4"/>
          </p15:clr>
        </p15:guide>
        <p15:guide id="7" pos="3969">
          <p15:clr>
            <a:srgbClr val="A4A3A4"/>
          </p15:clr>
        </p15:guide>
        <p15:guide id="8" pos="3107">
          <p15:clr>
            <a:srgbClr val="A4A3A4"/>
          </p15:clr>
        </p15:guide>
        <p15:guide id="9" orient="horz" pos="2663">
          <p15:clr>
            <a:srgbClr val="A4A3A4"/>
          </p15:clr>
        </p15:guide>
        <p15:guide id="10" pos="3288">
          <p15:clr>
            <a:srgbClr val="A4A3A4"/>
          </p15:clr>
        </p15:guide>
        <p15:guide id="11" orient="horz" pos="3239">
          <p15:clr>
            <a:srgbClr val="A4A3A4"/>
          </p15:clr>
        </p15:guide>
        <p15:guide id="12" orient="horz" pos="2947">
          <p15:clr>
            <a:srgbClr val="A4A3A4"/>
          </p15:clr>
        </p15:guide>
        <p15:guide id="13" orient="horz" pos="3491">
          <p15:clr>
            <a:srgbClr val="A4A3A4"/>
          </p15:clr>
        </p15:guide>
        <p15:guide id="14" orient="horz" pos="3733">
          <p15:clr>
            <a:srgbClr val="A4A3A4"/>
          </p15:clr>
        </p15:guide>
        <p15:guide id="15" orient="horz" pos="3551">
          <p15:clr>
            <a:srgbClr val="A4A3A4"/>
          </p15:clr>
        </p15:guide>
        <p15:guide id="16" orient="horz" pos="4320">
          <p15:clr>
            <a:srgbClr val="A4A3A4"/>
          </p15:clr>
        </p15:guide>
        <p15:guide id="17" pos="3840">
          <p15:clr>
            <a:srgbClr val="A4A3A4"/>
          </p15:clr>
        </p15:guide>
        <p15:guide id="18" pos="4081">
          <p15:clr>
            <a:srgbClr val="A4A3A4"/>
          </p15:clr>
        </p15:guide>
        <p15:guide id="19" pos="3053">
          <p15:clr>
            <a:srgbClr val="A4A3A4"/>
          </p15:clr>
        </p15:guide>
        <p15:guide id="20" pos="4142">
          <p15:clr>
            <a:srgbClr val="A4A3A4"/>
          </p15:clr>
        </p15:guide>
        <p15:guide id="21" pos="6622">
          <p15:clr>
            <a:srgbClr val="A4A3A4"/>
          </p15:clr>
        </p15:guide>
      </p15:sldGuideLst>
    </p:ext>
    <p:ext uri="{2D200454-40CA-4A62-9FC3-DE9A4176ACB9}">
      <p15:notesGuideLst xmlns=""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800000"/>
    <a:srgbClr val="FDE9D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57" autoAdjust="0"/>
    <p:restoredTop sz="99259" autoAdjust="0"/>
  </p:normalViewPr>
  <p:slideViewPr>
    <p:cSldViewPr>
      <p:cViewPr>
        <p:scale>
          <a:sx n="91" d="100"/>
          <a:sy n="91" d="100"/>
        </p:scale>
        <p:origin x="-65" y="76"/>
      </p:cViewPr>
      <p:guideLst>
        <p:guide orient="horz" pos="1620"/>
        <p:guide orient="horz" pos="2618"/>
        <p:guide orient="horz" pos="2799"/>
        <p:guide orient="horz" pos="2663"/>
        <p:guide orient="horz" pos="3239"/>
        <p:guide orient="horz" pos="2947"/>
        <p:guide orient="horz" pos="3491"/>
        <p:guide orient="horz" pos="3733"/>
        <p:guide orient="horz" pos="3551"/>
        <p:guide orient="horz" pos="4320"/>
        <p:guide pos="2880"/>
        <p:guide pos="5738"/>
        <p:guide pos="5759"/>
        <p:guide pos="3969"/>
        <p:guide pos="3107"/>
        <p:guide pos="3288"/>
        <p:guide pos="3840"/>
        <p:guide pos="4081"/>
        <p:guide pos="3053"/>
        <p:guide pos="4142"/>
        <p:guide pos="6622"/>
      </p:guideLst>
    </p:cSldViewPr>
  </p:slideViewPr>
  <p:notesTextViewPr>
    <p:cViewPr>
      <p:scale>
        <a:sx n="100" d="100"/>
        <a:sy n="100" d="100"/>
      </p:scale>
      <p:origin x="0" y="0"/>
    </p:cViewPr>
  </p:notesTextViewPr>
  <p:sorterViewPr>
    <p:cViewPr>
      <p:scale>
        <a:sx n="139" d="100"/>
        <a:sy n="139" d="100"/>
      </p:scale>
      <p:origin x="0" y="0"/>
    </p:cViewPr>
  </p:sorterViewPr>
  <p:notesViewPr>
    <p:cSldViewPr showGuides="1">
      <p:cViewPr varScale="1">
        <p:scale>
          <a:sx n="54" d="100"/>
          <a:sy n="54" d="100"/>
        </p:scale>
        <p:origin x="-2928" y="-84"/>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gs" Target="tags/tag1.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625EEFF-2679-467A-B247-40FD39B65F2F}" type="datetimeFigureOut">
              <a:rPr lang="zh-CN" altLang="en-US" smtClean="0"/>
              <a:pPr/>
              <a:t>2019/9/18</a:t>
            </a:fld>
            <a:endParaRPr lang="zh-CN" altLang="en-US"/>
          </a:p>
        </p:txBody>
      </p:sp>
      <p:sp>
        <p:nvSpPr>
          <p:cNvPr id="4" name="幻灯片图像占位符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BCC75BC-847C-4F83-9AE3-DC3F6F592ECA}" type="slidenum">
              <a:rPr lang="zh-CN" altLang="en-US" smtClean="0"/>
              <a:pPr/>
              <a:t>‹#›</a:t>
            </a:fld>
            <a:endParaRPr lang="zh-CN" altLang="en-US"/>
          </a:p>
        </p:txBody>
      </p:sp>
    </p:spTree>
    <p:extLst>
      <p:ext uri="{BB962C8B-B14F-4D97-AF65-F5344CB8AC3E}">
        <p14:creationId xmlns:p14="http://schemas.microsoft.com/office/powerpoint/2010/main" val="3434103555"/>
      </p:ext>
    </p:extLst>
  </p:cSld>
  <p:clrMap bg1="lt1" tx1="dk1" bg2="lt2" tx2="dk2" accent1="accent1" accent2="accent2" accent3="accent3" accent4="accent4" accent5="accent5" accent6="accent6" hlink="hlink" folHlink="folHlink"/>
  <p:notesStyle>
    <a:lvl1pPr marL="0" algn="l" defTabSz="1218936" rtl="0" eaLnBrk="1" latinLnBrk="0" hangingPunct="1">
      <a:defRPr sz="1600" kern="1200">
        <a:solidFill>
          <a:schemeClr val="tx1"/>
        </a:solidFill>
        <a:latin typeface="+mn-lt"/>
        <a:ea typeface="+mn-ea"/>
        <a:cs typeface="+mn-cs"/>
      </a:defRPr>
    </a:lvl1pPr>
    <a:lvl2pPr marL="609469" algn="l" defTabSz="1218936" rtl="0" eaLnBrk="1" latinLnBrk="0" hangingPunct="1">
      <a:defRPr sz="1600" kern="1200">
        <a:solidFill>
          <a:schemeClr val="tx1"/>
        </a:solidFill>
        <a:latin typeface="+mn-lt"/>
        <a:ea typeface="+mn-ea"/>
        <a:cs typeface="+mn-cs"/>
      </a:defRPr>
    </a:lvl2pPr>
    <a:lvl3pPr marL="1218936" algn="l" defTabSz="1218936" rtl="0" eaLnBrk="1" latinLnBrk="0" hangingPunct="1">
      <a:defRPr sz="1600" kern="1200">
        <a:solidFill>
          <a:schemeClr val="tx1"/>
        </a:solidFill>
        <a:latin typeface="+mn-lt"/>
        <a:ea typeface="+mn-ea"/>
        <a:cs typeface="+mn-cs"/>
      </a:defRPr>
    </a:lvl3pPr>
    <a:lvl4pPr marL="1828402" algn="l" defTabSz="1218936" rtl="0" eaLnBrk="1" latinLnBrk="0" hangingPunct="1">
      <a:defRPr sz="1600" kern="1200">
        <a:solidFill>
          <a:schemeClr val="tx1"/>
        </a:solidFill>
        <a:latin typeface="+mn-lt"/>
        <a:ea typeface="+mn-ea"/>
        <a:cs typeface="+mn-cs"/>
      </a:defRPr>
    </a:lvl4pPr>
    <a:lvl5pPr marL="2437870" algn="l" defTabSz="1218936" rtl="0" eaLnBrk="1" latinLnBrk="0" hangingPunct="1">
      <a:defRPr sz="1600" kern="1200">
        <a:solidFill>
          <a:schemeClr val="tx1"/>
        </a:solidFill>
        <a:latin typeface="+mn-lt"/>
        <a:ea typeface="+mn-ea"/>
        <a:cs typeface="+mn-cs"/>
      </a:defRPr>
    </a:lvl5pPr>
    <a:lvl6pPr marL="3047337" algn="l" defTabSz="1218936" rtl="0" eaLnBrk="1" latinLnBrk="0" hangingPunct="1">
      <a:defRPr sz="1600" kern="1200">
        <a:solidFill>
          <a:schemeClr val="tx1"/>
        </a:solidFill>
        <a:latin typeface="+mn-lt"/>
        <a:ea typeface="+mn-ea"/>
        <a:cs typeface="+mn-cs"/>
      </a:defRPr>
    </a:lvl6pPr>
    <a:lvl7pPr marL="3656806" algn="l" defTabSz="1218936" rtl="0" eaLnBrk="1" latinLnBrk="0" hangingPunct="1">
      <a:defRPr sz="1600" kern="1200">
        <a:solidFill>
          <a:schemeClr val="tx1"/>
        </a:solidFill>
        <a:latin typeface="+mn-lt"/>
        <a:ea typeface="+mn-ea"/>
        <a:cs typeface="+mn-cs"/>
      </a:defRPr>
    </a:lvl7pPr>
    <a:lvl8pPr marL="4266271" algn="l" defTabSz="1218936" rtl="0" eaLnBrk="1" latinLnBrk="0" hangingPunct="1">
      <a:defRPr sz="1600" kern="1200">
        <a:solidFill>
          <a:schemeClr val="tx1"/>
        </a:solidFill>
        <a:latin typeface="+mn-lt"/>
        <a:ea typeface="+mn-ea"/>
        <a:cs typeface="+mn-cs"/>
      </a:defRPr>
    </a:lvl8pPr>
    <a:lvl9pPr marL="4875739" algn="l" defTabSz="1218936"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5BCC75BC-847C-4F83-9AE3-DC3F6F592ECA}" type="slidenum">
              <a:rPr lang="zh-CN" altLang="en-US" smtClean="0"/>
              <a:pPr/>
              <a:t>1</a:t>
            </a:fld>
            <a:endParaRPr lang="zh-CN" altLang="en-US"/>
          </a:p>
        </p:txBody>
      </p:sp>
    </p:spTree>
    <p:extLst>
      <p:ext uri="{BB962C8B-B14F-4D97-AF65-F5344CB8AC3E}">
        <p14:creationId xmlns:p14="http://schemas.microsoft.com/office/powerpoint/2010/main" val="123766893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5BCC75BC-847C-4F83-9AE3-DC3F6F592ECA}" type="slidenum">
              <a:rPr lang="zh-CN" altLang="en-US" smtClean="0"/>
              <a:pPr/>
              <a:t>2</a:t>
            </a:fld>
            <a:endParaRPr lang="zh-CN" altLang="en-US"/>
          </a:p>
        </p:txBody>
      </p:sp>
    </p:spTree>
    <p:extLst>
      <p:ext uri="{BB962C8B-B14F-4D97-AF65-F5344CB8AC3E}">
        <p14:creationId xmlns:p14="http://schemas.microsoft.com/office/powerpoint/2010/main" val="347900166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5BCC75BC-847C-4F83-9AE3-DC3F6F592ECA}" type="slidenum">
              <a:rPr lang="zh-CN" altLang="en-US" smtClean="0"/>
              <a:pPr/>
              <a:t>3</a:t>
            </a:fld>
            <a:endParaRPr lang="zh-CN" altLang="en-US"/>
          </a:p>
        </p:txBody>
      </p:sp>
    </p:spTree>
    <p:extLst>
      <p:ext uri="{BB962C8B-B14F-4D97-AF65-F5344CB8AC3E}">
        <p14:creationId xmlns:p14="http://schemas.microsoft.com/office/powerpoint/2010/main" val="190706359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5BCC75BC-847C-4F83-9AE3-DC3F6F592ECA}" type="slidenum">
              <a:rPr lang="zh-CN" altLang="en-US" smtClean="0"/>
              <a:pPr/>
              <a:t>14</a:t>
            </a:fld>
            <a:endParaRPr lang="zh-CN" altLang="en-US"/>
          </a:p>
        </p:txBody>
      </p:sp>
    </p:spTree>
    <p:extLst>
      <p:ext uri="{BB962C8B-B14F-4D97-AF65-F5344CB8AC3E}">
        <p14:creationId xmlns:p14="http://schemas.microsoft.com/office/powerpoint/2010/main" val="123766893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7_标题和内容">
    <p:spTree>
      <p:nvGrpSpPr>
        <p:cNvPr id="1" name=""/>
        <p:cNvGrpSpPr/>
        <p:nvPr/>
      </p:nvGrpSpPr>
      <p:grpSpPr>
        <a:xfrm>
          <a:off x="0" y="0"/>
          <a:ext cx="0" cy="0"/>
          <a:chOff x="0" y="0"/>
          <a:chExt cx="0" cy="0"/>
        </a:xfrm>
      </p:grpSpPr>
      <p:sp>
        <p:nvSpPr>
          <p:cNvPr id="3" name="文本占位符 2"/>
          <p:cNvSpPr>
            <a:spLocks noGrp="1"/>
          </p:cNvSpPr>
          <p:nvPr>
            <p:ph type="body" sz="quarter" idx="10" hasCustomPrompt="1"/>
          </p:nvPr>
        </p:nvSpPr>
        <p:spPr>
          <a:xfrm>
            <a:off x="1486694" y="429096"/>
            <a:ext cx="5472608" cy="575867"/>
          </a:xfrm>
        </p:spPr>
        <p:txBody>
          <a:bodyPr>
            <a:normAutofit/>
          </a:bodyPr>
          <a:lstStyle>
            <a:lvl1pPr marL="0" indent="0">
              <a:buNone/>
              <a:defRPr sz="2400" b="1"/>
            </a:lvl1pPr>
          </a:lstStyle>
          <a:p>
            <a:pPr lvl="0"/>
            <a:r>
              <a:rPr lang="zh-CN" altLang="en-US" dirty="0" smtClean="0"/>
              <a:t>点击添加标题</a:t>
            </a:r>
            <a:endParaRPr lang="zh-CN" altLang="en-US" dirty="0"/>
          </a:p>
        </p:txBody>
      </p:sp>
      <p:sp>
        <p:nvSpPr>
          <p:cNvPr id="33" name="文本框 32"/>
          <p:cNvSpPr txBox="1"/>
          <p:nvPr userDrawn="1"/>
        </p:nvSpPr>
        <p:spPr>
          <a:xfrm>
            <a:off x="35110" y="7205543"/>
            <a:ext cx="1368401" cy="1108253"/>
          </a:xfrm>
          <a:prstGeom prst="rect">
            <a:avLst/>
          </a:prstGeom>
          <a:noFill/>
        </p:spPr>
        <p:txBody>
          <a:bodyPr wrap="square" lIns="121881" tIns="60940" rIns="121881" bIns="60940" rtlCol="0">
            <a:spAutoFit/>
          </a:bodyPr>
          <a:lstStyle/>
          <a:p>
            <a:r>
              <a:rPr lang="zh-CN" altLang="en-US" sz="3200" dirty="0" smtClean="0"/>
              <a:t>延时符</a:t>
            </a:r>
            <a:endParaRPr lang="zh-CN" altLang="en-US" sz="3200" dirty="0"/>
          </a:p>
        </p:txBody>
      </p:sp>
      <p:pic>
        <p:nvPicPr>
          <p:cNvPr id="40" name="Picture 2" descr="C:\Users\Administrator\Desktop\党政机关\素材\长城\矢量长城\线稿长城222.png"/>
          <p:cNvPicPr>
            <a:picLocks noChangeAspect="1" noChangeArrowheads="1"/>
          </p:cNvPicPr>
          <p:nvPr userDrawn="1"/>
        </p:nvPicPr>
        <p:blipFill>
          <a:blip r:embed="rId2" cstate="screen">
            <a:extLst>
              <a:ext uri="{28A0092B-C50C-407E-A947-70E740481C1C}">
                <a14:useLocalDpi xmlns:a14="http://schemas.microsoft.com/office/drawing/2010/main"/>
              </a:ext>
            </a:extLst>
          </a:blip>
          <a:srcRect/>
          <a:stretch>
            <a:fillRect/>
          </a:stretch>
        </p:blipFill>
        <p:spPr bwMode="auto">
          <a:xfrm>
            <a:off x="7126371" y="65729"/>
            <a:ext cx="5098400" cy="1234530"/>
          </a:xfrm>
          <a:prstGeom prst="rect">
            <a:avLst/>
          </a:prstGeom>
          <a:noFill/>
          <a:extLst>
            <a:ext uri="{909E8E84-426E-40DD-AFC4-6F175D3DCCD1}">
              <a14:hiddenFill xmlns:a14="http://schemas.microsoft.com/office/drawing/2010/main">
                <a:solidFill>
                  <a:srgbClr val="FFFFFF"/>
                </a:solidFill>
              </a14:hiddenFill>
            </a:ext>
          </a:extLst>
        </p:spPr>
      </p:pic>
      <p:grpSp>
        <p:nvGrpSpPr>
          <p:cNvPr id="41" name="组合 40"/>
          <p:cNvGrpSpPr/>
          <p:nvPr userDrawn="1"/>
        </p:nvGrpSpPr>
        <p:grpSpPr>
          <a:xfrm>
            <a:off x="0" y="1260900"/>
            <a:ext cx="12190413" cy="296686"/>
            <a:chOff x="46534" y="1260900"/>
            <a:chExt cx="12182715" cy="234538"/>
          </a:xfrm>
        </p:grpSpPr>
        <p:pic>
          <p:nvPicPr>
            <p:cNvPr id="42" name="Picture 5" descr="C:\Users\Administrator\Desktop\党政机关\素材\长城\矢量长城\线稿长城2.png"/>
            <p:cNvPicPr>
              <a:picLocks noChangeAspect="1" noChangeArrowheads="1"/>
            </p:cNvPicPr>
            <p:nvPr userDrawn="1"/>
          </p:nvPicPr>
          <p:blipFill rotWithShape="1">
            <a:blip r:embed="rId3" cstate="screen">
              <a:extLst>
                <a:ext uri="{28A0092B-C50C-407E-A947-70E740481C1C}">
                  <a14:useLocalDpi xmlns:a14="http://schemas.microsoft.com/office/drawing/2010/main"/>
                </a:ext>
              </a:extLst>
            </a:blip>
            <a:srcRect l="-1" b="-9915"/>
            <a:stretch/>
          </p:blipFill>
          <p:spPr bwMode="auto">
            <a:xfrm>
              <a:off x="6134112" y="1260900"/>
              <a:ext cx="6095137" cy="234537"/>
            </a:xfrm>
            <a:prstGeom prst="rect">
              <a:avLst/>
            </a:prstGeom>
            <a:noFill/>
            <a:extLst>
              <a:ext uri="{909E8E84-426E-40DD-AFC4-6F175D3DCCD1}">
                <a14:hiddenFill xmlns:a14="http://schemas.microsoft.com/office/drawing/2010/main">
                  <a:solidFill>
                    <a:srgbClr val="FFFFFF"/>
                  </a:solidFill>
                </a14:hiddenFill>
              </a:ext>
            </a:extLst>
          </p:spPr>
        </p:pic>
        <p:pic>
          <p:nvPicPr>
            <p:cNvPr id="43" name="Picture 5" descr="C:\Users\Administrator\Desktop\党政机关\素材\长城\矢量长城\线稿长城2.png"/>
            <p:cNvPicPr>
              <a:picLocks noChangeAspect="1" noChangeArrowheads="1"/>
            </p:cNvPicPr>
            <p:nvPr userDrawn="1"/>
          </p:nvPicPr>
          <p:blipFill rotWithShape="1">
            <a:blip r:embed="rId3" cstate="screen">
              <a:extLst>
                <a:ext uri="{28A0092B-C50C-407E-A947-70E740481C1C}">
                  <a14:useLocalDpi xmlns:a14="http://schemas.microsoft.com/office/drawing/2010/main"/>
                </a:ext>
              </a:extLst>
            </a:blip>
            <a:srcRect l="-1" b="-9915"/>
            <a:stretch/>
          </p:blipFill>
          <p:spPr bwMode="auto">
            <a:xfrm flipH="1">
              <a:off x="46534" y="1260900"/>
              <a:ext cx="6095136" cy="234538"/>
            </a:xfrm>
            <a:prstGeom prst="rect">
              <a:avLst/>
            </a:prstGeom>
            <a:noFill/>
            <a:extLst>
              <a:ext uri="{909E8E84-426E-40DD-AFC4-6F175D3DCCD1}">
                <a14:hiddenFill xmlns:a14="http://schemas.microsoft.com/office/drawing/2010/main">
                  <a:solidFill>
                    <a:srgbClr val="FFFFFF"/>
                  </a:solidFill>
                </a14:hiddenFill>
              </a:ext>
            </a:extLst>
          </p:spPr>
        </p:pic>
      </p:grpSp>
      <p:pic>
        <p:nvPicPr>
          <p:cNvPr id="44" name="Picture 3"/>
          <p:cNvPicPr>
            <a:picLocks noChangeAspect="1" noChangeArrowheads="1"/>
          </p:cNvPicPr>
          <p:nvPr userDrawn="1"/>
        </p:nvPicPr>
        <p:blipFill>
          <a:blip r:embed="rId4" cstate="screen">
            <a:extLst>
              <a:ext uri="{28A0092B-C50C-407E-A947-70E740481C1C}">
                <a14:useLocalDpi xmlns:a14="http://schemas.microsoft.com/office/drawing/2010/main"/>
              </a:ext>
            </a:extLst>
          </a:blip>
          <a:stretch>
            <a:fillRect/>
          </a:stretch>
        </p:blipFill>
        <p:spPr bwMode="auto">
          <a:xfrm>
            <a:off x="352553" y="152858"/>
            <a:ext cx="951118" cy="88244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1303512"/>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3_标题和内容">
    <p:spTree>
      <p:nvGrpSpPr>
        <p:cNvPr id="1" name=""/>
        <p:cNvGrpSpPr/>
        <p:nvPr/>
      </p:nvGrpSpPr>
      <p:grpSpPr>
        <a:xfrm>
          <a:off x="0" y="0"/>
          <a:ext cx="0" cy="0"/>
          <a:chOff x="0" y="0"/>
          <a:chExt cx="0" cy="0"/>
        </a:xfrm>
      </p:grpSpPr>
      <p:sp>
        <p:nvSpPr>
          <p:cNvPr id="5" name="矩形 4"/>
          <p:cNvSpPr/>
          <p:nvPr userDrawn="1"/>
        </p:nvSpPr>
        <p:spPr>
          <a:xfrm>
            <a:off x="8325228" y="6545425"/>
            <a:ext cx="775136" cy="246221"/>
          </a:xfrm>
          <a:prstGeom prst="rect">
            <a:avLst/>
          </a:prstGeom>
        </p:spPr>
        <p:txBody>
          <a:bodyPr wrap="square">
            <a:spAutoFit/>
          </a:bodyPr>
          <a:lstStyle/>
          <a:p>
            <a:pPr defTabSz="914400"/>
            <a:r>
              <a:rPr lang="en-US" altLang="zh-CN" sz="100" dirty="0">
                <a:solidFill>
                  <a:prstClr val="white"/>
                </a:solidFill>
                <a:latin typeface="Calibri"/>
                <a:ea typeface="宋体"/>
              </a:rPr>
              <a:t>PPT</a:t>
            </a:r>
            <a:r>
              <a:rPr lang="zh-CN" altLang="en-US" sz="100" dirty="0">
                <a:solidFill>
                  <a:prstClr val="white"/>
                </a:solidFill>
                <a:latin typeface="Calibri"/>
                <a:ea typeface="宋体"/>
              </a:rPr>
              <a:t>模板下载：</a:t>
            </a:r>
            <a:r>
              <a:rPr lang="en-US" altLang="zh-CN" sz="100" dirty="0">
                <a:solidFill>
                  <a:prstClr val="white"/>
                </a:solidFill>
                <a:latin typeface="Calibri"/>
                <a:ea typeface="宋体"/>
              </a:rPr>
              <a:t>www.1ppt.com/moban/     </a:t>
            </a:r>
            <a:r>
              <a:rPr lang="zh-CN" altLang="en-US" sz="100" dirty="0">
                <a:solidFill>
                  <a:prstClr val="white"/>
                </a:solidFill>
                <a:latin typeface="Calibri"/>
                <a:ea typeface="宋体"/>
              </a:rPr>
              <a:t>行业</a:t>
            </a:r>
            <a:r>
              <a:rPr lang="en-US" altLang="zh-CN" sz="100" dirty="0">
                <a:solidFill>
                  <a:prstClr val="white"/>
                </a:solidFill>
                <a:latin typeface="Calibri"/>
                <a:ea typeface="宋体"/>
              </a:rPr>
              <a:t>PPT</a:t>
            </a:r>
            <a:r>
              <a:rPr lang="zh-CN" altLang="en-US" sz="100" dirty="0">
                <a:solidFill>
                  <a:prstClr val="white"/>
                </a:solidFill>
                <a:latin typeface="Calibri"/>
                <a:ea typeface="宋体"/>
              </a:rPr>
              <a:t>模板：</a:t>
            </a:r>
            <a:r>
              <a:rPr lang="en-US" altLang="zh-CN" sz="100" dirty="0">
                <a:solidFill>
                  <a:prstClr val="white"/>
                </a:solidFill>
                <a:latin typeface="Calibri"/>
                <a:ea typeface="宋体"/>
              </a:rPr>
              <a:t>www.1ppt.com/hangye/ </a:t>
            </a:r>
          </a:p>
          <a:p>
            <a:pPr defTabSz="914400"/>
            <a:r>
              <a:rPr lang="zh-CN" altLang="en-US" sz="100" dirty="0">
                <a:solidFill>
                  <a:prstClr val="white"/>
                </a:solidFill>
                <a:latin typeface="Calibri"/>
                <a:ea typeface="宋体"/>
              </a:rPr>
              <a:t>节日</a:t>
            </a:r>
            <a:r>
              <a:rPr lang="en-US" altLang="zh-CN" sz="100" dirty="0">
                <a:solidFill>
                  <a:prstClr val="white"/>
                </a:solidFill>
                <a:latin typeface="Calibri"/>
                <a:ea typeface="宋体"/>
              </a:rPr>
              <a:t>PPT</a:t>
            </a:r>
            <a:r>
              <a:rPr lang="zh-CN" altLang="en-US" sz="100" dirty="0">
                <a:solidFill>
                  <a:prstClr val="white"/>
                </a:solidFill>
                <a:latin typeface="Calibri"/>
                <a:ea typeface="宋体"/>
              </a:rPr>
              <a:t>模板：</a:t>
            </a:r>
            <a:r>
              <a:rPr lang="en-US" altLang="zh-CN" sz="100" dirty="0">
                <a:solidFill>
                  <a:prstClr val="white"/>
                </a:solidFill>
                <a:latin typeface="Calibri"/>
                <a:ea typeface="宋体"/>
              </a:rPr>
              <a:t>www.1ppt.com/jieri/           PPT</a:t>
            </a:r>
            <a:r>
              <a:rPr lang="zh-CN" altLang="en-US" sz="100" dirty="0">
                <a:solidFill>
                  <a:prstClr val="white"/>
                </a:solidFill>
                <a:latin typeface="Calibri"/>
                <a:ea typeface="宋体"/>
              </a:rPr>
              <a:t>素材下载：</a:t>
            </a:r>
            <a:r>
              <a:rPr lang="en-US" altLang="zh-CN" sz="100" dirty="0">
                <a:solidFill>
                  <a:prstClr val="white"/>
                </a:solidFill>
                <a:latin typeface="Calibri"/>
                <a:ea typeface="宋体"/>
              </a:rPr>
              <a:t>www.1ppt.com/sucai/</a:t>
            </a:r>
          </a:p>
          <a:p>
            <a:pPr defTabSz="914400"/>
            <a:r>
              <a:rPr lang="en-US" altLang="zh-CN" sz="100" dirty="0">
                <a:solidFill>
                  <a:prstClr val="white"/>
                </a:solidFill>
                <a:latin typeface="Calibri"/>
                <a:ea typeface="宋体"/>
              </a:rPr>
              <a:t>PPT</a:t>
            </a:r>
            <a:r>
              <a:rPr lang="zh-CN" altLang="en-US" sz="100" dirty="0">
                <a:solidFill>
                  <a:prstClr val="white"/>
                </a:solidFill>
                <a:latin typeface="Calibri"/>
                <a:ea typeface="宋体"/>
              </a:rPr>
              <a:t>背景图片：</a:t>
            </a:r>
            <a:r>
              <a:rPr lang="en-US" altLang="zh-CN" sz="100" dirty="0">
                <a:solidFill>
                  <a:prstClr val="white"/>
                </a:solidFill>
                <a:latin typeface="Calibri"/>
                <a:ea typeface="宋体"/>
              </a:rPr>
              <a:t>www.1ppt.com/beijing/      PPT</a:t>
            </a:r>
            <a:r>
              <a:rPr lang="zh-CN" altLang="en-US" sz="100" dirty="0">
                <a:solidFill>
                  <a:prstClr val="white"/>
                </a:solidFill>
                <a:latin typeface="Calibri"/>
                <a:ea typeface="宋体"/>
              </a:rPr>
              <a:t>图表下载：</a:t>
            </a:r>
            <a:r>
              <a:rPr lang="en-US" altLang="zh-CN" sz="100" dirty="0">
                <a:solidFill>
                  <a:prstClr val="white"/>
                </a:solidFill>
                <a:latin typeface="Calibri"/>
                <a:ea typeface="宋体"/>
              </a:rPr>
              <a:t>www.1ppt.com/tubiao/      </a:t>
            </a:r>
          </a:p>
          <a:p>
            <a:pPr defTabSz="914400"/>
            <a:r>
              <a:rPr lang="zh-CN" altLang="en-US" sz="100" dirty="0">
                <a:solidFill>
                  <a:prstClr val="white"/>
                </a:solidFill>
                <a:latin typeface="Calibri"/>
                <a:ea typeface="宋体"/>
              </a:rPr>
              <a:t>优秀</a:t>
            </a:r>
            <a:r>
              <a:rPr lang="en-US" altLang="zh-CN" sz="100" dirty="0">
                <a:solidFill>
                  <a:prstClr val="white"/>
                </a:solidFill>
                <a:latin typeface="Calibri"/>
                <a:ea typeface="宋体"/>
              </a:rPr>
              <a:t>PPT</a:t>
            </a:r>
            <a:r>
              <a:rPr lang="zh-CN" altLang="en-US" sz="100" dirty="0">
                <a:solidFill>
                  <a:prstClr val="white"/>
                </a:solidFill>
                <a:latin typeface="Calibri"/>
                <a:ea typeface="宋体"/>
              </a:rPr>
              <a:t>下载：</a:t>
            </a:r>
            <a:r>
              <a:rPr lang="en-US" altLang="zh-CN" sz="100" dirty="0">
                <a:solidFill>
                  <a:prstClr val="white"/>
                </a:solidFill>
                <a:latin typeface="Calibri"/>
                <a:ea typeface="宋体"/>
              </a:rPr>
              <a:t>www.1ppt.com/xiazai/        PPT</a:t>
            </a:r>
            <a:r>
              <a:rPr lang="zh-CN" altLang="en-US" sz="100" dirty="0">
                <a:solidFill>
                  <a:prstClr val="white"/>
                </a:solidFill>
                <a:latin typeface="Calibri"/>
                <a:ea typeface="宋体"/>
              </a:rPr>
              <a:t>教程： </a:t>
            </a:r>
            <a:r>
              <a:rPr lang="en-US" altLang="zh-CN" sz="100" dirty="0">
                <a:solidFill>
                  <a:prstClr val="white"/>
                </a:solidFill>
                <a:latin typeface="Calibri"/>
                <a:ea typeface="宋体"/>
              </a:rPr>
              <a:t>www.1ppt.com/powerpoint/      </a:t>
            </a:r>
          </a:p>
          <a:p>
            <a:pPr defTabSz="914400"/>
            <a:r>
              <a:rPr lang="en-US" altLang="zh-CN" sz="100" dirty="0">
                <a:solidFill>
                  <a:prstClr val="white"/>
                </a:solidFill>
                <a:latin typeface="Calibri"/>
                <a:ea typeface="宋体"/>
              </a:rPr>
              <a:t>Word</a:t>
            </a:r>
            <a:r>
              <a:rPr lang="zh-CN" altLang="en-US" sz="100" dirty="0">
                <a:solidFill>
                  <a:prstClr val="white"/>
                </a:solidFill>
                <a:latin typeface="Calibri"/>
                <a:ea typeface="宋体"/>
              </a:rPr>
              <a:t>教程： </a:t>
            </a:r>
            <a:r>
              <a:rPr lang="en-US" altLang="zh-CN" sz="100" dirty="0">
                <a:solidFill>
                  <a:prstClr val="white"/>
                </a:solidFill>
                <a:latin typeface="Calibri"/>
                <a:ea typeface="宋体"/>
              </a:rPr>
              <a:t>www.1ppt.com/word/              Excel</a:t>
            </a:r>
            <a:r>
              <a:rPr lang="zh-CN" altLang="en-US" sz="100" dirty="0">
                <a:solidFill>
                  <a:prstClr val="white"/>
                </a:solidFill>
                <a:latin typeface="Calibri"/>
                <a:ea typeface="宋体"/>
              </a:rPr>
              <a:t>教程：</a:t>
            </a:r>
            <a:r>
              <a:rPr lang="en-US" altLang="zh-CN" sz="100" dirty="0">
                <a:solidFill>
                  <a:prstClr val="white"/>
                </a:solidFill>
                <a:latin typeface="Calibri"/>
                <a:ea typeface="宋体"/>
              </a:rPr>
              <a:t>www.1ppt.com/excel/  </a:t>
            </a:r>
          </a:p>
          <a:p>
            <a:pPr defTabSz="914400"/>
            <a:r>
              <a:rPr lang="zh-CN" altLang="en-US" sz="100" dirty="0">
                <a:solidFill>
                  <a:prstClr val="white"/>
                </a:solidFill>
                <a:latin typeface="Calibri"/>
                <a:ea typeface="宋体"/>
              </a:rPr>
              <a:t>资料下载：</a:t>
            </a:r>
            <a:r>
              <a:rPr lang="en-US" altLang="zh-CN" sz="100" dirty="0">
                <a:solidFill>
                  <a:prstClr val="white"/>
                </a:solidFill>
                <a:latin typeface="Calibri"/>
                <a:ea typeface="宋体"/>
              </a:rPr>
              <a:t>www.1ppt.com/ziliao/                PPT</a:t>
            </a:r>
            <a:r>
              <a:rPr lang="zh-CN" altLang="en-US" sz="100" dirty="0">
                <a:solidFill>
                  <a:prstClr val="white"/>
                </a:solidFill>
                <a:latin typeface="Calibri"/>
                <a:ea typeface="宋体"/>
              </a:rPr>
              <a:t>课件下载：</a:t>
            </a:r>
            <a:r>
              <a:rPr lang="en-US" altLang="zh-CN" sz="100" dirty="0">
                <a:solidFill>
                  <a:prstClr val="white"/>
                </a:solidFill>
                <a:latin typeface="Calibri"/>
                <a:ea typeface="宋体"/>
              </a:rPr>
              <a:t>www.1ppt.com/kejian/ </a:t>
            </a:r>
          </a:p>
          <a:p>
            <a:pPr defTabSz="914400"/>
            <a:r>
              <a:rPr lang="zh-CN" altLang="en-US" sz="100" dirty="0">
                <a:solidFill>
                  <a:prstClr val="white"/>
                </a:solidFill>
                <a:latin typeface="Calibri"/>
                <a:ea typeface="宋体"/>
              </a:rPr>
              <a:t>范文下载：</a:t>
            </a:r>
            <a:r>
              <a:rPr lang="en-US" altLang="zh-CN" sz="100" dirty="0">
                <a:solidFill>
                  <a:prstClr val="white"/>
                </a:solidFill>
                <a:latin typeface="Calibri"/>
                <a:ea typeface="宋体"/>
              </a:rPr>
              <a:t>www.1ppt.com/fanwen/             </a:t>
            </a:r>
            <a:r>
              <a:rPr lang="zh-CN" altLang="en-US" sz="100" dirty="0">
                <a:solidFill>
                  <a:prstClr val="white"/>
                </a:solidFill>
                <a:latin typeface="Calibri"/>
                <a:ea typeface="宋体"/>
              </a:rPr>
              <a:t>试卷下载：</a:t>
            </a:r>
            <a:r>
              <a:rPr lang="en-US" altLang="zh-CN" sz="100" dirty="0">
                <a:solidFill>
                  <a:prstClr val="white"/>
                </a:solidFill>
                <a:latin typeface="Calibri"/>
                <a:ea typeface="宋体"/>
              </a:rPr>
              <a:t>www.1ppt.com/shiti/  </a:t>
            </a:r>
          </a:p>
          <a:p>
            <a:pPr defTabSz="914400"/>
            <a:r>
              <a:rPr lang="zh-CN" altLang="en-US" sz="100" dirty="0">
                <a:solidFill>
                  <a:prstClr val="white"/>
                </a:solidFill>
                <a:latin typeface="Calibri"/>
                <a:ea typeface="宋体"/>
              </a:rPr>
              <a:t>教案下载：</a:t>
            </a:r>
            <a:r>
              <a:rPr lang="en-US" altLang="zh-CN" sz="100" dirty="0">
                <a:solidFill>
                  <a:prstClr val="white"/>
                </a:solidFill>
                <a:latin typeface="Calibri"/>
                <a:ea typeface="宋体"/>
              </a:rPr>
              <a:t>www.1ppt.com/jiaoan/  </a:t>
            </a:r>
            <a:r>
              <a:rPr lang="en-US" altLang="zh-CN" sz="100" dirty="0" smtClean="0">
                <a:solidFill>
                  <a:prstClr val="white"/>
                </a:solidFill>
                <a:latin typeface="Calibri"/>
                <a:ea typeface="宋体"/>
              </a:rPr>
              <a:t>      </a:t>
            </a:r>
            <a:endParaRPr lang="en-US" altLang="zh-CN" sz="100" dirty="0">
              <a:solidFill>
                <a:prstClr val="white"/>
              </a:solidFill>
              <a:latin typeface="Calibri"/>
              <a:ea typeface="宋体"/>
            </a:endParaRPr>
          </a:p>
          <a:p>
            <a:pPr defTabSz="914400"/>
            <a:r>
              <a:rPr lang="zh-CN" altLang="en-US" sz="100" dirty="0" smtClean="0">
                <a:solidFill>
                  <a:prstClr val="white"/>
                </a:solidFill>
                <a:latin typeface="Calibri"/>
                <a:ea typeface="宋体"/>
              </a:rPr>
              <a:t>字体下载：</a:t>
            </a:r>
            <a:r>
              <a:rPr lang="en-US" altLang="zh-CN" sz="100" dirty="0" smtClean="0">
                <a:solidFill>
                  <a:prstClr val="white"/>
                </a:solidFill>
                <a:latin typeface="Calibri"/>
                <a:ea typeface="宋体"/>
              </a:rPr>
              <a:t>www.1ppt.com/ziti/</a:t>
            </a:r>
            <a:endParaRPr lang="en-US" altLang="zh-CN" sz="100" dirty="0">
              <a:solidFill>
                <a:prstClr val="white"/>
              </a:solidFill>
              <a:latin typeface="Calibri"/>
              <a:ea typeface="宋体"/>
            </a:endParaRPr>
          </a:p>
          <a:p>
            <a:pPr defTabSz="914400"/>
            <a:r>
              <a:rPr lang="en-US" altLang="zh-CN" sz="100" dirty="0">
                <a:solidFill>
                  <a:prstClr val="white"/>
                </a:solidFill>
                <a:latin typeface="Calibri"/>
                <a:ea typeface="宋体"/>
              </a:rPr>
              <a:t> </a:t>
            </a:r>
            <a:endParaRPr lang="zh-CN" altLang="en-US" sz="100" dirty="0">
              <a:solidFill>
                <a:prstClr val="white"/>
              </a:solidFill>
              <a:latin typeface="Calibri"/>
              <a:ea typeface="宋体"/>
            </a:endParaRPr>
          </a:p>
        </p:txBody>
      </p:sp>
    </p:spTree>
    <p:extLst>
      <p:ext uri="{BB962C8B-B14F-4D97-AF65-F5344CB8AC3E}">
        <p14:creationId xmlns:p14="http://schemas.microsoft.com/office/powerpoint/2010/main" val="1578572041"/>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522" y="274702"/>
            <a:ext cx="10971372" cy="1143265"/>
          </a:xfrm>
          <a:prstGeom prst="rect">
            <a:avLst/>
          </a:prstGeom>
        </p:spPr>
        <p:txBody>
          <a:bodyPr vert="horz" lIns="121881" tIns="60940" rIns="121881" bIns="6094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522" y="1600573"/>
            <a:ext cx="10971372" cy="4527011"/>
          </a:xfrm>
          <a:prstGeom prst="rect">
            <a:avLst/>
          </a:prstGeom>
        </p:spPr>
        <p:txBody>
          <a:bodyPr vert="horz" lIns="121881" tIns="60940" rIns="121881" bIns="6094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609522" y="6357824"/>
            <a:ext cx="2844430" cy="365210"/>
          </a:xfrm>
          <a:prstGeom prst="rect">
            <a:avLst/>
          </a:prstGeom>
        </p:spPr>
        <p:txBody>
          <a:bodyPr vert="horz" lIns="121881" tIns="60940" rIns="121881" bIns="60940" rtlCol="0" anchor="ctr"/>
          <a:lstStyle>
            <a:lvl1pPr algn="l">
              <a:defRPr sz="1600">
                <a:solidFill>
                  <a:schemeClr val="tx1">
                    <a:tint val="75000"/>
                  </a:schemeClr>
                </a:solidFill>
              </a:defRPr>
            </a:lvl1pPr>
          </a:lstStyle>
          <a:p>
            <a:fld id="{530820CF-B880-4189-942D-D702A7CBA730}" type="datetimeFigureOut">
              <a:rPr lang="zh-CN" altLang="en-US" smtClean="0"/>
              <a:pPr/>
              <a:t>2019/9/18</a:t>
            </a:fld>
            <a:endParaRPr lang="zh-CN" altLang="en-US"/>
          </a:p>
        </p:txBody>
      </p:sp>
      <p:sp>
        <p:nvSpPr>
          <p:cNvPr id="5" name="页脚占位符 4"/>
          <p:cNvSpPr>
            <a:spLocks noGrp="1"/>
          </p:cNvSpPr>
          <p:nvPr>
            <p:ph type="ftr" sz="quarter" idx="3"/>
          </p:nvPr>
        </p:nvSpPr>
        <p:spPr>
          <a:xfrm>
            <a:off x="4165059" y="6357824"/>
            <a:ext cx="3860297" cy="365210"/>
          </a:xfrm>
          <a:prstGeom prst="rect">
            <a:avLst/>
          </a:prstGeom>
        </p:spPr>
        <p:txBody>
          <a:bodyPr vert="horz" lIns="121881" tIns="60940" rIns="121881" bIns="60940" rtlCol="0" anchor="ctr"/>
          <a:lstStyle>
            <a:lvl1pPr algn="ctr">
              <a:defRPr sz="16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736464" y="6357824"/>
            <a:ext cx="2844430" cy="365210"/>
          </a:xfrm>
          <a:prstGeom prst="rect">
            <a:avLst/>
          </a:prstGeom>
        </p:spPr>
        <p:txBody>
          <a:bodyPr vert="horz" lIns="121881" tIns="60940" rIns="121881" bIns="60940" rtlCol="0" anchor="ctr"/>
          <a:lstStyle>
            <a:lvl1pPr algn="r">
              <a:defRPr sz="1600">
                <a:solidFill>
                  <a:schemeClr val="tx1">
                    <a:tint val="75000"/>
                  </a:schemeClr>
                </a:solidFill>
              </a:defRPr>
            </a:lvl1pPr>
          </a:lstStyle>
          <a:p>
            <a:fld id="{0C913308-F349-4B6D-A68A-DD1791B4A57B}"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7" r:id="rId2"/>
    <p:sldLayoutId id="2147483653" r:id="rId3"/>
  </p:sldLayoutIdLst>
  <p:timing>
    <p:tnLst>
      <p:par>
        <p:cTn id="1" dur="indefinite" restart="never" nodeType="tmRoot"/>
      </p:par>
    </p:tnLst>
  </p:timing>
  <p:txStyles>
    <p:titleStyle>
      <a:lvl1pPr algn="ctr" defTabSz="1218936" rtl="0" eaLnBrk="1" latinLnBrk="0" hangingPunct="1">
        <a:spcBef>
          <a:spcPct val="0"/>
        </a:spcBef>
        <a:buNone/>
        <a:defRPr sz="5900" kern="1200">
          <a:solidFill>
            <a:schemeClr val="tx1"/>
          </a:solidFill>
          <a:latin typeface="+mj-lt"/>
          <a:ea typeface="+mj-ea"/>
          <a:cs typeface="+mj-cs"/>
        </a:defRPr>
      </a:lvl1pPr>
    </p:titleStyle>
    <p:bodyStyle>
      <a:lvl1pPr marL="457102" indent="-457102" algn="l" defTabSz="1218936" rtl="0" eaLnBrk="1" latinLnBrk="0" hangingPunct="1">
        <a:spcBef>
          <a:spcPct val="20000"/>
        </a:spcBef>
        <a:buFont typeface="Arial" pitchFamily="34" charset="0"/>
        <a:buChar char="•"/>
        <a:defRPr sz="4300" kern="1200">
          <a:solidFill>
            <a:schemeClr val="tx1"/>
          </a:solidFill>
          <a:latin typeface="+mn-lt"/>
          <a:ea typeface="+mn-ea"/>
          <a:cs typeface="+mn-cs"/>
        </a:defRPr>
      </a:lvl1pPr>
      <a:lvl2pPr marL="990385" indent="-380917" algn="l" defTabSz="1218936" rtl="0" eaLnBrk="1" latinLnBrk="0" hangingPunct="1">
        <a:spcBef>
          <a:spcPct val="20000"/>
        </a:spcBef>
        <a:buFont typeface="Arial" pitchFamily="34" charset="0"/>
        <a:buChar char="–"/>
        <a:defRPr sz="3700" kern="1200">
          <a:solidFill>
            <a:schemeClr val="tx1"/>
          </a:solidFill>
          <a:latin typeface="+mn-lt"/>
          <a:ea typeface="+mn-ea"/>
          <a:cs typeface="+mn-cs"/>
        </a:defRPr>
      </a:lvl2pPr>
      <a:lvl3pPr marL="1523670" indent="-304732" algn="l" defTabSz="1218936" rtl="0" eaLnBrk="1" latinLnBrk="0" hangingPunct="1">
        <a:spcBef>
          <a:spcPct val="20000"/>
        </a:spcBef>
        <a:buFont typeface="Arial" pitchFamily="34" charset="0"/>
        <a:buChar char="•"/>
        <a:defRPr sz="3200" kern="1200">
          <a:solidFill>
            <a:schemeClr val="tx1"/>
          </a:solidFill>
          <a:latin typeface="+mn-lt"/>
          <a:ea typeface="+mn-ea"/>
          <a:cs typeface="+mn-cs"/>
        </a:defRPr>
      </a:lvl3pPr>
      <a:lvl4pPr marL="2133136" indent="-304732" algn="l" defTabSz="1218936" rtl="0" eaLnBrk="1" latinLnBrk="0" hangingPunct="1">
        <a:spcBef>
          <a:spcPct val="20000"/>
        </a:spcBef>
        <a:buFont typeface="Arial" pitchFamily="34" charset="0"/>
        <a:buChar char="–"/>
        <a:defRPr sz="2700" kern="1200">
          <a:solidFill>
            <a:schemeClr val="tx1"/>
          </a:solidFill>
          <a:latin typeface="+mn-lt"/>
          <a:ea typeface="+mn-ea"/>
          <a:cs typeface="+mn-cs"/>
        </a:defRPr>
      </a:lvl4pPr>
      <a:lvl5pPr marL="2742602" indent="-304732" algn="l" defTabSz="1218936" rtl="0" eaLnBrk="1" latinLnBrk="0" hangingPunct="1">
        <a:spcBef>
          <a:spcPct val="20000"/>
        </a:spcBef>
        <a:buFont typeface="Arial" pitchFamily="34" charset="0"/>
        <a:buChar char="»"/>
        <a:defRPr sz="2700" kern="1200">
          <a:solidFill>
            <a:schemeClr val="tx1"/>
          </a:solidFill>
          <a:latin typeface="+mn-lt"/>
          <a:ea typeface="+mn-ea"/>
          <a:cs typeface="+mn-cs"/>
        </a:defRPr>
      </a:lvl5pPr>
      <a:lvl6pPr marL="3352071" indent="-304732" algn="l" defTabSz="1218936"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1538" indent="-304732" algn="l" defTabSz="1218936"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006" indent="-304732" algn="l" defTabSz="1218936"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0473" indent="-304732" algn="l" defTabSz="1218936"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zh-CN"/>
      </a:defPPr>
      <a:lvl1pPr marL="0" algn="l" defTabSz="1218936" rtl="0" eaLnBrk="1" latinLnBrk="0" hangingPunct="1">
        <a:defRPr sz="2400" kern="1200">
          <a:solidFill>
            <a:schemeClr val="tx1"/>
          </a:solidFill>
          <a:latin typeface="+mn-lt"/>
          <a:ea typeface="+mn-ea"/>
          <a:cs typeface="+mn-cs"/>
        </a:defRPr>
      </a:lvl1pPr>
      <a:lvl2pPr marL="609469" algn="l" defTabSz="1218936" rtl="0" eaLnBrk="1" latinLnBrk="0" hangingPunct="1">
        <a:defRPr sz="2400" kern="1200">
          <a:solidFill>
            <a:schemeClr val="tx1"/>
          </a:solidFill>
          <a:latin typeface="+mn-lt"/>
          <a:ea typeface="+mn-ea"/>
          <a:cs typeface="+mn-cs"/>
        </a:defRPr>
      </a:lvl2pPr>
      <a:lvl3pPr marL="1218936" algn="l" defTabSz="1218936" rtl="0" eaLnBrk="1" latinLnBrk="0" hangingPunct="1">
        <a:defRPr sz="2400" kern="1200">
          <a:solidFill>
            <a:schemeClr val="tx1"/>
          </a:solidFill>
          <a:latin typeface="+mn-lt"/>
          <a:ea typeface="+mn-ea"/>
          <a:cs typeface="+mn-cs"/>
        </a:defRPr>
      </a:lvl3pPr>
      <a:lvl4pPr marL="1828402" algn="l" defTabSz="1218936" rtl="0" eaLnBrk="1" latinLnBrk="0" hangingPunct="1">
        <a:defRPr sz="2400" kern="1200">
          <a:solidFill>
            <a:schemeClr val="tx1"/>
          </a:solidFill>
          <a:latin typeface="+mn-lt"/>
          <a:ea typeface="+mn-ea"/>
          <a:cs typeface="+mn-cs"/>
        </a:defRPr>
      </a:lvl4pPr>
      <a:lvl5pPr marL="2437870" algn="l" defTabSz="1218936" rtl="0" eaLnBrk="1" latinLnBrk="0" hangingPunct="1">
        <a:defRPr sz="2400" kern="1200">
          <a:solidFill>
            <a:schemeClr val="tx1"/>
          </a:solidFill>
          <a:latin typeface="+mn-lt"/>
          <a:ea typeface="+mn-ea"/>
          <a:cs typeface="+mn-cs"/>
        </a:defRPr>
      </a:lvl5pPr>
      <a:lvl6pPr marL="3047337" algn="l" defTabSz="1218936" rtl="0" eaLnBrk="1" latinLnBrk="0" hangingPunct="1">
        <a:defRPr sz="2400" kern="1200">
          <a:solidFill>
            <a:schemeClr val="tx1"/>
          </a:solidFill>
          <a:latin typeface="+mn-lt"/>
          <a:ea typeface="+mn-ea"/>
          <a:cs typeface="+mn-cs"/>
        </a:defRPr>
      </a:lvl6pPr>
      <a:lvl7pPr marL="3656806" algn="l" defTabSz="1218936" rtl="0" eaLnBrk="1" latinLnBrk="0" hangingPunct="1">
        <a:defRPr sz="2400" kern="1200">
          <a:solidFill>
            <a:schemeClr val="tx1"/>
          </a:solidFill>
          <a:latin typeface="+mn-lt"/>
          <a:ea typeface="+mn-ea"/>
          <a:cs typeface="+mn-cs"/>
        </a:defRPr>
      </a:lvl7pPr>
      <a:lvl8pPr marL="4266271" algn="l" defTabSz="1218936" rtl="0" eaLnBrk="1" latinLnBrk="0" hangingPunct="1">
        <a:defRPr sz="2400" kern="1200">
          <a:solidFill>
            <a:schemeClr val="tx1"/>
          </a:solidFill>
          <a:latin typeface="+mn-lt"/>
          <a:ea typeface="+mn-ea"/>
          <a:cs typeface="+mn-cs"/>
        </a:defRPr>
      </a:lvl8pPr>
      <a:lvl9pPr marL="4875739" algn="l" defTabSz="1218936"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notesSlide" Target="../notesSlides/notesSlide1.xml"/><Relationship Id="rId3" Type="http://schemas.openxmlformats.org/officeDocument/2006/relationships/tags" Target="../tags/tag4.xml"/><Relationship Id="rId7" Type="http://schemas.openxmlformats.org/officeDocument/2006/relationships/slideLayout" Target="../slideLayouts/slideLayout3.xml"/><Relationship Id="rId12" Type="http://schemas.openxmlformats.org/officeDocument/2006/relationships/image" Target="../media/image6.png"/><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tags" Target="../tags/tag7.xml"/><Relationship Id="rId11" Type="http://schemas.openxmlformats.org/officeDocument/2006/relationships/image" Target="../media/image5.png"/><Relationship Id="rId5" Type="http://schemas.openxmlformats.org/officeDocument/2006/relationships/tags" Target="../tags/tag6.xml"/><Relationship Id="rId10" Type="http://schemas.microsoft.com/office/2007/relationships/hdphoto" Target="../media/hdphoto1.wdp"/><Relationship Id="rId4" Type="http://schemas.openxmlformats.org/officeDocument/2006/relationships/tags" Target="../tags/tag5.xml"/><Relationship Id="rId9" Type="http://schemas.openxmlformats.org/officeDocument/2006/relationships/image" Target="../media/image4.png"/></Relationships>
</file>

<file path=ppt/slides/_rels/slide10.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hyperlink" Target="file:///D:\Youku%20Files\download\&#20013;&#22269;&#20849;&#20135;&#20826;&#21453;&#33104;&#21160;&#28459;&#30701;&#29255;_&#26631;&#28165;.kux" TargetMode="Externa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hyperlink" Target="file:///D:\Youku%20Files\download\&#12298;&#20013;&#22269;&#20849;&#20135;&#20826;&#38382;&#36131;&#26465;&#20363;&#12299;&#20462;&#35746;_&#26631;&#28165;.kux" TargetMode="Externa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3.xml"/><Relationship Id="rId6" Type="http://schemas.openxmlformats.org/officeDocument/2006/relationships/image" Target="../media/image5.png"/><Relationship Id="rId5" Type="http://schemas.openxmlformats.org/officeDocument/2006/relationships/image" Target="../media/image23.png"/><Relationship Id="rId4" Type="http://schemas.microsoft.com/office/2007/relationships/hdphoto" Target="../media/hdphoto1.wdp"/></Relationships>
</file>

<file path=ppt/slides/_rels/slide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xml"/><Relationship Id="rId1" Type="http://schemas.openxmlformats.org/officeDocument/2006/relationships/slideLayout" Target="../slideLayouts/slideLayout3.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s>
</file>

<file path=ppt/slides/_rels/slide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 name="Picture 3" descr="C:\Users\Administrator\Desktop\党政机关\素材\党徽\Nipic_5916570_20120618220329321399.png"/>
          <p:cNvPicPr>
            <a:picLocks noChangeAspect="1" noChangeArrowheads="1"/>
          </p:cNvPicPr>
          <p:nvPr/>
        </p:nvPicPr>
        <p:blipFill>
          <a:blip r:embed="rId9" cstate="screen">
            <a:extLst>
              <a:ext uri="{BEBA8EAE-BF5A-486C-A8C5-ECC9F3942E4B}">
                <a14:imgProps xmlns:a14="http://schemas.microsoft.com/office/drawing/2010/main">
                  <a14:imgLayer r:embed="rId10">
                    <a14:imgEffect>
                      <a14:brightnessContrast bright="2000" contrast="-37000"/>
                    </a14:imgEffect>
                  </a14:imgLayer>
                </a14:imgProps>
              </a:ext>
              <a:ext uri="{28A0092B-C50C-407E-A947-70E740481C1C}">
                <a14:useLocalDpi xmlns:a14="http://schemas.microsoft.com/office/drawing/2010/main"/>
              </a:ext>
            </a:extLst>
          </a:blip>
          <a:srcRect/>
          <a:stretch>
            <a:fillRect/>
          </a:stretch>
        </p:blipFill>
        <p:spPr bwMode="auto">
          <a:xfrm>
            <a:off x="334566" y="119580"/>
            <a:ext cx="1329259" cy="1206699"/>
          </a:xfrm>
          <a:prstGeom prst="rect">
            <a:avLst/>
          </a:prstGeom>
          <a:noFill/>
          <a:extLst>
            <a:ext uri="{909E8E84-426E-40DD-AFC4-6F175D3DCCD1}">
              <a14:hiddenFill xmlns:a14="http://schemas.microsoft.com/office/drawing/2010/main">
                <a:solidFill>
                  <a:srgbClr val="FFFFFF"/>
                </a:solidFill>
              </a14:hiddenFill>
            </a:ext>
          </a:extLst>
        </p:spPr>
      </p:pic>
      <p:grpSp>
        <p:nvGrpSpPr>
          <p:cNvPr id="8" name="PA-组合 7"/>
          <p:cNvGrpSpPr>
            <a:grpSpLocks/>
          </p:cNvGrpSpPr>
          <p:nvPr>
            <p:custDataLst>
              <p:tags r:id="rId1"/>
            </p:custDataLst>
          </p:nvPr>
        </p:nvGrpSpPr>
        <p:grpSpPr>
          <a:xfrm>
            <a:off x="1961258" y="256490"/>
            <a:ext cx="1486909" cy="848356"/>
            <a:chOff x="2268540" y="555526"/>
            <a:chExt cx="1115327" cy="904698"/>
          </a:xfrm>
        </p:grpSpPr>
        <p:sp>
          <p:nvSpPr>
            <p:cNvPr id="7" name="PA-5-Point Star 6"/>
            <p:cNvSpPr/>
            <p:nvPr>
              <p:custDataLst>
                <p:tags r:id="rId2"/>
              </p:custDataLst>
            </p:nvPr>
          </p:nvSpPr>
          <p:spPr>
            <a:xfrm>
              <a:off x="3047868" y="555526"/>
              <a:ext cx="335999" cy="353541"/>
            </a:xfrm>
            <a:prstGeom prst="star5">
              <a:avLst/>
            </a:prstGeom>
            <a:solidFill>
              <a:srgbClr val="C00000"/>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endParaRPr>
            </a:p>
          </p:txBody>
        </p:sp>
        <p:sp>
          <p:nvSpPr>
            <p:cNvPr id="41" name="PA-5-Point Star 40"/>
            <p:cNvSpPr/>
            <p:nvPr>
              <p:custDataLst>
                <p:tags r:id="rId3"/>
              </p:custDataLst>
            </p:nvPr>
          </p:nvSpPr>
          <p:spPr>
            <a:xfrm>
              <a:off x="2411760" y="905276"/>
              <a:ext cx="189193" cy="199071"/>
            </a:xfrm>
            <a:prstGeom prst="star5">
              <a:avLst/>
            </a:prstGeom>
            <a:solidFill>
              <a:srgbClr val="C00000"/>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endParaRPr>
            </a:p>
          </p:txBody>
        </p:sp>
        <p:sp>
          <p:nvSpPr>
            <p:cNvPr id="43" name="PA-5-Point Star 42"/>
            <p:cNvSpPr/>
            <p:nvPr>
              <p:custDataLst>
                <p:tags r:id="rId4"/>
              </p:custDataLst>
            </p:nvPr>
          </p:nvSpPr>
          <p:spPr>
            <a:xfrm>
              <a:off x="2303749" y="1115879"/>
              <a:ext cx="144016" cy="151535"/>
            </a:xfrm>
            <a:prstGeom prst="star5">
              <a:avLst/>
            </a:prstGeom>
            <a:solidFill>
              <a:srgbClr val="C00000"/>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endParaRPr>
            </a:p>
          </p:txBody>
        </p:sp>
        <p:sp>
          <p:nvSpPr>
            <p:cNvPr id="44" name="PA-5-Point Star 43"/>
            <p:cNvSpPr/>
            <p:nvPr>
              <p:custDataLst>
                <p:tags r:id="rId5"/>
              </p:custDataLst>
            </p:nvPr>
          </p:nvSpPr>
          <p:spPr>
            <a:xfrm>
              <a:off x="2268540" y="1384457"/>
              <a:ext cx="72008" cy="75767"/>
            </a:xfrm>
            <a:prstGeom prst="star5">
              <a:avLst/>
            </a:prstGeom>
            <a:solidFill>
              <a:srgbClr val="C00000"/>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endParaRPr>
            </a:p>
          </p:txBody>
        </p:sp>
        <p:sp>
          <p:nvSpPr>
            <p:cNvPr id="45" name="PA-5-Point Star 44"/>
            <p:cNvSpPr/>
            <p:nvPr>
              <p:custDataLst>
                <p:tags r:id="rId6"/>
              </p:custDataLst>
            </p:nvPr>
          </p:nvSpPr>
          <p:spPr>
            <a:xfrm>
              <a:off x="2695549" y="719609"/>
              <a:ext cx="249277" cy="262292"/>
            </a:xfrm>
            <a:prstGeom prst="star5">
              <a:avLst/>
            </a:prstGeom>
            <a:solidFill>
              <a:srgbClr val="C00000"/>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endParaRPr>
            </a:p>
          </p:txBody>
        </p:sp>
      </p:grpSp>
      <p:grpSp>
        <p:nvGrpSpPr>
          <p:cNvPr id="6" name="组合 5"/>
          <p:cNvGrpSpPr/>
          <p:nvPr/>
        </p:nvGrpSpPr>
        <p:grpSpPr>
          <a:xfrm>
            <a:off x="10575152" y="132347"/>
            <a:ext cx="1595758" cy="1064873"/>
            <a:chOff x="6935916" y="343637"/>
            <a:chExt cx="1713877" cy="1135367"/>
          </a:xfrm>
        </p:grpSpPr>
        <p:pic>
          <p:nvPicPr>
            <p:cNvPr id="32" name="Picture 4" descr="C:\Users\Administrator\Desktop\线稿长城11.png"/>
            <p:cNvPicPr>
              <a:picLocks noChangeAspect="1" noChangeArrowheads="1"/>
            </p:cNvPicPr>
            <p:nvPr/>
          </p:nvPicPr>
          <p:blipFill>
            <a:blip r:embed="rId11" cstate="screen">
              <a:extLst>
                <a:ext uri="{28A0092B-C50C-407E-A947-70E740481C1C}">
                  <a14:useLocalDpi xmlns:a14="http://schemas.microsoft.com/office/drawing/2010/main"/>
                </a:ext>
              </a:extLst>
            </a:blip>
            <a:srcRect/>
            <a:stretch>
              <a:fillRect/>
            </a:stretch>
          </p:blipFill>
          <p:spPr bwMode="auto">
            <a:xfrm>
              <a:off x="6935916" y="343637"/>
              <a:ext cx="1300628" cy="1135367"/>
            </a:xfrm>
            <a:prstGeom prst="rect">
              <a:avLst/>
            </a:prstGeom>
            <a:noFill/>
            <a:extLst>
              <a:ext uri="{909E8E84-426E-40DD-AFC4-6F175D3DCCD1}">
                <a14:hiddenFill xmlns:a14="http://schemas.microsoft.com/office/drawing/2010/main">
                  <a:solidFill>
                    <a:srgbClr val="FFFFFF"/>
                  </a:solidFill>
                </a14:hiddenFill>
              </a:ext>
            </a:extLst>
          </p:spPr>
        </p:pic>
        <p:pic>
          <p:nvPicPr>
            <p:cNvPr id="34" name="Picture 4" descr="C:\Users\Administrator\Desktop\线稿长城11.png"/>
            <p:cNvPicPr>
              <a:picLocks noChangeAspect="1" noChangeArrowheads="1"/>
            </p:cNvPicPr>
            <p:nvPr/>
          </p:nvPicPr>
          <p:blipFill>
            <a:blip r:embed="rId12" cstate="screen">
              <a:extLst>
                <a:ext uri="{28A0092B-C50C-407E-A947-70E740481C1C}">
                  <a14:useLocalDpi xmlns:a14="http://schemas.microsoft.com/office/drawing/2010/main"/>
                </a:ext>
              </a:extLst>
            </a:blip>
            <a:srcRect/>
            <a:stretch>
              <a:fillRect/>
            </a:stretch>
          </p:blipFill>
          <p:spPr bwMode="auto">
            <a:xfrm rot="900000">
              <a:off x="7896192" y="541316"/>
              <a:ext cx="753601" cy="657847"/>
            </a:xfrm>
            <a:prstGeom prst="rect">
              <a:avLst/>
            </a:prstGeom>
            <a:noFill/>
            <a:extLst>
              <a:ext uri="{909E8E84-426E-40DD-AFC4-6F175D3DCCD1}">
                <a14:hiddenFill xmlns:a14="http://schemas.microsoft.com/office/drawing/2010/main">
                  <a:solidFill>
                    <a:srgbClr val="FFFFFF"/>
                  </a:solidFill>
                </a14:hiddenFill>
              </a:ext>
            </a:extLst>
          </p:spPr>
        </p:pic>
      </p:grpSp>
      <p:sp>
        <p:nvSpPr>
          <p:cNvPr id="24" name="矩形 23"/>
          <p:cNvSpPr/>
          <p:nvPr/>
        </p:nvSpPr>
        <p:spPr>
          <a:xfrm>
            <a:off x="-1" y="6754683"/>
            <a:ext cx="12190413" cy="104901"/>
          </a:xfrm>
          <a:prstGeom prst="rect">
            <a:avLst/>
          </a:prstGeom>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3048794" y="4411054"/>
            <a:ext cx="6092825" cy="1015663"/>
          </a:xfrm>
          <a:prstGeom prst="rect">
            <a:avLst/>
          </a:prstGeom>
        </p:spPr>
        <p:txBody>
          <a:bodyPr>
            <a:spAutoFit/>
          </a:bodyPr>
          <a:lstStyle/>
          <a:p>
            <a:pPr lvl="0" algn="ctr">
              <a:lnSpc>
                <a:spcPct val="150000"/>
              </a:lnSpc>
            </a:pPr>
            <a:r>
              <a:rPr lang="zh-CN" altLang="en-US" sz="2000" b="1" kern="0" dirty="0" smtClean="0">
                <a:solidFill>
                  <a:srgbClr val="800000"/>
                </a:solidFill>
                <a:latin typeface="华文细黑" pitchFamily="2" charset="-122"/>
                <a:ea typeface="华文细黑" pitchFamily="2" charset="-122"/>
                <a:cs typeface="宋体"/>
              </a:rPr>
              <a:t>胡海云</a:t>
            </a:r>
            <a:endParaRPr lang="en-US" altLang="zh-CN" sz="2000" b="1" kern="0" dirty="0" smtClean="0">
              <a:solidFill>
                <a:srgbClr val="800000"/>
              </a:solidFill>
              <a:latin typeface="华文细黑" pitchFamily="2" charset="-122"/>
              <a:ea typeface="华文细黑" pitchFamily="2" charset="-122"/>
              <a:cs typeface="宋体"/>
            </a:endParaRPr>
          </a:p>
          <a:p>
            <a:pPr lvl="0" algn="ctr">
              <a:lnSpc>
                <a:spcPct val="150000"/>
              </a:lnSpc>
            </a:pPr>
            <a:r>
              <a:rPr lang="en-US" altLang="zh-CN" sz="2000" b="1" kern="0" dirty="0" smtClean="0">
                <a:solidFill>
                  <a:srgbClr val="800000"/>
                </a:solidFill>
                <a:latin typeface="华文细黑" pitchFamily="2" charset="-122"/>
                <a:ea typeface="华文细黑" pitchFamily="2" charset="-122"/>
                <a:cs typeface="宋体"/>
              </a:rPr>
              <a:t>2019</a:t>
            </a:r>
            <a:r>
              <a:rPr lang="zh-CN" altLang="zh-CN" sz="2000" b="1" kern="0" dirty="0" smtClean="0">
                <a:solidFill>
                  <a:srgbClr val="800000"/>
                </a:solidFill>
                <a:latin typeface="华文细黑" pitchFamily="2" charset="-122"/>
                <a:ea typeface="华文细黑" pitchFamily="2" charset="-122"/>
                <a:cs typeface="宋体"/>
              </a:rPr>
              <a:t>年</a:t>
            </a:r>
            <a:r>
              <a:rPr lang="en-US" altLang="zh-CN" sz="2000" b="1" kern="0" dirty="0" smtClean="0">
                <a:solidFill>
                  <a:srgbClr val="800000"/>
                </a:solidFill>
                <a:latin typeface="华文细黑" pitchFamily="2" charset="-122"/>
                <a:ea typeface="华文细黑" pitchFamily="2" charset="-122"/>
                <a:cs typeface="宋体"/>
              </a:rPr>
              <a:t>9</a:t>
            </a:r>
            <a:r>
              <a:rPr lang="zh-CN" altLang="zh-CN" sz="2000" b="1" kern="0" dirty="0" smtClean="0">
                <a:solidFill>
                  <a:srgbClr val="800000"/>
                </a:solidFill>
                <a:latin typeface="华文细黑" pitchFamily="2" charset="-122"/>
                <a:ea typeface="华文细黑" pitchFamily="2" charset="-122"/>
                <a:cs typeface="宋体"/>
              </a:rPr>
              <a:t>月</a:t>
            </a:r>
            <a:r>
              <a:rPr lang="en-US" altLang="zh-CN" sz="2000" b="1" kern="0" dirty="0" smtClean="0">
                <a:solidFill>
                  <a:srgbClr val="800000"/>
                </a:solidFill>
                <a:latin typeface="华文细黑" pitchFamily="2" charset="-122"/>
                <a:ea typeface="华文细黑" pitchFamily="2" charset="-122"/>
                <a:cs typeface="宋体"/>
              </a:rPr>
              <a:t>18</a:t>
            </a:r>
            <a:r>
              <a:rPr lang="zh-CN" altLang="zh-CN" sz="2000" b="1" kern="0" dirty="0" smtClean="0">
                <a:solidFill>
                  <a:srgbClr val="800000"/>
                </a:solidFill>
                <a:latin typeface="华文细黑" pitchFamily="2" charset="-122"/>
                <a:ea typeface="华文细黑" pitchFamily="2" charset="-122"/>
                <a:cs typeface="宋体"/>
              </a:rPr>
              <a:t>日</a:t>
            </a:r>
            <a:endParaRPr lang="zh-CN" altLang="zh-CN" sz="2000" b="1" kern="100" dirty="0">
              <a:solidFill>
                <a:srgbClr val="800000"/>
              </a:solidFill>
              <a:latin typeface="华文细黑" pitchFamily="2" charset="-122"/>
              <a:ea typeface="华文细黑" pitchFamily="2" charset="-122"/>
              <a:cs typeface="Times New Roman"/>
            </a:endParaRPr>
          </a:p>
        </p:txBody>
      </p:sp>
      <p:sp>
        <p:nvSpPr>
          <p:cNvPr id="4" name="矩形 3"/>
          <p:cNvSpPr/>
          <p:nvPr/>
        </p:nvSpPr>
        <p:spPr>
          <a:xfrm>
            <a:off x="0" y="2061642"/>
            <a:ext cx="12190413" cy="1109737"/>
          </a:xfrm>
          <a:prstGeom prst="rect">
            <a:avLst/>
          </a:prstGeom>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b="1" dirty="0" smtClean="0">
                <a:latin typeface="+mj-ea"/>
                <a:ea typeface="+mj-ea"/>
              </a:rPr>
              <a:t>反腐倡廉教育专题学习</a:t>
            </a:r>
            <a:endParaRPr lang="en-US" altLang="zh-CN" sz="3600" b="1" dirty="0">
              <a:latin typeface="+mj-ea"/>
              <a:ea typeface="+mj-ea"/>
            </a:endParaRPr>
          </a:p>
        </p:txBody>
      </p:sp>
    </p:spTree>
    <p:extLst>
      <p:ext uri="{BB962C8B-B14F-4D97-AF65-F5344CB8AC3E}">
        <p14:creationId xmlns:p14="http://schemas.microsoft.com/office/powerpoint/2010/main" val="2095659810"/>
      </p:ext>
    </p:extLst>
  </p:cSld>
  <p:clrMapOvr>
    <a:masterClrMapping/>
  </p:clrMapOvr>
  <mc:AlternateContent xmlns:mc="http://schemas.openxmlformats.org/markup-compatibility/2006" xmlns:p14="http://schemas.microsoft.com/office/powerpoint/2010/main">
    <mc:Choice Requires="p14">
      <p:transition p14:dur="0" advTm="0"/>
    </mc:Choice>
    <mc:Fallback xmlns="">
      <p:transition advTm="0"/>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a:lstStyle/>
          <a:p>
            <a:endParaRPr lang="zh-CN" altLang="en-US"/>
          </a:p>
        </p:txBody>
      </p:sp>
      <p:sp>
        <p:nvSpPr>
          <p:cNvPr id="3" name="矩形 2"/>
          <p:cNvSpPr/>
          <p:nvPr/>
        </p:nvSpPr>
        <p:spPr>
          <a:xfrm>
            <a:off x="1414686" y="2277666"/>
            <a:ext cx="4176464" cy="1200329"/>
          </a:xfrm>
          <a:prstGeom prst="rect">
            <a:avLst/>
          </a:prstGeom>
        </p:spPr>
        <p:txBody>
          <a:bodyPr wrap="square">
            <a:spAutoFit/>
          </a:bodyPr>
          <a:lstStyle/>
          <a:p>
            <a:pPr>
              <a:lnSpc>
                <a:spcPct val="150000"/>
              </a:lnSpc>
            </a:pPr>
            <a:r>
              <a:rPr lang="zh-CN" altLang="en-US" sz="1600" b="1" dirty="0" smtClean="0"/>
              <a:t>八、</a:t>
            </a:r>
            <a:r>
              <a:rPr lang="zh-CN" altLang="zh-CN" sz="1600" b="1" dirty="0" smtClean="0"/>
              <a:t>党中央</a:t>
            </a:r>
            <a:r>
              <a:rPr lang="zh-CN" altLang="zh-CN" sz="1600" b="1" dirty="0"/>
              <a:t>作出“反腐败斗争取得压倒性胜利”的重大判断，在我们党的历史上、中国几千年反腐史上具有里程碑式的重要意义。</a:t>
            </a:r>
            <a:endParaRPr lang="zh-CN" altLang="en-US" sz="1600" dirty="0"/>
          </a:p>
        </p:txBody>
      </p:sp>
      <p:sp>
        <p:nvSpPr>
          <p:cNvPr id="4" name="矩形 3"/>
          <p:cNvSpPr/>
          <p:nvPr/>
        </p:nvSpPr>
        <p:spPr>
          <a:xfrm>
            <a:off x="5178846" y="3994882"/>
            <a:ext cx="4896544" cy="1997791"/>
          </a:xfrm>
          <a:prstGeom prst="rect">
            <a:avLst/>
          </a:prstGeom>
        </p:spPr>
        <p:txBody>
          <a:bodyPr wrap="square">
            <a:spAutoFit/>
          </a:bodyPr>
          <a:lstStyle/>
          <a:p>
            <a:pPr>
              <a:lnSpc>
                <a:spcPct val="150000"/>
              </a:lnSpc>
            </a:pPr>
            <a:r>
              <a:rPr lang="en-US" altLang="zh-CN" sz="1200" dirty="0"/>
              <a:t>2017</a:t>
            </a:r>
            <a:r>
              <a:rPr lang="zh-CN" altLang="zh-CN" sz="1200" dirty="0"/>
              <a:t>年</a:t>
            </a:r>
            <a:r>
              <a:rPr lang="en-US" altLang="zh-CN" sz="1200" dirty="0"/>
              <a:t>10</a:t>
            </a:r>
            <a:r>
              <a:rPr lang="zh-CN" altLang="zh-CN" sz="1200" dirty="0"/>
              <a:t>月，党的十九大作出反腐败斗争压倒性态势已经形成并巩固发展的重大判断；同年</a:t>
            </a:r>
            <a:r>
              <a:rPr lang="en-US" altLang="zh-CN" sz="1200" dirty="0"/>
              <a:t>12</a:t>
            </a:r>
            <a:r>
              <a:rPr lang="zh-CN" altLang="zh-CN" sz="1200" dirty="0"/>
              <a:t>月</a:t>
            </a:r>
            <a:r>
              <a:rPr lang="en-US" altLang="zh-CN" sz="1200" dirty="0"/>
              <a:t>13</a:t>
            </a:r>
            <a:r>
              <a:rPr lang="zh-CN" altLang="zh-CN" sz="1200" dirty="0"/>
              <a:t>日，中央政治局会议指出，反腐败斗争取得压倒性胜利，全面从严治党取得重大成果</a:t>
            </a:r>
            <a:r>
              <a:rPr lang="zh-CN" altLang="zh-CN" sz="1200" dirty="0" smtClean="0"/>
              <a:t>。</a:t>
            </a:r>
            <a:endParaRPr lang="en-US" altLang="zh-CN" sz="1200" dirty="0" smtClean="0"/>
          </a:p>
          <a:p>
            <a:pPr>
              <a:lnSpc>
                <a:spcPct val="150000"/>
              </a:lnSpc>
            </a:pPr>
            <a:r>
              <a:rPr lang="en-US" altLang="zh-CN" sz="1200" dirty="0" smtClean="0"/>
              <a:t>2019</a:t>
            </a:r>
            <a:r>
              <a:rPr lang="zh-CN" altLang="zh-CN" sz="1200" dirty="0"/>
              <a:t>年</a:t>
            </a:r>
            <a:r>
              <a:rPr lang="en-US" altLang="zh-CN" sz="1200" dirty="0"/>
              <a:t>1</a:t>
            </a:r>
            <a:r>
              <a:rPr lang="zh-CN" altLang="zh-CN" sz="1200" dirty="0"/>
              <a:t>月，十九届中央纪委三次全会进一步指出，取得全面从严治党更大战略性成果，巩固发展反腐败斗争压倒性胜利。这一重大判断，是对党的十八大以来反腐败斗争取得重大突破性进展的总结，极大地振奋了党心民心</a:t>
            </a:r>
            <a:r>
              <a:rPr lang="zh-CN" altLang="zh-CN" sz="1200" dirty="0" smtClean="0"/>
              <a:t>。</a:t>
            </a:r>
            <a:endParaRPr lang="zh-CN" altLang="en-US" sz="1200" dirty="0"/>
          </a:p>
        </p:txBody>
      </p:sp>
      <p:pic>
        <p:nvPicPr>
          <p:cNvPr id="921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68810" y="4348780"/>
            <a:ext cx="2520280" cy="1650839"/>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21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39222" y="1958686"/>
            <a:ext cx="2232248" cy="1746734"/>
          </a:xfrm>
          <a:prstGeom prst="ellipse">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602885479"/>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a:lstStyle/>
          <a:p>
            <a:endParaRPr lang="zh-CN" altLang="en-US"/>
          </a:p>
        </p:txBody>
      </p:sp>
      <p:sp>
        <p:nvSpPr>
          <p:cNvPr id="3" name="矩形 2"/>
          <p:cNvSpPr/>
          <p:nvPr/>
        </p:nvSpPr>
        <p:spPr>
          <a:xfrm>
            <a:off x="1184176" y="2085449"/>
            <a:ext cx="4824535" cy="1200329"/>
          </a:xfrm>
          <a:prstGeom prst="rect">
            <a:avLst/>
          </a:prstGeom>
        </p:spPr>
        <p:txBody>
          <a:bodyPr wrap="square">
            <a:spAutoFit/>
          </a:bodyPr>
          <a:lstStyle/>
          <a:p>
            <a:pPr>
              <a:lnSpc>
                <a:spcPct val="150000"/>
              </a:lnSpc>
            </a:pPr>
            <a:r>
              <a:rPr lang="zh-CN" altLang="en-US" sz="1600" b="1" dirty="0" smtClean="0"/>
              <a:t>九、</a:t>
            </a:r>
            <a:r>
              <a:rPr lang="zh-CN" altLang="zh-CN" sz="1600" b="1" dirty="0" smtClean="0"/>
              <a:t>深化</a:t>
            </a:r>
            <a:r>
              <a:rPr lang="zh-CN" altLang="zh-CN" sz="1600" b="1" dirty="0"/>
              <a:t>国家监察体制改革，是加强党对反腐败工作的集中统一领导，构建起集中统一、权威高效的中国特色国家监察体制的重大战略举措</a:t>
            </a:r>
            <a:r>
              <a:rPr lang="zh-CN" altLang="zh-CN" sz="1600" b="1" dirty="0" smtClean="0"/>
              <a:t>。</a:t>
            </a:r>
            <a:endParaRPr lang="zh-CN" altLang="en-US" sz="1600" dirty="0"/>
          </a:p>
        </p:txBody>
      </p:sp>
      <p:sp>
        <p:nvSpPr>
          <p:cNvPr id="4" name="矩形 3"/>
          <p:cNvSpPr/>
          <p:nvPr/>
        </p:nvSpPr>
        <p:spPr>
          <a:xfrm>
            <a:off x="5735166" y="3933850"/>
            <a:ext cx="4464495" cy="2031325"/>
          </a:xfrm>
          <a:prstGeom prst="rect">
            <a:avLst/>
          </a:prstGeom>
        </p:spPr>
        <p:txBody>
          <a:bodyPr wrap="square">
            <a:spAutoFit/>
          </a:bodyPr>
          <a:lstStyle/>
          <a:p>
            <a:pPr>
              <a:lnSpc>
                <a:spcPct val="150000"/>
              </a:lnSpc>
            </a:pPr>
            <a:r>
              <a:rPr lang="en-US" altLang="zh-CN" sz="1200" dirty="0" smtClean="0"/>
              <a:t>            2018</a:t>
            </a:r>
            <a:r>
              <a:rPr lang="zh-CN" altLang="zh-CN" sz="1200" dirty="0"/>
              <a:t>年</a:t>
            </a:r>
            <a:r>
              <a:rPr lang="en-US" altLang="zh-CN" sz="1200" dirty="0"/>
              <a:t>3</a:t>
            </a:r>
            <a:r>
              <a:rPr lang="zh-CN" altLang="zh-CN" sz="1200" dirty="0"/>
              <a:t>月</a:t>
            </a:r>
            <a:r>
              <a:rPr lang="en-US" altLang="zh-CN" sz="1200" dirty="0"/>
              <a:t>23</a:t>
            </a:r>
            <a:r>
              <a:rPr lang="zh-CN" altLang="zh-CN" sz="1200" dirty="0"/>
              <a:t>日，中华人民共和国国家监察委员会揭牌，国家监察委员会作为中国特色的反腐败工作机构，同中央纪委合署办公，履行纪检、监察两项职责。监察法是反腐败国家立法。通过制定监察法，实施制度创新和组织创新，把实践证明行之有效的做法和经验上升为法律制度，对加强党对反腐败工作统一领导，构建权威高效的监察体系，推进国家治理体系和治理能力的现代化，具有重大而深远的意义。</a:t>
            </a:r>
            <a:endParaRPr lang="zh-CN" altLang="en-US" sz="1200" dirty="0"/>
          </a:p>
        </p:txBody>
      </p:sp>
      <p:pic>
        <p:nvPicPr>
          <p:cNvPr id="8195" name="Picture 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350790" y="3977987"/>
            <a:ext cx="2192180" cy="217780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142583188"/>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a:lstStyle/>
          <a:p>
            <a:r>
              <a:rPr lang="zh-CN" altLang="en-US" dirty="0" smtClean="0"/>
              <a:t>中国共产党反腐倡廉教育片</a:t>
            </a:r>
            <a:endParaRPr lang="zh-CN" altLang="en-US" dirty="0"/>
          </a:p>
        </p:txBody>
      </p:sp>
      <p:sp>
        <p:nvSpPr>
          <p:cNvPr id="3" name="动作按钮: 前进或下一项 2">
            <a:hlinkClick r:id="rId2" action="ppaction://hlinkfile" highlightClick="1"/>
          </p:cNvPr>
          <p:cNvSpPr/>
          <p:nvPr/>
        </p:nvSpPr>
        <p:spPr>
          <a:xfrm>
            <a:off x="1126654" y="5066693"/>
            <a:ext cx="1296144" cy="648072"/>
          </a:xfrm>
          <a:prstGeom prst="actionButtonForwardNext">
            <a:avLst/>
          </a:prstGeom>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24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83038" y="2133650"/>
            <a:ext cx="4940346" cy="3606453"/>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306618045"/>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486694" y="477663"/>
            <a:ext cx="5472608" cy="575867"/>
          </a:xfrm>
        </p:spPr>
        <p:txBody>
          <a:bodyPr>
            <a:normAutofit/>
          </a:bodyPr>
          <a:lstStyle/>
          <a:p>
            <a:r>
              <a:rPr lang="en-US" altLang="zh-CN" dirty="0" smtClean="0"/>
              <a:t>《</a:t>
            </a:r>
            <a:r>
              <a:rPr lang="zh-CN" altLang="en-US" dirty="0" smtClean="0"/>
              <a:t>中国共产党问责条例</a:t>
            </a:r>
            <a:r>
              <a:rPr lang="en-US" altLang="zh-CN" dirty="0" smtClean="0"/>
              <a:t>》</a:t>
            </a:r>
            <a:r>
              <a:rPr lang="zh-CN" altLang="en-US" dirty="0" smtClean="0"/>
              <a:t>（修订）</a:t>
            </a:r>
            <a:endParaRPr lang="zh-CN" altLang="en-US" dirty="0"/>
          </a:p>
        </p:txBody>
      </p:sp>
      <p:sp>
        <p:nvSpPr>
          <p:cNvPr id="3" name="动作按钮: 前进或下一项 2">
            <a:hlinkClick r:id="rId2" action="ppaction://hlinkfile" highlightClick="1"/>
          </p:cNvPr>
          <p:cNvSpPr/>
          <p:nvPr/>
        </p:nvSpPr>
        <p:spPr>
          <a:xfrm>
            <a:off x="2854846" y="4617740"/>
            <a:ext cx="1584176" cy="720080"/>
          </a:xfrm>
          <a:prstGeom prst="actionButtonForwardNext">
            <a:avLst/>
          </a:prstGeom>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1774726" y="2349674"/>
            <a:ext cx="4896544" cy="1155637"/>
          </a:xfrm>
          <a:prstGeom prst="rect">
            <a:avLst/>
          </a:prstGeom>
        </p:spPr>
        <p:txBody>
          <a:bodyPr wrap="square">
            <a:spAutoFit/>
          </a:bodyPr>
          <a:lstStyle/>
          <a:p>
            <a:pPr>
              <a:lnSpc>
                <a:spcPct val="150000"/>
              </a:lnSpc>
            </a:pPr>
            <a:r>
              <a:rPr lang="en-US" altLang="zh-CN" sz="1600" dirty="0" smtClean="0"/>
              <a:t>2019</a:t>
            </a:r>
            <a:r>
              <a:rPr lang="zh-CN" altLang="en-US" sz="1600" dirty="0"/>
              <a:t>年</a:t>
            </a:r>
            <a:r>
              <a:rPr lang="en-US" altLang="zh-CN" sz="1600" dirty="0"/>
              <a:t>9</a:t>
            </a:r>
            <a:r>
              <a:rPr lang="zh-CN" altLang="en-US" sz="1600" dirty="0"/>
              <a:t>月，中共中央印发修订后的</a:t>
            </a:r>
            <a:r>
              <a:rPr lang="en-US" altLang="zh-CN" sz="1600" dirty="0"/>
              <a:t>《</a:t>
            </a:r>
            <a:r>
              <a:rPr lang="zh-CN" altLang="en-US" sz="1600" dirty="0"/>
              <a:t>中国共产党问责条例</a:t>
            </a:r>
            <a:r>
              <a:rPr lang="en-US" altLang="zh-CN" sz="1600" dirty="0"/>
              <a:t>》</a:t>
            </a:r>
            <a:r>
              <a:rPr lang="zh-CN" altLang="en-US" sz="1600" dirty="0"/>
              <a:t>，自</a:t>
            </a:r>
            <a:r>
              <a:rPr lang="en-US" altLang="zh-CN" sz="1600" dirty="0"/>
              <a:t>2019</a:t>
            </a:r>
            <a:r>
              <a:rPr lang="zh-CN" altLang="en-US" sz="1600" dirty="0"/>
              <a:t>年</a:t>
            </a:r>
            <a:r>
              <a:rPr lang="en-US" altLang="zh-CN" sz="1600" dirty="0"/>
              <a:t>9</a:t>
            </a:r>
            <a:r>
              <a:rPr lang="zh-CN" altLang="en-US" sz="1600" dirty="0"/>
              <a:t>月</a:t>
            </a:r>
            <a:r>
              <a:rPr lang="en-US" altLang="zh-CN" sz="1600" dirty="0"/>
              <a:t>1</a:t>
            </a:r>
            <a:r>
              <a:rPr lang="zh-CN" altLang="en-US" sz="1600" dirty="0"/>
              <a:t>日起施行。</a:t>
            </a:r>
            <a:r>
              <a:rPr lang="en-US" altLang="zh-CN" sz="1600" dirty="0"/>
              <a:t>2016</a:t>
            </a:r>
            <a:r>
              <a:rPr lang="zh-CN" altLang="en-US" sz="1600" dirty="0"/>
              <a:t>年</a:t>
            </a:r>
            <a:r>
              <a:rPr lang="en-US" altLang="zh-CN" sz="1600" dirty="0"/>
              <a:t>7</a:t>
            </a:r>
            <a:r>
              <a:rPr lang="zh-CN" altLang="en-US" sz="1600" dirty="0"/>
              <a:t>月</a:t>
            </a:r>
            <a:r>
              <a:rPr lang="en-US" altLang="zh-CN" sz="1600" dirty="0"/>
              <a:t>8</a:t>
            </a:r>
            <a:r>
              <a:rPr lang="zh-CN" altLang="en-US" sz="1600" dirty="0"/>
              <a:t>日中共中央印发的</a:t>
            </a:r>
            <a:r>
              <a:rPr lang="en-US" altLang="zh-CN" sz="1600" dirty="0"/>
              <a:t>《</a:t>
            </a:r>
            <a:r>
              <a:rPr lang="zh-CN" altLang="en-US" sz="1600" dirty="0"/>
              <a:t>中国共产党问责条例</a:t>
            </a:r>
            <a:r>
              <a:rPr lang="en-US" altLang="zh-CN" sz="1600" dirty="0"/>
              <a:t>》</a:t>
            </a:r>
            <a:r>
              <a:rPr lang="zh-CN" altLang="en-US" sz="1600" dirty="0"/>
              <a:t>同时废止。</a:t>
            </a:r>
          </a:p>
        </p:txBody>
      </p:sp>
      <p:pic>
        <p:nvPicPr>
          <p:cNvPr id="1126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535366" y="2446204"/>
            <a:ext cx="2304256" cy="28916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813596989"/>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 name="Picture 3" descr="C:\Users\Administrator\Desktop\党政机关\素材\党徽\Nipic_5916570_20120618220329321399.png"/>
          <p:cNvPicPr>
            <a:picLocks noChangeAspect="1" noChangeArrowheads="1"/>
          </p:cNvPicPr>
          <p:nvPr/>
        </p:nvPicPr>
        <p:blipFill>
          <a:blip r:embed="rId3" cstate="screen">
            <a:extLst>
              <a:ext uri="{BEBA8EAE-BF5A-486C-A8C5-ECC9F3942E4B}">
                <a14:imgProps xmlns:a14="http://schemas.microsoft.com/office/drawing/2010/main">
                  <a14:imgLayer r:embed="rId4">
                    <a14:imgEffect>
                      <a14:brightnessContrast bright="2000" contrast="-37000"/>
                    </a14:imgEffect>
                  </a14:imgLayer>
                </a14:imgProps>
              </a:ext>
              <a:ext uri="{28A0092B-C50C-407E-A947-70E740481C1C}">
                <a14:useLocalDpi xmlns:a14="http://schemas.microsoft.com/office/drawing/2010/main"/>
              </a:ext>
            </a:extLst>
          </a:blip>
          <a:srcRect/>
          <a:stretch>
            <a:fillRect/>
          </a:stretch>
        </p:blipFill>
        <p:spPr bwMode="auto">
          <a:xfrm>
            <a:off x="415091" y="33846"/>
            <a:ext cx="1719675" cy="1561118"/>
          </a:xfrm>
          <a:prstGeom prst="rect">
            <a:avLst/>
          </a:prstGeom>
          <a:noFill/>
          <a:extLst>
            <a:ext uri="{909E8E84-426E-40DD-AFC4-6F175D3DCCD1}">
              <a14:hiddenFill xmlns:a14="http://schemas.microsoft.com/office/drawing/2010/main">
                <a:solidFill>
                  <a:srgbClr val="FFFFFF"/>
                </a:solidFill>
              </a14:hiddenFill>
            </a:ext>
          </a:extLst>
        </p:spPr>
      </p:pic>
      <p:grpSp>
        <p:nvGrpSpPr>
          <p:cNvPr id="8" name="组合 7"/>
          <p:cNvGrpSpPr/>
          <p:nvPr/>
        </p:nvGrpSpPr>
        <p:grpSpPr>
          <a:xfrm>
            <a:off x="10130590" y="205894"/>
            <a:ext cx="1486909" cy="1206543"/>
            <a:chOff x="2268540" y="555526"/>
            <a:chExt cx="1115327" cy="904698"/>
          </a:xfrm>
        </p:grpSpPr>
        <p:sp>
          <p:nvSpPr>
            <p:cNvPr id="7" name="五角星 6"/>
            <p:cNvSpPr/>
            <p:nvPr/>
          </p:nvSpPr>
          <p:spPr>
            <a:xfrm>
              <a:off x="3047868" y="555526"/>
              <a:ext cx="335999" cy="353541"/>
            </a:xfrm>
            <a:prstGeom prst="star5">
              <a:avLst/>
            </a:prstGeom>
            <a:solidFill>
              <a:srgbClr val="C00000"/>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endParaRPr>
            </a:p>
          </p:txBody>
        </p:sp>
        <p:sp>
          <p:nvSpPr>
            <p:cNvPr id="41" name="五角星 40"/>
            <p:cNvSpPr/>
            <p:nvPr/>
          </p:nvSpPr>
          <p:spPr>
            <a:xfrm>
              <a:off x="2411760" y="905276"/>
              <a:ext cx="189193" cy="199071"/>
            </a:xfrm>
            <a:prstGeom prst="star5">
              <a:avLst/>
            </a:prstGeom>
            <a:solidFill>
              <a:srgbClr val="C00000"/>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endParaRPr>
            </a:p>
          </p:txBody>
        </p:sp>
        <p:sp>
          <p:nvSpPr>
            <p:cNvPr id="43" name="五角星 42"/>
            <p:cNvSpPr/>
            <p:nvPr/>
          </p:nvSpPr>
          <p:spPr>
            <a:xfrm>
              <a:off x="2303749" y="1115879"/>
              <a:ext cx="144016" cy="151535"/>
            </a:xfrm>
            <a:prstGeom prst="star5">
              <a:avLst/>
            </a:prstGeom>
            <a:solidFill>
              <a:srgbClr val="C00000"/>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endParaRPr>
            </a:p>
          </p:txBody>
        </p:sp>
        <p:sp>
          <p:nvSpPr>
            <p:cNvPr id="44" name="五角星 43"/>
            <p:cNvSpPr/>
            <p:nvPr/>
          </p:nvSpPr>
          <p:spPr>
            <a:xfrm>
              <a:off x="2268540" y="1384457"/>
              <a:ext cx="72008" cy="75767"/>
            </a:xfrm>
            <a:prstGeom prst="star5">
              <a:avLst/>
            </a:prstGeom>
            <a:solidFill>
              <a:srgbClr val="C00000"/>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endParaRPr>
            </a:p>
          </p:txBody>
        </p:sp>
        <p:sp>
          <p:nvSpPr>
            <p:cNvPr id="45" name="五角星 44"/>
            <p:cNvSpPr/>
            <p:nvPr/>
          </p:nvSpPr>
          <p:spPr>
            <a:xfrm>
              <a:off x="2695549" y="719609"/>
              <a:ext cx="249277" cy="262292"/>
            </a:xfrm>
            <a:prstGeom prst="star5">
              <a:avLst/>
            </a:prstGeom>
            <a:solidFill>
              <a:srgbClr val="C00000"/>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endParaRPr>
            </a:p>
          </p:txBody>
        </p:sp>
      </p:grpSp>
      <p:grpSp>
        <p:nvGrpSpPr>
          <p:cNvPr id="19" name="组合 18"/>
          <p:cNvGrpSpPr/>
          <p:nvPr/>
        </p:nvGrpSpPr>
        <p:grpSpPr>
          <a:xfrm>
            <a:off x="165" y="3645817"/>
            <a:ext cx="12238924" cy="3213763"/>
            <a:chOff x="124" y="2733732"/>
            <a:chExt cx="9180388" cy="2409768"/>
          </a:xfrm>
        </p:grpSpPr>
        <p:pic>
          <p:nvPicPr>
            <p:cNvPr id="1029" name="Picture 5" descr="C:\Users\Administrator\Desktop\党政机关\素材\长城\矢量长城\线稿长城2.png"/>
            <p:cNvPicPr>
              <a:picLocks noChangeAspect="1" noChangeArrowheads="1"/>
            </p:cNvPicPr>
            <p:nvPr/>
          </p:nvPicPr>
          <p:blipFill rotWithShape="1">
            <a:blip r:embed="rId5" cstate="screen">
              <a:extLst>
                <a:ext uri="{28A0092B-C50C-407E-A947-70E740481C1C}">
                  <a14:useLocalDpi xmlns:a14="http://schemas.microsoft.com/office/drawing/2010/main"/>
                </a:ext>
              </a:extLst>
            </a:blip>
            <a:srcRect/>
            <a:stretch/>
          </p:blipFill>
          <p:spPr bwMode="auto">
            <a:xfrm>
              <a:off x="124" y="2733732"/>
              <a:ext cx="9180388" cy="2214282"/>
            </a:xfrm>
            <a:prstGeom prst="rect">
              <a:avLst/>
            </a:prstGeom>
            <a:noFill/>
            <a:extLst>
              <a:ext uri="{909E8E84-426E-40DD-AFC4-6F175D3DCCD1}">
                <a14:hiddenFill xmlns:a14="http://schemas.microsoft.com/office/drawing/2010/main">
                  <a:solidFill>
                    <a:srgbClr val="FFFFFF"/>
                  </a:solidFill>
                </a14:hiddenFill>
              </a:ext>
            </a:extLst>
          </p:spPr>
        </p:pic>
        <p:sp>
          <p:nvSpPr>
            <p:cNvPr id="18" name="矩形 17"/>
            <p:cNvSpPr/>
            <p:nvPr/>
          </p:nvSpPr>
          <p:spPr>
            <a:xfrm>
              <a:off x="124" y="4948014"/>
              <a:ext cx="9180388" cy="195486"/>
            </a:xfrm>
            <a:prstGeom prst="rect">
              <a:avLst/>
            </a:prstGeom>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 name="组合 5"/>
          <p:cNvGrpSpPr/>
          <p:nvPr/>
        </p:nvGrpSpPr>
        <p:grpSpPr>
          <a:xfrm>
            <a:off x="8851879" y="4560425"/>
            <a:ext cx="1595758" cy="1064873"/>
            <a:chOff x="6935916" y="343637"/>
            <a:chExt cx="1713877" cy="1135367"/>
          </a:xfrm>
        </p:grpSpPr>
        <p:pic>
          <p:nvPicPr>
            <p:cNvPr id="32" name="Picture 4" descr="C:\Users\Administrator\Desktop\线稿长城11.png"/>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6935916" y="343637"/>
              <a:ext cx="1300628" cy="1135367"/>
            </a:xfrm>
            <a:prstGeom prst="rect">
              <a:avLst/>
            </a:prstGeom>
            <a:noFill/>
            <a:extLst>
              <a:ext uri="{909E8E84-426E-40DD-AFC4-6F175D3DCCD1}">
                <a14:hiddenFill xmlns:a14="http://schemas.microsoft.com/office/drawing/2010/main">
                  <a:solidFill>
                    <a:srgbClr val="FFFFFF"/>
                  </a:solidFill>
                </a14:hiddenFill>
              </a:ext>
            </a:extLst>
          </p:spPr>
        </p:pic>
        <p:pic>
          <p:nvPicPr>
            <p:cNvPr id="34" name="Picture 4" descr="C:\Users\Administrator\Desktop\线稿长城11.png"/>
            <p:cNvPicPr>
              <a:picLocks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rot="900000">
              <a:off x="7896192" y="541316"/>
              <a:ext cx="753601" cy="657847"/>
            </a:xfrm>
            <a:prstGeom prst="rect">
              <a:avLst/>
            </a:prstGeom>
            <a:noFill/>
            <a:extLst>
              <a:ext uri="{909E8E84-426E-40DD-AFC4-6F175D3DCCD1}">
                <a14:hiddenFill xmlns:a14="http://schemas.microsoft.com/office/drawing/2010/main">
                  <a:solidFill>
                    <a:srgbClr val="FFFFFF"/>
                  </a:solidFill>
                </a14:hiddenFill>
              </a:ext>
            </a:extLst>
          </p:spPr>
        </p:pic>
      </p:grpSp>
      <p:sp>
        <p:nvSpPr>
          <p:cNvPr id="42" name="文本框 8"/>
          <p:cNvSpPr txBox="1"/>
          <p:nvPr/>
        </p:nvSpPr>
        <p:spPr>
          <a:xfrm>
            <a:off x="2706679" y="1989634"/>
            <a:ext cx="6825893" cy="1738907"/>
          </a:xfrm>
          <a:prstGeom prst="rect">
            <a:avLst/>
          </a:prstGeom>
          <a:noFill/>
        </p:spPr>
        <p:txBody>
          <a:bodyPr wrap="square" lIns="121891" tIns="60945" rIns="121891" bIns="60945" rtlCol="0">
            <a:spAutoFit/>
          </a:bodyPr>
          <a:lstStyle/>
          <a:p>
            <a:pPr algn="ctr"/>
            <a:r>
              <a:rPr lang="zh-CN" altLang="en-US" sz="3500" b="1" dirty="0" smtClean="0">
                <a:solidFill>
                  <a:srgbClr val="C00000"/>
                </a:solidFill>
                <a:latin typeface="+mn-ea"/>
              </a:rPr>
              <a:t>谢谢大家！</a:t>
            </a:r>
            <a:endParaRPr lang="en-US" altLang="zh-CN" sz="3500" b="1" dirty="0" smtClean="0">
              <a:solidFill>
                <a:srgbClr val="C00000"/>
              </a:solidFill>
              <a:latin typeface="+mn-ea"/>
            </a:endParaRPr>
          </a:p>
          <a:p>
            <a:pPr algn="ctr"/>
            <a:endParaRPr lang="en-US" altLang="zh-CN" sz="3500" b="1" dirty="0">
              <a:solidFill>
                <a:srgbClr val="C00000"/>
              </a:solidFill>
              <a:latin typeface="+mn-ea"/>
            </a:endParaRPr>
          </a:p>
          <a:p>
            <a:pPr algn="ctr"/>
            <a:r>
              <a:rPr lang="zh-CN" altLang="en-US" sz="3500" b="1" dirty="0" smtClean="0">
                <a:solidFill>
                  <a:srgbClr val="C00000"/>
                </a:solidFill>
                <a:latin typeface="+mn-ea"/>
              </a:rPr>
              <a:t>不当之处，请批评指正！</a:t>
            </a:r>
            <a:endParaRPr lang="zh-CN" altLang="en-US" sz="3500" b="1" dirty="0">
              <a:solidFill>
                <a:srgbClr val="C00000"/>
              </a:solidFill>
              <a:latin typeface="+mn-ea"/>
            </a:endParaRPr>
          </a:p>
        </p:txBody>
      </p:sp>
    </p:spTree>
    <p:extLst>
      <p:ext uri="{BB962C8B-B14F-4D97-AF65-F5344CB8AC3E}">
        <p14:creationId xmlns:p14="http://schemas.microsoft.com/office/powerpoint/2010/main" val="2065357313"/>
      </p:ext>
    </p:extLst>
  </p:cSld>
  <p:clrMapOvr>
    <a:masterClrMapping/>
  </p:clrMapOvr>
  <mc:AlternateContent xmlns:mc="http://schemas.openxmlformats.org/markup-compatibility/2006" xmlns:p14="http://schemas.microsoft.com/office/powerpoint/2010/main">
    <mc:Choice Requires="p14">
      <p:transition spd="slow" p14:dur="1400" advTm="0">
        <p14:doors dir="vert"/>
      </p:transition>
    </mc:Choice>
    <mc:Fallback xmlns="">
      <p:transition spd="slow" advTm="0">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Users\Administrator\Desktop\线稿长城32.pn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0" y="39859"/>
            <a:ext cx="12204426" cy="6819729"/>
          </a:xfrm>
          <a:prstGeom prst="rect">
            <a:avLst/>
          </a:prstGeom>
          <a:noFill/>
          <a:extLst>
            <a:ext uri="{909E8E84-426E-40DD-AFC4-6F175D3DCCD1}">
              <a14:hiddenFill xmlns:a14="http://schemas.microsoft.com/office/drawing/2010/main">
                <a:solidFill>
                  <a:srgbClr val="FFFFFF"/>
                </a:solidFill>
              </a14:hiddenFill>
            </a:ext>
          </a:extLst>
        </p:spPr>
      </p:pic>
      <p:pic>
        <p:nvPicPr>
          <p:cNvPr id="20" name="Picture 12" descr="PPECLOGO-eff-0-1"/>
          <p:cNvPicPr>
            <a:picLocks noChangeAspect="1" noChangeArrowheads="1"/>
          </p:cNvPicPr>
          <p:nvPr/>
        </p:nvPicPr>
        <p:blipFill>
          <a:blip r:embed="rId4" cstate="print"/>
          <a:srcRect/>
          <a:stretch>
            <a:fillRect/>
          </a:stretch>
        </p:blipFill>
        <p:spPr bwMode="auto">
          <a:xfrm>
            <a:off x="7372011" y="2941086"/>
            <a:ext cx="548216" cy="520700"/>
          </a:xfrm>
          <a:prstGeom prst="rect">
            <a:avLst/>
          </a:prstGeom>
          <a:noFill/>
          <a:ln w="9525">
            <a:noFill/>
            <a:miter lim="800000"/>
            <a:headEnd/>
            <a:tailEnd/>
          </a:ln>
        </p:spPr>
      </p:pic>
      <p:sp>
        <p:nvSpPr>
          <p:cNvPr id="22" name="TextBox 21"/>
          <p:cNvSpPr txBox="1"/>
          <p:nvPr/>
        </p:nvSpPr>
        <p:spPr>
          <a:xfrm>
            <a:off x="1558703" y="2133650"/>
            <a:ext cx="9073007" cy="2893096"/>
          </a:xfrm>
          <a:prstGeom prst="rect">
            <a:avLst/>
          </a:prstGeom>
          <a:noFill/>
        </p:spPr>
        <p:txBody>
          <a:bodyPr wrap="square" lIns="121917" tIns="60958" rIns="121917" bIns="60958">
            <a:spAutoFit/>
          </a:bodyPr>
          <a:lstStyle/>
          <a:p>
            <a:pPr algn="just">
              <a:lnSpc>
                <a:spcPct val="200000"/>
              </a:lnSpc>
            </a:pPr>
            <a:r>
              <a:rPr lang="en-US" altLang="zh-CN" sz="1800" dirty="0" smtClean="0">
                <a:latin typeface="微软雅黑" panose="020B0503020204020204" pitchFamily="34" charset="-122"/>
                <a:ea typeface="微软雅黑" panose="020B0503020204020204" pitchFamily="34" charset="-122"/>
              </a:rPr>
              <a:t>    </a:t>
            </a:r>
            <a:r>
              <a:rPr lang="zh-CN" altLang="en-US" sz="1800" dirty="0" smtClean="0">
                <a:latin typeface="微软雅黑" panose="020B0503020204020204" pitchFamily="34" charset="-122"/>
                <a:ea typeface="微软雅黑" panose="020B0503020204020204" pitchFamily="34" charset="-122"/>
              </a:rPr>
              <a:t>“</a:t>
            </a:r>
            <a:r>
              <a:rPr lang="zh-CN" altLang="zh-CN" sz="1800" dirty="0" smtClean="0">
                <a:latin typeface="微软雅黑" panose="020B0503020204020204" pitchFamily="34" charset="-122"/>
                <a:ea typeface="微软雅黑" panose="020B0503020204020204" pitchFamily="34" charset="-122"/>
              </a:rPr>
              <a:t>腐败</a:t>
            </a:r>
            <a:r>
              <a:rPr lang="zh-CN" altLang="zh-CN" sz="1800" dirty="0">
                <a:latin typeface="微软雅黑" panose="020B0503020204020204" pitchFamily="34" charset="-122"/>
                <a:ea typeface="微软雅黑" panose="020B0503020204020204" pitchFamily="34" charset="-122"/>
              </a:rPr>
              <a:t>是社会毒瘤，如果任凭腐败问题愈演愈烈，最终必然亡党亡国”。我们党对腐败的危害有着极为清醒的认识，在</a:t>
            </a:r>
            <a:r>
              <a:rPr lang="en-US" altLang="zh-CN" sz="1800" dirty="0">
                <a:latin typeface="微软雅黑" panose="020B0503020204020204" pitchFamily="34" charset="-122"/>
                <a:ea typeface="微软雅黑" panose="020B0503020204020204" pitchFamily="34" charset="-122"/>
              </a:rPr>
              <a:t>70</a:t>
            </a:r>
            <a:r>
              <a:rPr lang="zh-CN" altLang="zh-CN" sz="1800" dirty="0">
                <a:latin typeface="微软雅黑" panose="020B0503020204020204" pitchFamily="34" charset="-122"/>
                <a:ea typeface="微软雅黑" panose="020B0503020204020204" pitchFamily="34" charset="-122"/>
              </a:rPr>
              <a:t>年前的七届二中全会上就鲜明提出进京“赶考”、决不当李自成</a:t>
            </a:r>
            <a:r>
              <a:rPr lang="zh-CN" altLang="zh-CN" sz="1800" dirty="0" smtClean="0">
                <a:latin typeface="微软雅黑" panose="020B0503020204020204" pitchFamily="34" charset="-122"/>
                <a:ea typeface="微软雅黑" panose="020B0503020204020204" pitchFamily="34" charset="-122"/>
              </a:rPr>
              <a:t>。</a:t>
            </a:r>
            <a:r>
              <a:rPr lang="zh-CN" altLang="en-US" sz="1800" dirty="0" smtClean="0">
                <a:latin typeface="微软雅黑" panose="020B0503020204020204" pitchFamily="34" charset="-122"/>
                <a:ea typeface="微软雅黑" panose="020B0503020204020204" pitchFamily="34" charset="-122"/>
              </a:rPr>
              <a:t>新中国成立以来</a:t>
            </a:r>
            <a:r>
              <a:rPr lang="zh-CN" altLang="zh-CN" sz="1800" dirty="0" smtClean="0">
                <a:latin typeface="微软雅黑" panose="020B0503020204020204" pitchFamily="34" charset="-122"/>
                <a:ea typeface="微软雅黑" panose="020B0503020204020204" pitchFamily="34" charset="-122"/>
              </a:rPr>
              <a:t>，</a:t>
            </a:r>
            <a:r>
              <a:rPr lang="zh-CN" altLang="zh-CN" sz="1800" dirty="0">
                <a:latin typeface="微软雅黑" panose="020B0503020204020204" pitchFamily="34" charset="-122"/>
                <a:ea typeface="微软雅黑" panose="020B0503020204020204" pitchFamily="34" charset="-122"/>
              </a:rPr>
              <a:t>我们党与腐败展开了殊死较量，坚决遏制腐败滋生蔓延势头，不断深化标本兼治</a:t>
            </a:r>
            <a:r>
              <a:rPr lang="zh-CN" altLang="zh-CN" sz="1800" dirty="0" smtClean="0">
                <a:latin typeface="微软雅黑" panose="020B0503020204020204" pitchFamily="34" charset="-122"/>
                <a:ea typeface="微软雅黑" panose="020B0503020204020204" pitchFamily="34" charset="-122"/>
              </a:rPr>
              <a:t>。中国共产党</a:t>
            </a:r>
            <a:r>
              <a:rPr lang="zh-CN" altLang="zh-CN" sz="1800" dirty="0">
                <a:latin typeface="微软雅黑" panose="020B0503020204020204" pitchFamily="34" charset="-122"/>
                <a:ea typeface="微软雅黑" panose="020B0503020204020204" pitchFamily="34" charset="-122"/>
              </a:rPr>
              <a:t>人始终保持定力与恒心，誓言将反腐败斗争进行到底，永远捍卫党的先进性和纯洁性</a:t>
            </a:r>
            <a:r>
              <a:rPr lang="zh-CN" altLang="zh-CN" sz="1800" dirty="0" smtClean="0">
                <a:latin typeface="微软雅黑" panose="020B0503020204020204" pitchFamily="34" charset="-122"/>
                <a:ea typeface="微软雅黑" panose="020B0503020204020204" pitchFamily="34" charset="-122"/>
              </a:rPr>
              <a:t>。</a:t>
            </a:r>
            <a:endParaRPr lang="zh-CN" altLang="en-US" sz="1800" dirty="0">
              <a:latin typeface="微软雅黑" panose="020B0503020204020204" pitchFamily="34" charset="-122"/>
              <a:ea typeface="微软雅黑" panose="020B0503020204020204" pitchFamily="34" charset="-122"/>
            </a:endParaRPr>
          </a:p>
        </p:txBody>
      </p:sp>
      <p:grpSp>
        <p:nvGrpSpPr>
          <p:cNvPr id="5" name="组合 4"/>
          <p:cNvGrpSpPr/>
          <p:nvPr/>
        </p:nvGrpSpPr>
        <p:grpSpPr>
          <a:xfrm>
            <a:off x="3905969" y="814184"/>
            <a:ext cx="4392488" cy="1215354"/>
            <a:chOff x="3905969" y="814184"/>
            <a:chExt cx="4392488" cy="1215354"/>
          </a:xfrm>
        </p:grpSpPr>
        <p:sp>
          <p:nvSpPr>
            <p:cNvPr id="4" name="横卷形 3"/>
            <p:cNvSpPr/>
            <p:nvPr/>
          </p:nvSpPr>
          <p:spPr>
            <a:xfrm>
              <a:off x="3905969" y="837506"/>
              <a:ext cx="4392488" cy="1192032"/>
            </a:xfrm>
            <a:prstGeom prst="horizontalScroll">
              <a:avLst/>
            </a:prstGeom>
            <a:solidFill>
              <a:srgbClr val="C00000"/>
            </a:solid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00"/>
                </a:solidFill>
              </a:endParaRPr>
            </a:p>
          </p:txBody>
        </p:sp>
        <p:sp>
          <p:nvSpPr>
            <p:cNvPr id="19" name="TextBox 18"/>
            <p:cNvSpPr txBox="1"/>
            <p:nvPr/>
          </p:nvSpPr>
          <p:spPr>
            <a:xfrm>
              <a:off x="5568735" y="814184"/>
              <a:ext cx="1066953" cy="959426"/>
            </a:xfrm>
            <a:prstGeom prst="rect">
              <a:avLst/>
            </a:prstGeom>
            <a:noFill/>
          </p:spPr>
          <p:txBody>
            <a:bodyPr wrap="none" lIns="121917" tIns="60958" rIns="121917" bIns="60958" rtlCol="0">
              <a:spAutoFit/>
            </a:bodyPr>
            <a:lstStyle>
              <a:defPPr>
                <a:defRPr lang="zh-CN"/>
              </a:defPPr>
              <a:lvl1pPr algn="ctr">
                <a:defRPr sz="3200">
                  <a:gradFill flip="none" rotWithShape="1">
                    <a:gsLst>
                      <a:gs pos="30000">
                        <a:srgbClr val="FFC000"/>
                      </a:gs>
                      <a:gs pos="78000">
                        <a:srgbClr val="FFFF00"/>
                      </a:gs>
                      <a:gs pos="47000">
                        <a:schemeClr val="accent6">
                          <a:lumMod val="93000"/>
                        </a:schemeClr>
                      </a:gs>
                      <a:gs pos="100000">
                        <a:srgbClr val="FFC000"/>
                      </a:gs>
                    </a:gsLst>
                    <a:lin ang="18900000" scaled="1"/>
                    <a:tileRect/>
                  </a:gradFill>
                  <a:effectLst>
                    <a:outerShdw blurRad="101600" dist="38100" dir="5400000" algn="t" rotWithShape="0">
                      <a:prstClr val="black"/>
                    </a:outerShdw>
                  </a:effectLst>
                  <a:latin typeface="方正正大黑简体" panose="02000000000000000000" pitchFamily="2" charset="-122"/>
                  <a:ea typeface="方正正大黑简体" panose="02000000000000000000" pitchFamily="2" charset="-122"/>
                </a:defRPr>
              </a:lvl1pPr>
            </a:lstStyle>
            <a:p>
              <a:pPr>
                <a:lnSpc>
                  <a:spcPct val="200000"/>
                </a:lnSpc>
              </a:pPr>
              <a:r>
                <a:rPr lang="zh-CN" altLang="en-US" b="1" dirty="0" smtClean="0">
                  <a:solidFill>
                    <a:srgbClr val="FFFF00"/>
                  </a:solidFill>
                  <a:effectLst/>
                  <a:latin typeface="微软雅黑" panose="020B0503020204020204" pitchFamily="34" charset="-122"/>
                  <a:ea typeface="微软雅黑" panose="020B0503020204020204" pitchFamily="34" charset="-122"/>
                </a:rPr>
                <a:t>序言</a:t>
              </a:r>
              <a:endParaRPr lang="en-GB" altLang="zh-CN" b="1" dirty="0">
                <a:solidFill>
                  <a:srgbClr val="FFFF00"/>
                </a:solidFill>
                <a:effectLst/>
                <a:latin typeface="微软雅黑" panose="020B0503020204020204" pitchFamily="34" charset="-122"/>
                <a:ea typeface="微软雅黑" panose="020B0503020204020204" pitchFamily="34" charset="-122"/>
              </a:endParaRPr>
            </a:p>
          </p:txBody>
        </p:sp>
      </p:grpSp>
      <p:pic>
        <p:nvPicPr>
          <p:cNvPr id="18" name="Picture 4" descr="C:\Users\Administrator\Desktop\线稿长城11.png"/>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8665686" y="4743120"/>
            <a:ext cx="1203830" cy="1050868"/>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4" descr="C:\Users\Administrator\Desktop\素材\Nipic_2174276_20140319144634019323.png"/>
          <p:cNvPicPr>
            <a:picLocks noChangeAspect="1" noChangeArrowheads="1"/>
          </p:cNvPicPr>
          <p:nvPr/>
        </p:nvPicPr>
        <p:blipFill>
          <a:blip r:embed="rId6" cstate="print">
            <a:extLst>
              <a:ext uri="{28A0092B-C50C-407E-A947-70E740481C1C}">
                <a14:useLocalDpi xmlns:a14="http://schemas.microsoft.com/office/drawing/2010/main"/>
              </a:ext>
            </a:extLst>
          </a:blip>
          <a:srcRect/>
          <a:stretch>
            <a:fillRect/>
          </a:stretch>
        </p:blipFill>
        <p:spPr bwMode="auto">
          <a:xfrm flipH="1">
            <a:off x="1990750" y="939097"/>
            <a:ext cx="1633160" cy="1090441"/>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4" descr="C:\Users\Administrator\Desktop\素材\Nipic_2174276_20140319144634019323.png"/>
          <p:cNvPicPr>
            <a:picLocks noChangeAspect="1" noChangeArrowheads="1"/>
          </p:cNvPicPr>
          <p:nvPr/>
        </p:nvPicPr>
        <p:blipFill>
          <a:blip r:embed="rId6" cstate="print">
            <a:extLst>
              <a:ext uri="{28A0092B-C50C-407E-A947-70E740481C1C}">
                <a14:useLocalDpi xmlns:a14="http://schemas.microsoft.com/office/drawing/2010/main"/>
              </a:ext>
            </a:extLst>
          </a:blip>
          <a:srcRect/>
          <a:stretch>
            <a:fillRect/>
          </a:stretch>
        </p:blipFill>
        <p:spPr bwMode="auto">
          <a:xfrm>
            <a:off x="8321227" y="939097"/>
            <a:ext cx="1577548" cy="1090441"/>
          </a:xfrm>
          <a:prstGeom prst="rect">
            <a:avLst/>
          </a:prstGeom>
          <a:noFill/>
          <a:extLst>
            <a:ext uri="{909E8E84-426E-40DD-AFC4-6F175D3DCCD1}">
              <a14:hiddenFill xmlns:a14="http://schemas.microsoft.com/office/drawing/2010/main">
                <a:solidFill>
                  <a:srgbClr val="FFFFFF"/>
                </a:solidFill>
              </a14:hiddenFill>
            </a:ext>
          </a:extLst>
        </p:spPr>
      </p:pic>
      <p:sp>
        <p:nvSpPr>
          <p:cNvPr id="16" name="矩形 15"/>
          <p:cNvSpPr/>
          <p:nvPr/>
        </p:nvSpPr>
        <p:spPr>
          <a:xfrm>
            <a:off x="169" y="6598880"/>
            <a:ext cx="12238924" cy="260708"/>
          </a:xfrm>
          <a:prstGeom prst="rect">
            <a:avLst/>
          </a:prstGeom>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965673555"/>
      </p:ext>
    </p:extLst>
  </p:cSld>
  <p:clrMapOvr>
    <a:masterClrMapping/>
  </p:clrMapOvr>
  <mc:AlternateContent xmlns:mc="http://schemas.openxmlformats.org/markup-compatibility/2006" xmlns:p14="http://schemas.microsoft.com/office/powerpoint/2010/main">
    <mc:Choice Requires="p14">
      <p:transition spd="slow" p14:dur="1400" advTm="0">
        <p14:doors dir="vert"/>
      </p:transition>
    </mc:Choice>
    <mc:Fallback xmlns="">
      <p:transition spd="slow" advTm="0">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1270670" y="2021875"/>
            <a:ext cx="4296756" cy="1600408"/>
          </a:xfrm>
          <a:prstGeom prst="rect">
            <a:avLst/>
          </a:prstGeom>
        </p:spPr>
        <p:txBody>
          <a:bodyPr wrap="square" lIns="121891" tIns="60945" rIns="121891" bIns="60945">
            <a:spAutoFit/>
          </a:bodyPr>
          <a:lstStyle/>
          <a:p>
            <a:pPr>
              <a:lnSpc>
                <a:spcPct val="150000"/>
              </a:lnSpc>
            </a:pPr>
            <a:r>
              <a:rPr lang="zh-CN" altLang="en-US" sz="1600" b="1" dirty="0" smtClean="0"/>
              <a:t>一、新中国成立不久，</a:t>
            </a:r>
            <a:r>
              <a:rPr lang="zh-CN" altLang="zh-CN" sz="1600" b="1" dirty="0" smtClean="0"/>
              <a:t>党中央</a:t>
            </a:r>
            <a:r>
              <a:rPr lang="zh-CN" altLang="zh-CN" sz="1600" b="1" dirty="0"/>
              <a:t>决定开展“三反”斗争，其间严肃查处了刘青山、张子善贪污案。这是新中国反腐第一枪，在全党全国范围内引起强烈震动。</a:t>
            </a:r>
            <a:endParaRPr lang="zh-CN" altLang="zh-CN" sz="1600" dirty="0"/>
          </a:p>
        </p:txBody>
      </p:sp>
      <p:sp>
        <p:nvSpPr>
          <p:cNvPr id="2" name="矩形 1"/>
          <p:cNvSpPr/>
          <p:nvPr/>
        </p:nvSpPr>
        <p:spPr>
          <a:xfrm>
            <a:off x="6167214" y="3069754"/>
            <a:ext cx="4104456" cy="2585323"/>
          </a:xfrm>
          <a:prstGeom prst="rect">
            <a:avLst/>
          </a:prstGeom>
        </p:spPr>
        <p:txBody>
          <a:bodyPr wrap="square">
            <a:spAutoFit/>
          </a:bodyPr>
          <a:lstStyle/>
          <a:p>
            <a:pPr>
              <a:lnSpc>
                <a:spcPct val="150000"/>
              </a:lnSpc>
            </a:pPr>
            <a:r>
              <a:rPr lang="en-US" altLang="zh-CN" sz="1200" dirty="0" smtClean="0"/>
              <a:t>       1951</a:t>
            </a:r>
            <a:r>
              <a:rPr lang="zh-CN" altLang="zh-CN" sz="1200" dirty="0"/>
              <a:t>年</a:t>
            </a:r>
            <a:r>
              <a:rPr lang="en-US" altLang="zh-CN" sz="1200" dirty="0"/>
              <a:t>12</a:t>
            </a:r>
            <a:r>
              <a:rPr lang="zh-CN" altLang="zh-CN" sz="1200" dirty="0"/>
              <a:t>月，针对新中国成立初期，各地就暴露出来的党政机关内部存在着贪污、浪费和官僚主义问题，党中央作出《关于实行精兵简政、增产节约、反对贪污、反对浪费和反对官僚主义的决定》，目的是通过开展“三反”斗争，彻底揭露一切大中小贪污事件，着重打击大贪污犯，对中小贪污犯则采取教育改造不使重犯。“三反”斗争中，严肃查处了刘青山、张子善贪污案</a:t>
            </a:r>
            <a:r>
              <a:rPr lang="zh-CN" altLang="zh-CN" sz="1200" dirty="0" smtClean="0"/>
              <a:t>。经</a:t>
            </a:r>
            <a:r>
              <a:rPr lang="zh-CN" altLang="zh-CN" sz="1200" dirty="0"/>
              <a:t>最高人民法院核准，刘青山、张子善被执行死刑。</a:t>
            </a:r>
          </a:p>
          <a:p>
            <a:pPr>
              <a:lnSpc>
                <a:spcPct val="150000"/>
              </a:lnSpc>
            </a:pPr>
            <a:r>
              <a:rPr lang="zh-CN" altLang="zh-CN" sz="1200" dirty="0"/>
              <a:t>　</a:t>
            </a:r>
            <a:endParaRPr lang="zh-CN" altLang="en-US" sz="1200" dirty="0"/>
          </a:p>
        </p:txBody>
      </p:sp>
      <p:pic>
        <p:nvPicPr>
          <p:cNvPr id="3"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22379" y="3933850"/>
            <a:ext cx="3541858" cy="2376264"/>
          </a:xfrm>
          <a:prstGeom prst="ellipse">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916757342"/>
      </p:ext>
    </p:extLst>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a:lstStyle/>
          <a:p>
            <a:endParaRPr lang="zh-CN" altLang="en-US"/>
          </a:p>
        </p:txBody>
      </p:sp>
      <p:sp>
        <p:nvSpPr>
          <p:cNvPr id="3" name="矩形 2"/>
          <p:cNvSpPr/>
          <p:nvPr/>
        </p:nvSpPr>
        <p:spPr>
          <a:xfrm>
            <a:off x="1270671" y="2061642"/>
            <a:ext cx="4104455" cy="1524969"/>
          </a:xfrm>
          <a:prstGeom prst="rect">
            <a:avLst/>
          </a:prstGeom>
        </p:spPr>
        <p:txBody>
          <a:bodyPr wrap="square">
            <a:spAutoFit/>
          </a:bodyPr>
          <a:lstStyle/>
          <a:p>
            <a:pPr>
              <a:lnSpc>
                <a:spcPct val="150000"/>
              </a:lnSpc>
            </a:pPr>
            <a:r>
              <a:rPr lang="zh-CN" altLang="en-US" sz="1600" b="1" dirty="0" smtClean="0"/>
              <a:t>二、</a:t>
            </a:r>
            <a:r>
              <a:rPr lang="en-US" altLang="zh-CN" sz="1600" b="1" dirty="0" smtClean="0"/>
              <a:t>1982</a:t>
            </a:r>
            <a:r>
              <a:rPr lang="zh-CN" altLang="zh-CN" sz="1600" b="1" dirty="0"/>
              <a:t>年，党中央作出《关于打击经济领域中严重犯罪活动的决定》。次年查处的广东省海丰县原县委书记王仲贪污案，被称为“改革开放第一案”。</a:t>
            </a:r>
            <a:endParaRPr lang="zh-CN" altLang="zh-CN" sz="1600" dirty="0"/>
          </a:p>
        </p:txBody>
      </p:sp>
      <p:sp>
        <p:nvSpPr>
          <p:cNvPr id="4" name="矩形 3"/>
          <p:cNvSpPr/>
          <p:nvPr/>
        </p:nvSpPr>
        <p:spPr>
          <a:xfrm>
            <a:off x="5951190" y="3141762"/>
            <a:ext cx="4220617" cy="2585323"/>
          </a:xfrm>
          <a:prstGeom prst="rect">
            <a:avLst/>
          </a:prstGeom>
        </p:spPr>
        <p:txBody>
          <a:bodyPr wrap="square">
            <a:spAutoFit/>
          </a:bodyPr>
          <a:lstStyle/>
          <a:p>
            <a:pPr>
              <a:lnSpc>
                <a:spcPct val="150000"/>
              </a:lnSpc>
            </a:pPr>
            <a:r>
              <a:rPr lang="en-US" altLang="zh-CN" sz="1200" dirty="0" smtClean="0"/>
              <a:t>            </a:t>
            </a:r>
            <a:r>
              <a:rPr lang="zh-CN" altLang="zh-CN" sz="1200" dirty="0" smtClean="0"/>
              <a:t>改革开放</a:t>
            </a:r>
            <a:r>
              <a:rPr lang="zh-CN" altLang="zh-CN" sz="1200" dirty="0"/>
              <a:t>初期，全国范围内走私贩私、贪污受贿、投机诈骗、盗窃国家和集体财产等严重犯罪活动明显增多，且犯罪活动大多与领导干部行使权力有关，党中央作出《关于打击经济领域中严重犯罪活动的决定》</a:t>
            </a:r>
            <a:r>
              <a:rPr lang="zh-CN" altLang="zh-CN" sz="1200" dirty="0" smtClean="0"/>
              <a:t>，从</a:t>
            </a:r>
            <a:r>
              <a:rPr lang="en-US" altLang="zh-CN" sz="1200" dirty="0"/>
              <a:t>1982</a:t>
            </a:r>
            <a:r>
              <a:rPr lang="zh-CN" altLang="zh-CN" sz="1200" dirty="0"/>
              <a:t>年到</a:t>
            </a:r>
            <a:r>
              <a:rPr lang="en-US" altLang="zh-CN" sz="1200" dirty="0"/>
              <a:t>1986</a:t>
            </a:r>
            <a:r>
              <a:rPr lang="zh-CN" altLang="zh-CN" sz="1200" dirty="0"/>
              <a:t>年，一场全国范围内打击经济领域犯罪活动的斗争全面展开。</a:t>
            </a:r>
          </a:p>
          <a:p>
            <a:pPr>
              <a:lnSpc>
                <a:spcPct val="150000"/>
              </a:lnSpc>
            </a:pPr>
            <a:r>
              <a:rPr lang="zh-CN" altLang="zh-CN" sz="1200" dirty="0"/>
              <a:t>　　</a:t>
            </a:r>
            <a:r>
              <a:rPr lang="en-US" altLang="zh-CN" sz="1200" dirty="0"/>
              <a:t>1983</a:t>
            </a:r>
            <a:r>
              <a:rPr lang="zh-CN" altLang="zh-CN" sz="1200" dirty="0"/>
              <a:t>年</a:t>
            </a:r>
            <a:r>
              <a:rPr lang="en-US" altLang="zh-CN" sz="1200" dirty="0"/>
              <a:t>1</a:t>
            </a:r>
            <a:r>
              <a:rPr lang="zh-CN" altLang="zh-CN" sz="1200" dirty="0"/>
              <a:t>月，广东省海丰县原县委书记王仲因利用职权侵吞缉私物资、受贿索贿被执行死刑。他成为改革开放后在打击经济犯罪中第一个因贪污腐败被执行死刑的县委书记</a:t>
            </a:r>
            <a:r>
              <a:rPr lang="zh-CN" altLang="zh-CN" sz="1200" dirty="0" smtClean="0"/>
              <a:t>，被</a:t>
            </a:r>
            <a:r>
              <a:rPr lang="zh-CN" altLang="zh-CN" sz="1200" dirty="0"/>
              <a:t>称为“改革开放第一案”。</a:t>
            </a:r>
            <a:endParaRPr lang="zh-CN" altLang="en-US" sz="1200" dirty="0"/>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50790" y="4120160"/>
            <a:ext cx="2852884" cy="1901922"/>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72331040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a:lstStyle/>
          <a:p>
            <a:endParaRPr lang="zh-CN" altLang="en-US" dirty="0"/>
          </a:p>
        </p:txBody>
      </p:sp>
      <p:sp>
        <p:nvSpPr>
          <p:cNvPr id="3" name="矩形 2"/>
          <p:cNvSpPr/>
          <p:nvPr/>
        </p:nvSpPr>
        <p:spPr>
          <a:xfrm>
            <a:off x="1558702" y="1989634"/>
            <a:ext cx="4968552" cy="1569660"/>
          </a:xfrm>
          <a:prstGeom prst="rect">
            <a:avLst/>
          </a:prstGeom>
        </p:spPr>
        <p:txBody>
          <a:bodyPr wrap="square">
            <a:spAutoFit/>
          </a:bodyPr>
          <a:lstStyle/>
          <a:p>
            <a:pPr>
              <a:lnSpc>
                <a:spcPct val="150000"/>
              </a:lnSpc>
            </a:pPr>
            <a:r>
              <a:rPr lang="zh-CN" altLang="en-US" sz="1600" b="1" dirty="0" smtClean="0"/>
              <a:t>三、</a:t>
            </a:r>
            <a:r>
              <a:rPr lang="zh-CN" altLang="zh-CN" sz="1600" b="1" dirty="0" smtClean="0"/>
              <a:t>党</a:t>
            </a:r>
            <a:r>
              <a:rPr lang="zh-CN" altLang="zh-CN" sz="1600" b="1" dirty="0"/>
              <a:t>的十一届三中全会后，党中央鲜明提出要“坚持一手抓改革开放、一手抓惩治腐败，在整个改革开放的全过程中都要反腐败”等重要观点，为改革开放新形势下加强反腐败斗争明确了基本工作思路。</a:t>
            </a:r>
            <a:endParaRPr lang="zh-CN" altLang="zh-CN" sz="1600" dirty="0"/>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527254" y="3992588"/>
            <a:ext cx="2952328" cy="207401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51409058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a:lstStyle/>
          <a:p>
            <a:endParaRPr lang="zh-CN" altLang="en-US"/>
          </a:p>
        </p:txBody>
      </p:sp>
      <p:sp>
        <p:nvSpPr>
          <p:cNvPr id="3" name="矩形 2"/>
          <p:cNvSpPr/>
          <p:nvPr/>
        </p:nvSpPr>
        <p:spPr>
          <a:xfrm>
            <a:off x="1342679" y="1989634"/>
            <a:ext cx="4752527" cy="1569660"/>
          </a:xfrm>
          <a:prstGeom prst="rect">
            <a:avLst/>
          </a:prstGeom>
        </p:spPr>
        <p:txBody>
          <a:bodyPr wrap="square">
            <a:spAutoFit/>
          </a:bodyPr>
          <a:lstStyle/>
          <a:p>
            <a:pPr>
              <a:lnSpc>
                <a:spcPct val="150000"/>
              </a:lnSpc>
            </a:pPr>
            <a:r>
              <a:rPr lang="zh-CN" altLang="en-US" sz="1600" b="1" dirty="0" smtClean="0"/>
              <a:t>四、</a:t>
            </a:r>
            <a:r>
              <a:rPr lang="en-US" altLang="zh-CN" sz="1600" b="1" dirty="0" smtClean="0"/>
              <a:t>1993</a:t>
            </a:r>
            <a:r>
              <a:rPr lang="zh-CN" altLang="zh-CN" sz="1600" b="1" dirty="0"/>
              <a:t>年，党中央首次作出“反腐败斗争形势是严峻的”重大判断，作出加大反腐败斗争力度的重大决策，</a:t>
            </a:r>
            <a:r>
              <a:rPr lang="zh-CN" altLang="zh-CN" sz="1600" b="1" dirty="0" smtClean="0"/>
              <a:t>此后逐步</a:t>
            </a:r>
            <a:r>
              <a:rPr lang="zh-CN" altLang="zh-CN" sz="1600" b="1" dirty="0"/>
              <a:t>形成了反腐败三项工作格局和反腐败领导体制和工作机制。</a:t>
            </a:r>
            <a:endParaRPr lang="zh-CN" altLang="en-US" sz="1600" b="1" dirty="0"/>
          </a:p>
        </p:txBody>
      </p:sp>
      <p:sp>
        <p:nvSpPr>
          <p:cNvPr id="4" name="矩形 3"/>
          <p:cNvSpPr/>
          <p:nvPr/>
        </p:nvSpPr>
        <p:spPr>
          <a:xfrm>
            <a:off x="5663158" y="3645818"/>
            <a:ext cx="4968552" cy="2308324"/>
          </a:xfrm>
          <a:prstGeom prst="rect">
            <a:avLst/>
          </a:prstGeom>
        </p:spPr>
        <p:txBody>
          <a:bodyPr wrap="square">
            <a:spAutoFit/>
          </a:bodyPr>
          <a:lstStyle/>
          <a:p>
            <a:pPr>
              <a:lnSpc>
                <a:spcPct val="150000"/>
              </a:lnSpc>
            </a:pPr>
            <a:r>
              <a:rPr lang="en-US" altLang="zh-CN" sz="1200" dirty="0" smtClean="0"/>
              <a:t>            </a:t>
            </a:r>
            <a:r>
              <a:rPr lang="zh-CN" altLang="zh-CN" sz="1200" dirty="0" smtClean="0"/>
              <a:t>针对</a:t>
            </a:r>
            <a:r>
              <a:rPr lang="zh-CN" altLang="zh-CN" sz="1200" dirty="0"/>
              <a:t>腐败在一些领域仍然易发多发，甚至呈现发展蔓延的趋势，</a:t>
            </a:r>
            <a:r>
              <a:rPr lang="en-US" altLang="zh-CN" sz="1200" dirty="0"/>
              <a:t>1993</a:t>
            </a:r>
            <a:r>
              <a:rPr lang="zh-CN" altLang="zh-CN" sz="1200" dirty="0"/>
              <a:t>年党中央作出加大反腐败斗争力度的重大决策</a:t>
            </a:r>
            <a:r>
              <a:rPr lang="zh-CN" altLang="zh-CN" sz="1200" dirty="0" smtClean="0"/>
              <a:t>。每年</a:t>
            </a:r>
            <a:r>
              <a:rPr lang="zh-CN" altLang="zh-CN" sz="1200" dirty="0"/>
              <a:t>中央纪委召开部署工作的全会时，党的总书记都出席会议并发表重要讲话，分析党风廉政建设和反腐败斗争形势，做出工作部署和安排。</a:t>
            </a:r>
          </a:p>
          <a:p>
            <a:pPr>
              <a:lnSpc>
                <a:spcPct val="150000"/>
              </a:lnSpc>
            </a:pPr>
            <a:r>
              <a:rPr lang="zh-CN" altLang="zh-CN" sz="1200" dirty="0"/>
              <a:t>　　</a:t>
            </a:r>
            <a:r>
              <a:rPr lang="en-US" altLang="zh-CN" sz="1200" dirty="0"/>
              <a:t>1997</a:t>
            </a:r>
            <a:r>
              <a:rPr lang="zh-CN" altLang="zh-CN" sz="1200" dirty="0"/>
              <a:t>年</a:t>
            </a:r>
            <a:r>
              <a:rPr lang="en-US" altLang="zh-CN" sz="1200" dirty="0"/>
              <a:t>9</a:t>
            </a:r>
            <a:r>
              <a:rPr lang="zh-CN" altLang="zh-CN" sz="1200" dirty="0"/>
              <a:t>月</a:t>
            </a:r>
            <a:r>
              <a:rPr lang="zh-CN" altLang="zh-CN" sz="1200" dirty="0" smtClean="0"/>
              <a:t>，</a:t>
            </a:r>
            <a:r>
              <a:rPr lang="zh-CN" altLang="en-US" sz="1200" dirty="0" smtClean="0"/>
              <a:t>党的</a:t>
            </a:r>
            <a:r>
              <a:rPr lang="zh-CN" altLang="zh-CN" sz="1200" dirty="0" smtClean="0"/>
              <a:t>十五</a:t>
            </a:r>
            <a:r>
              <a:rPr lang="zh-CN" altLang="zh-CN" sz="1200" dirty="0"/>
              <a:t>大强调，继续抓好领导干部廉洁自律、查处大案要案、纠正部门和行业不正之风的三项工作格局，提出“党委统一领导，党政齐抓共管，纪委组织协调，部门各负其责，依靠群众的支持和参与，坚决遏制腐败现象”的反腐败领导体制和工作机制。</a:t>
            </a:r>
            <a:endParaRPr lang="zh-CN" altLang="en-US" sz="1200" dirty="0"/>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78782" y="4149874"/>
            <a:ext cx="2100411" cy="21004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06856962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a:lstStyle/>
          <a:p>
            <a:endParaRPr lang="zh-CN" altLang="en-US"/>
          </a:p>
        </p:txBody>
      </p:sp>
      <p:sp>
        <p:nvSpPr>
          <p:cNvPr id="3" name="矩形 2"/>
          <p:cNvSpPr/>
          <p:nvPr/>
        </p:nvSpPr>
        <p:spPr>
          <a:xfrm>
            <a:off x="1342679" y="2205658"/>
            <a:ext cx="4536504" cy="1155637"/>
          </a:xfrm>
          <a:prstGeom prst="rect">
            <a:avLst/>
          </a:prstGeom>
        </p:spPr>
        <p:txBody>
          <a:bodyPr wrap="square">
            <a:spAutoFit/>
          </a:bodyPr>
          <a:lstStyle/>
          <a:p>
            <a:pPr>
              <a:lnSpc>
                <a:spcPct val="150000"/>
              </a:lnSpc>
            </a:pPr>
            <a:r>
              <a:rPr lang="zh-CN" altLang="en-US" sz="1600" b="1" dirty="0" smtClean="0"/>
              <a:t>五、</a:t>
            </a:r>
            <a:r>
              <a:rPr lang="zh-CN" altLang="zh-CN" sz="1600" b="1" dirty="0" smtClean="0"/>
              <a:t>习近平</a:t>
            </a:r>
            <a:r>
              <a:rPr lang="zh-CN" altLang="zh-CN" sz="1600" b="1" dirty="0"/>
              <a:t>总书记在十八届中央纪委二次全会上掷地有声地强调，要坚持“老虎”“苍蝇”一起打，由此拉开雷霆之势惩治腐败的大幕。</a:t>
            </a:r>
            <a:endParaRPr lang="zh-CN" altLang="en-US" sz="1600" dirty="0"/>
          </a:p>
        </p:txBody>
      </p:sp>
      <p:sp>
        <p:nvSpPr>
          <p:cNvPr id="4" name="矩形 3"/>
          <p:cNvSpPr/>
          <p:nvPr/>
        </p:nvSpPr>
        <p:spPr>
          <a:xfrm>
            <a:off x="5519142" y="3440113"/>
            <a:ext cx="5040560" cy="2585323"/>
          </a:xfrm>
          <a:prstGeom prst="rect">
            <a:avLst/>
          </a:prstGeom>
        </p:spPr>
        <p:txBody>
          <a:bodyPr wrap="square">
            <a:spAutoFit/>
          </a:bodyPr>
          <a:lstStyle/>
          <a:p>
            <a:pPr>
              <a:lnSpc>
                <a:spcPct val="150000"/>
              </a:lnSpc>
            </a:pPr>
            <a:r>
              <a:rPr lang="en-US" altLang="zh-CN" sz="1200" dirty="0" smtClean="0"/>
              <a:t>            2013</a:t>
            </a:r>
            <a:r>
              <a:rPr lang="zh-CN" altLang="zh-CN" sz="1200" dirty="0"/>
              <a:t>年</a:t>
            </a:r>
            <a:r>
              <a:rPr lang="en-US" altLang="zh-CN" sz="1200" dirty="0"/>
              <a:t>1</a:t>
            </a:r>
            <a:r>
              <a:rPr lang="zh-CN" altLang="zh-CN" sz="1200" dirty="0"/>
              <a:t>月，习近平总书记在十八届中央纪委二次全会上指出，从严治党，惩治这一手决不能放松；要坚持“老虎”“苍蝇”一起打，既坚决查处领导干部违纪违法案件，又切实解决发生在群众身边的不正之风和腐败</a:t>
            </a:r>
            <a:r>
              <a:rPr lang="zh-CN" altLang="zh-CN" sz="1200" dirty="0" smtClean="0"/>
              <a:t>问题，</a:t>
            </a:r>
            <a:r>
              <a:rPr lang="zh-CN" altLang="zh-CN" sz="1200" dirty="0"/>
              <a:t>为十八大以后的反腐败斗争奠定了主基调。</a:t>
            </a:r>
          </a:p>
          <a:p>
            <a:pPr>
              <a:lnSpc>
                <a:spcPct val="150000"/>
              </a:lnSpc>
            </a:pPr>
            <a:r>
              <a:rPr lang="zh-CN" altLang="zh-CN" sz="1200" dirty="0"/>
              <a:t>　　党的十八大以来，党中央以猛药去疴、重典治乱的决心，以刮骨疗毒、壮士断腕的勇气，强调有腐必反、有贪必肃，坚持无禁区、全覆盖、零容忍，坚持重遏制、强高压、长震慑，打虎、拍蝇、猎狐。十八大召开后的五年间，共立案审查省军级以上党员干部及其他中管干部共</a:t>
            </a:r>
            <a:r>
              <a:rPr lang="en-US" altLang="zh-CN" sz="1200" dirty="0"/>
              <a:t>440</a:t>
            </a:r>
            <a:r>
              <a:rPr lang="zh-CN" altLang="zh-CN" sz="1200" dirty="0"/>
              <a:t>人。党的十九大以来至</a:t>
            </a:r>
            <a:r>
              <a:rPr lang="en-US" altLang="zh-CN" sz="1200" dirty="0"/>
              <a:t>2018</a:t>
            </a:r>
            <a:r>
              <a:rPr lang="zh-CN" altLang="zh-CN" sz="1200" dirty="0"/>
              <a:t>年底，立案审查调查中管干部</a:t>
            </a:r>
            <a:r>
              <a:rPr lang="en-US" altLang="zh-CN" sz="1200" dirty="0"/>
              <a:t>77</a:t>
            </a:r>
            <a:r>
              <a:rPr lang="zh-CN" altLang="zh-CN" sz="1200" dirty="0"/>
              <a:t>人。</a:t>
            </a:r>
            <a:endParaRPr lang="zh-CN" altLang="en-US" sz="1200" dirty="0"/>
          </a:p>
        </p:txBody>
      </p:sp>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62758" y="3933850"/>
            <a:ext cx="2664296" cy="2052942"/>
          </a:xfrm>
          <a:prstGeom prst="ellipse">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5267864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a:lstStyle/>
          <a:p>
            <a:endParaRPr lang="zh-CN" altLang="en-US"/>
          </a:p>
        </p:txBody>
      </p:sp>
      <p:sp>
        <p:nvSpPr>
          <p:cNvPr id="3" name="矩形 2"/>
          <p:cNvSpPr/>
          <p:nvPr/>
        </p:nvSpPr>
        <p:spPr>
          <a:xfrm>
            <a:off x="1342678" y="2061642"/>
            <a:ext cx="4631382" cy="1524969"/>
          </a:xfrm>
          <a:prstGeom prst="rect">
            <a:avLst/>
          </a:prstGeom>
        </p:spPr>
        <p:txBody>
          <a:bodyPr wrap="square">
            <a:spAutoFit/>
          </a:bodyPr>
          <a:lstStyle/>
          <a:p>
            <a:pPr>
              <a:lnSpc>
                <a:spcPct val="150000"/>
              </a:lnSpc>
            </a:pPr>
            <a:r>
              <a:rPr lang="zh-CN" altLang="en-US" sz="1600" b="1" dirty="0" smtClean="0"/>
              <a:t>六、</a:t>
            </a:r>
            <a:r>
              <a:rPr lang="zh-CN" altLang="zh-CN" sz="1600" b="1" dirty="0" smtClean="0"/>
              <a:t>党</a:t>
            </a:r>
            <a:r>
              <a:rPr lang="zh-CN" altLang="zh-CN" sz="1600" b="1" dirty="0"/>
              <a:t>的十八大以来，党中央把反腐败追逃追赃提升到国家政治和外交层面，纳入反腐败工作总体部署。反腐败国际合作不断深化，取得一系列新的重大成果。</a:t>
            </a:r>
            <a:endParaRPr lang="zh-CN" altLang="en-US" sz="1600" dirty="0"/>
          </a:p>
        </p:txBody>
      </p:sp>
      <p:sp>
        <p:nvSpPr>
          <p:cNvPr id="4" name="矩形 3"/>
          <p:cNvSpPr/>
          <p:nvPr/>
        </p:nvSpPr>
        <p:spPr>
          <a:xfrm>
            <a:off x="5835302" y="3429794"/>
            <a:ext cx="4629795" cy="2585323"/>
          </a:xfrm>
          <a:prstGeom prst="rect">
            <a:avLst/>
          </a:prstGeom>
        </p:spPr>
        <p:txBody>
          <a:bodyPr wrap="square">
            <a:spAutoFit/>
          </a:bodyPr>
          <a:lstStyle/>
          <a:p>
            <a:pPr>
              <a:lnSpc>
                <a:spcPct val="150000"/>
              </a:lnSpc>
            </a:pPr>
            <a:r>
              <a:rPr lang="en-US" altLang="zh-CN" sz="1200" dirty="0" smtClean="0"/>
              <a:t>           2014</a:t>
            </a:r>
            <a:r>
              <a:rPr lang="zh-CN" altLang="zh-CN" sz="1200" dirty="0"/>
              <a:t>年</a:t>
            </a:r>
            <a:r>
              <a:rPr lang="en-US" altLang="zh-CN" sz="1200" dirty="0"/>
              <a:t>6</a:t>
            </a:r>
            <a:r>
              <a:rPr lang="zh-CN" altLang="zh-CN" sz="1200" dirty="0"/>
              <a:t>月，中央反腐败协调小组设立国际追逃追赃工作办公室，中央纪委国际合作局作为办事机构，承担具体工作。同年</a:t>
            </a:r>
            <a:r>
              <a:rPr lang="en-US" altLang="zh-CN" sz="1200" dirty="0"/>
              <a:t>11</a:t>
            </a:r>
            <a:r>
              <a:rPr lang="zh-CN" altLang="zh-CN" sz="1200" dirty="0"/>
              <a:t>月</a:t>
            </a:r>
            <a:r>
              <a:rPr lang="en-US" altLang="zh-CN" sz="1200" dirty="0"/>
              <a:t>8</a:t>
            </a:r>
            <a:r>
              <a:rPr lang="zh-CN" altLang="zh-CN" sz="1200" dirty="0"/>
              <a:t>日，</a:t>
            </a:r>
            <a:r>
              <a:rPr lang="en-US" altLang="zh-CN" sz="1200" dirty="0"/>
              <a:t>APEC</a:t>
            </a:r>
            <a:r>
              <a:rPr lang="zh-CN" altLang="zh-CN" sz="1200" dirty="0"/>
              <a:t>部长级会议通过《北京反腐败宣言》，加强在亚太追逃追赃合作，协同打击腐败。</a:t>
            </a:r>
            <a:r>
              <a:rPr lang="en-US" altLang="zh-CN" sz="1200" dirty="0"/>
              <a:t>2015</a:t>
            </a:r>
            <a:r>
              <a:rPr lang="zh-CN" altLang="zh-CN" sz="1200" dirty="0"/>
              <a:t>年</a:t>
            </a:r>
            <a:r>
              <a:rPr lang="en-US" altLang="zh-CN" sz="1200" dirty="0"/>
              <a:t>4</a:t>
            </a:r>
            <a:r>
              <a:rPr lang="zh-CN" altLang="zh-CN" sz="1200" dirty="0"/>
              <a:t>月，“天网”行动启动，发布百名红通人员全球通缉令。</a:t>
            </a:r>
            <a:r>
              <a:rPr lang="en-US" altLang="zh-CN" sz="1200" dirty="0"/>
              <a:t>2016</a:t>
            </a:r>
            <a:r>
              <a:rPr lang="zh-CN" altLang="zh-CN" sz="1200" dirty="0"/>
              <a:t>年</a:t>
            </a:r>
            <a:r>
              <a:rPr lang="en-US" altLang="zh-CN" sz="1200" dirty="0"/>
              <a:t>9</a:t>
            </a:r>
            <a:r>
              <a:rPr lang="zh-CN" altLang="zh-CN" sz="1200" dirty="0"/>
              <a:t>月</a:t>
            </a:r>
            <a:r>
              <a:rPr lang="en-US" altLang="zh-CN" sz="1200" dirty="0"/>
              <a:t>5</a:t>
            </a:r>
            <a:r>
              <a:rPr lang="zh-CN" altLang="zh-CN" sz="1200" dirty="0"/>
              <a:t>日，二十国集团领导人杭州峰会一致通过《二十国集团反腐败追逃追赃高级原则》等重要反腐败成果。从中央追逃办成立至</a:t>
            </a:r>
            <a:r>
              <a:rPr lang="en-US" altLang="zh-CN" sz="1200" dirty="0"/>
              <a:t>2019</a:t>
            </a:r>
            <a:r>
              <a:rPr lang="zh-CN" altLang="zh-CN" sz="1200" dirty="0"/>
              <a:t>年</a:t>
            </a:r>
            <a:r>
              <a:rPr lang="en-US" altLang="zh-CN" sz="1200" dirty="0"/>
              <a:t>5</a:t>
            </a:r>
            <a:r>
              <a:rPr lang="zh-CN" altLang="zh-CN" sz="1200" dirty="0"/>
              <a:t>月底，全国共从</a:t>
            </a:r>
            <a:r>
              <a:rPr lang="en-US" altLang="zh-CN" sz="1200" dirty="0"/>
              <a:t>120</a:t>
            </a:r>
            <a:r>
              <a:rPr lang="zh-CN" altLang="zh-CN" sz="1200" dirty="0"/>
              <a:t>多个国家和地区追回外逃人员</a:t>
            </a:r>
            <a:r>
              <a:rPr lang="en-US" altLang="zh-CN" sz="1200" dirty="0"/>
              <a:t>5974</a:t>
            </a:r>
            <a:r>
              <a:rPr lang="zh-CN" altLang="zh-CN" sz="1200" dirty="0"/>
              <a:t>人，追回赃款</a:t>
            </a:r>
            <a:r>
              <a:rPr lang="en-US" altLang="zh-CN" sz="1200" dirty="0"/>
              <a:t>142.48</a:t>
            </a:r>
            <a:r>
              <a:rPr lang="zh-CN" altLang="zh-CN" sz="1200" dirty="0"/>
              <a:t>亿元，“百名红通人员”已有</a:t>
            </a:r>
            <a:r>
              <a:rPr lang="en-US" altLang="zh-CN" sz="1200" dirty="0"/>
              <a:t>58</a:t>
            </a:r>
            <a:r>
              <a:rPr lang="zh-CN" altLang="zh-CN" sz="1200" dirty="0"/>
              <a:t>名归案。</a:t>
            </a:r>
            <a:endParaRPr lang="zh-CN" altLang="en-US" sz="1200" dirty="0"/>
          </a:p>
        </p:txBody>
      </p:sp>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53444" y="3815095"/>
            <a:ext cx="2409849" cy="20062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056584684"/>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a:lstStyle/>
          <a:p>
            <a:endParaRPr lang="zh-CN" altLang="en-US"/>
          </a:p>
        </p:txBody>
      </p:sp>
      <p:sp>
        <p:nvSpPr>
          <p:cNvPr id="3" name="矩形 2"/>
          <p:cNvSpPr/>
          <p:nvPr/>
        </p:nvSpPr>
        <p:spPr>
          <a:xfrm>
            <a:off x="1342678" y="2088132"/>
            <a:ext cx="4631382" cy="1569660"/>
          </a:xfrm>
          <a:prstGeom prst="rect">
            <a:avLst/>
          </a:prstGeom>
        </p:spPr>
        <p:txBody>
          <a:bodyPr wrap="square">
            <a:spAutoFit/>
          </a:bodyPr>
          <a:lstStyle/>
          <a:p>
            <a:pPr>
              <a:lnSpc>
                <a:spcPct val="150000"/>
              </a:lnSpc>
            </a:pPr>
            <a:r>
              <a:rPr lang="zh-CN" altLang="en-US" sz="1600" b="1" dirty="0" smtClean="0"/>
              <a:t>七、</a:t>
            </a:r>
            <a:r>
              <a:rPr lang="zh-CN" altLang="zh-CN" sz="1600" b="1" dirty="0" smtClean="0"/>
              <a:t>党</a:t>
            </a:r>
            <a:r>
              <a:rPr lang="zh-CN" altLang="zh-CN" sz="1600" b="1" dirty="0"/>
              <a:t>的十八大以来，党中央作出“反腐败斗争形势依然严峻复杂</a:t>
            </a:r>
            <a:r>
              <a:rPr lang="zh-CN" altLang="zh-CN" sz="1600" b="1" dirty="0" smtClean="0"/>
              <a:t>”</a:t>
            </a:r>
            <a:r>
              <a:rPr lang="zh-CN" altLang="en-US" sz="1600" b="1" dirty="0" smtClean="0"/>
              <a:t>、</a:t>
            </a:r>
            <a:r>
              <a:rPr lang="zh-CN" altLang="zh-CN" sz="1600" b="1" dirty="0" smtClean="0"/>
              <a:t>“</a:t>
            </a:r>
            <a:r>
              <a:rPr lang="zh-CN" altLang="zh-CN" sz="1600" b="1" dirty="0"/>
              <a:t>党风廉政建设和反腐败斗争永远在路上”的重大判断，充分表明我们党一以贯之冷静清醒。</a:t>
            </a:r>
            <a:endParaRPr lang="zh-CN" altLang="en-US" sz="1600" dirty="0"/>
          </a:p>
        </p:txBody>
      </p:sp>
      <p:sp>
        <p:nvSpPr>
          <p:cNvPr id="4" name="矩形 3"/>
          <p:cNvSpPr/>
          <p:nvPr/>
        </p:nvSpPr>
        <p:spPr>
          <a:xfrm>
            <a:off x="5807174" y="3645818"/>
            <a:ext cx="4392488" cy="2031325"/>
          </a:xfrm>
          <a:prstGeom prst="rect">
            <a:avLst/>
          </a:prstGeom>
        </p:spPr>
        <p:txBody>
          <a:bodyPr wrap="square">
            <a:spAutoFit/>
          </a:bodyPr>
          <a:lstStyle/>
          <a:p>
            <a:pPr>
              <a:lnSpc>
                <a:spcPct val="150000"/>
              </a:lnSpc>
            </a:pPr>
            <a:r>
              <a:rPr lang="en-US" altLang="zh-CN" sz="1200" dirty="0" smtClean="0"/>
              <a:t>           2013</a:t>
            </a:r>
            <a:r>
              <a:rPr lang="zh-CN" altLang="zh-CN" sz="1200" dirty="0"/>
              <a:t>年</a:t>
            </a:r>
            <a:r>
              <a:rPr lang="en-US" altLang="zh-CN" sz="1200" dirty="0"/>
              <a:t>4</a:t>
            </a:r>
            <a:r>
              <a:rPr lang="zh-CN" altLang="zh-CN" sz="1200" dirty="0"/>
              <a:t>月，习近平总书记在中央政治局常委会研究巡视工作五年规划时，作出反腐败斗争形势“依然严峻复杂”的判断</a:t>
            </a:r>
            <a:r>
              <a:rPr lang="zh-CN" altLang="zh-CN" sz="1200" dirty="0" smtClean="0"/>
              <a:t>。</a:t>
            </a:r>
            <a:r>
              <a:rPr lang="en-US" altLang="zh-CN" sz="1200" dirty="0" smtClean="0"/>
              <a:t>     </a:t>
            </a:r>
          </a:p>
          <a:p>
            <a:pPr>
              <a:lnSpc>
                <a:spcPct val="150000"/>
              </a:lnSpc>
            </a:pPr>
            <a:r>
              <a:rPr lang="en-US" altLang="zh-CN" sz="1200" dirty="0"/>
              <a:t> </a:t>
            </a:r>
            <a:r>
              <a:rPr lang="en-US" altLang="zh-CN" sz="1200" dirty="0" smtClean="0"/>
              <a:t>          2015</a:t>
            </a:r>
            <a:r>
              <a:rPr lang="zh-CN" altLang="zh-CN" sz="1200" dirty="0"/>
              <a:t>年</a:t>
            </a:r>
            <a:r>
              <a:rPr lang="en-US" altLang="zh-CN" sz="1200" dirty="0"/>
              <a:t>1</a:t>
            </a:r>
            <a:r>
              <a:rPr lang="zh-CN" altLang="zh-CN" sz="1200" dirty="0"/>
              <a:t>月，在十八届中央纪委五次全会上继续指出，党风廉政建设和反腐败斗争永远在路上，要求全党上下齐心协力，在人民群众鼎力支持下，打赢党风廉政建设和反腐败斗争这场攻坚战、持久战。党的十九大以来，习近平总书记反复强调，反腐不能松口气、</a:t>
            </a:r>
            <a:r>
              <a:rPr lang="zh-CN" altLang="zh-CN" sz="1200" dirty="0" smtClean="0"/>
              <a:t>歇歇脚</a:t>
            </a:r>
            <a:r>
              <a:rPr lang="zh-CN" altLang="en-US" sz="1200" dirty="0"/>
              <a:t>。</a:t>
            </a:r>
          </a:p>
        </p:txBody>
      </p:sp>
      <p:pic>
        <p:nvPicPr>
          <p:cNvPr id="71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710830" y="4070440"/>
            <a:ext cx="2152963" cy="2152319"/>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389582380"/>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COURSE_ID" val="C59778E3-0D3A-424A-88B7-959005D03E54"/>
  <p:tag name="ISPRING_ULTRA_SCORM_SLIDE_COUNT" val="7"/>
  <p:tag name="ISPRING_SCORM_RATE_SLIDES" val="1"/>
  <p:tag name="ISPRINGONLINEFOLDERID" val="0"/>
  <p:tag name="ISPRINGONLINEFOLDERPATH" val="Content List"/>
  <p:tag name="ISPRINGCLOUDFOLDERID" val="0"/>
  <p:tag name="ISPRINGCLOUDFOLDERPATH" val="Repository"/>
  <p:tag name="ISPRING_PLAYERS_CUSTOMIZATION" val="UEsDBBQAAgAIAJpWWEgVDq0oZAQAAAcRAAAdAAAAdW5pdmVyc2FsL2NvbW1vbl9tZXNzYWdlcy5sbmetWG1v2zYQ/l6g/4EQUGADtrQd0KIYEge0xNhEZMmV6DjZCwRGYmwilJjpxW32ab9mP2y/ZEfKTuK+QFISwDZMyvfc8e6eu6MPjz/nCm1EWUldHDlvD944SBSpzmSxOnIW7OTnDw6qal5kXOlCHDmFdtDx6OWLQ8WLVcNXAr6/fIHQYS6qCpbVyKzu10hmR858nLjhbI6Di8QPJ2EyphNn5Or8hhe3yNcr/Uf5wy/vP3x+++79j4evt5J9gOIZ9v19KGSR3r3pARSwKPQTQCN+EpBz5ozM5zC5cMF8GhBntP0yTHoekTNnZD475RZRRAKWxD71SELjJAiZ9YVPGPGc0YVu0JpvBKo12kjxCdVrAZGsZSlQpWRmH6QaNopGdCnzwhmmQRKRmEXUZTQMnFGsy/L2JwvLm3qtS1BXoUxW/FKJzOqEnLHPb0pRgWpeQ04heNVrCb/UOZfFQafqCC9pMElYGPpxQgJvt+OMSJEhr+RGzUCUCMckAoCSV6J8hGxis8yKI6zUMIQpnUx9eDNjwlSu1gre9VA75gRiMBdFlxTkCIkgu+J4GUaecRqoQhzd8Kr6pMtsLz8eBqoLmAZuCCnosgfgzGDsgCHGEipHWYq07gKbkTjGE5KMw3NIZOBdOEQiPAW6nQ6RuCAxUITEXTIBPqMTbBLeUGyX/zt+pdyks7pFPE1BzrhvI3VTwY5xKbDAMq06GKYmJh8XEDaK/e/QuEUF79rVSm4E2FFmouxUBJXFJZ7Joo8L+ltygqlPvATSyguXCbMlz2jM+S0qdI14tuFFKtClSHkDuX4LzzKZ2Wcmzlb/X438G/F6W1VebQtS4JHzV0Pt2ath3zCrqcCmuhb5Td2l2jhsa/5jrDA5/V0T+hz9cfpjlwQ4ouHzRKaSeaPaqvvk+NxZNjRGnUY80VP9o/XclsRtbR1TKFhjqftLEOimpn9AA1T9pWhwAormbYmGGk6LqwE6g3ALEGj0WIwzcNWeCWfgwgHySzKOKYPZaCkuK1l3jh2WjW2Avh3aFOY8JWpxT8ZLcaVhwlGCb9rpA7qQjXRnQB8MN3utglHmg8kBAK7a5AFIJXOwP+uBuZiRnQfaAr93kqVuVGbJq+S1LfLg2yYXX49NV6XO7a7i1S552yZz/BQr2sNFrdL5gPZ/x7/e8XlAv8dHKSY4cqeJiwOXmEHfcFX1FAIKGFf4LE58PDbiwIWc1+kamumVboqsJ1A7q3vkBAPY9syx4GW6/u+ff3tifGFJu4u2u78OAgFimypI7sB+D3Qtqj+7QBge78vZRR+p7d1mJ9fzqsMoZOGz3CF421pyncPWQbdeSPJt0DBj2J3OgAexTXvdlDC6DUGY4egUapmdwp3RjJfXUAiZ1moQinW1ScB6mPb762VTK1mIIbJPayXmwIzOE+x59q4N5FMyvW57ZgY3inR76VZw6e4L5k5xAHX2CzyRyXogoG1NuyoERG/X9zTffN2p7laV/cvi8PWDfzD+B1BLAwQUAAIACACaVlhICH4LIykDAACGDAAAJwAAAHVuaXZlcnNhbC9mbGFzaF9wdWJsaXNoaW5nX3NldHRpbmdzLnhtbNVX3W7aMBS+5yksT70saTu6diihqgpo1VpAhW3tVWViQ6w6dhbbUHq1p9mD7Ul2HAMFtevSH6RNCBGfn+/8n5jw6DYVaMJyzZWM8G51ByMmY0W5HEf4y6C9fYiRNkRSIpRkEZYKo6NGJczsUHCd9JkxIKoRwEhdz0yEE2OyehBMp9Mq11nuuEpYA/i6Gqs0yHKmmTQsDzJBZvBjZhnTeI5QAgC+qZJztUalglDokc4VtYIhTsFzyV1QRLQF0QkOvNiQxDfjXFlJT5RQOcrHwwi/Ozx2n4WMh2rylEmXE90AoiObOqGUOy+I6PM7hhLGxwm4e1DDaMqpSSK8V3MoIB08RCmwfejEoZwoyIE0c/iUGUKJIf7o7Rl2a/SC4El0JknK4wFwkIs/ws3B9aerXuvi7LTz+XrQ7Z4NTnveiUInWMcJg3VDITikbB6zpZ2QGEPiBPwGnRERmoXBKmkhNlJyzTl3RkMlIPeFFrRROmS0Q1K2Uo3+DZdtkNzFaASBiFmEj3NOBEbcEMHjpbK2Q224KareXpVEgAXtydB5H9+b99mJE5JrturWgqNdzuPGN2UFRTNlkeA3DBmFIH6bwlPC0Gpx0ChXaUGF9jFICw4WJ5xNGT0qcjoH/JOhKzCRWtCEXs0EM97Cd8vv0JCNVA64jEygs4HOtcevPgs4I1rfg5KFj1v9s9Nm6/q002xdbrkACZ0QGT8THArO0sxsBJ/MkFRmoQfpiInVrCgK5bTglYmt+vIyaJ5a4cv81sVYgd5gSTZj5TmF+asHpc0mZFIMohuuAhpGkENJPCYwYlgXXFpWFjAmEikpZojEsNa0G+sJV1YDxQ+wh9Yv99DrIy6L0xhWG1jMKctLQe7s7r2v7X84OPxYrwa/fvzcflJpvvB7gjhzfuOfPLnyl2v/4TYMA7elH1/aJrf/5s7uXbS+lslrp3U5KFXSVr8UXLeMVPdzGakL/5LprbxgSrkAS2nshwzWkuApN4y+ZYu9oE1e9W73PbaZNtlgzK8Zjf8mZH9aXhPX7oVh8OjF1XFSLnkKiXArcXnbbezXduCm+SirUgG09f8OjcpvUEsDBBQAAgAIAJpWWEi1/AlkugIAAFUKAAAhAAAAdW5pdmVyc2FsL2ZsYXNoX3NraW5fc2V0dGluZ3MueG1slVZtb+IwDP5+vwJx3+nulZ3UITHGSZN2t+k27XvamjYiTaokZce/vzhN1gQo9LAmEft5bMexzVK1pXzxYTJJc8GEfAatKS8VarxuQoubadZqLfgsF1wD1zMuZE3YdPHxp/2kiUVeYokdyLGcDcmhDzO3nzEUF+PbHGWIkIu6IXz/IEoxy0i+LaVoeXExtWrfgGSUbw3y6sd8tR4MwKjS9xrqKKf1Nco4SiNBKcCUvq9RLrIYyYD5SFf2M5LThzp/+wPajiqqLW35CWWI1pAS4iJfL1GG8dx4j19ljnKeoOGvNtAvn1EGoYzsQcbO776iDDJE0zb/0yONFCUWNOacf8R3DhOkMOOHWV2hXCTghTDQxVdw5bF3vQtA7ms49ymOqxTsCet6sBDw0TMGCy1bSBN/6myqEm+PrTbzAYsNYcoAQlUPejJJP5FWeTexrsf9gTfKi9CX0/SQV8HaGlZdwoG7WN/jV6tbuytCp++6IEMJO6cMUuyVPfK3qesRMlD2yGdGC3jkbH+cwaGpI/lHviXuOc/X31iBE3MsnNWfvBUjPeDoqiBVp/CYWhSwUJjOC60B3y1NrK5LKTnKKeVkR0uiqeC/EJft7WVUmhwYXK+d7qxUU83gVMPZHM2aDstlz3E/OmvckN3PQn+57jzRZovfTInWJK9q87OkphPHM2NiCjNNTjNwTxo4yHu+EQHHxh4i1URuQb4IwcaG4UKDGutedMM1BE+ToAZpcrrKqXNyqvy8rTOQa/NqFJSvcqzsgBUtK2b+9CuFNygOGAPWjqor448T+t6XgcI1ARCZV75ru0NnqVumKYMd+OEPFPbKQ3dLlenSoYZb6gfY6LDlnGZUT7pd0fdKvEMC/Qn8q0krcnxgGdH2mmTK3iyafL+G+1yixezXGTZfuMns2fVS5NjYjytolPjv5D9QSwMEFAACAAgAmlZYSCqWD2f+AgAAlwsAACYAAAB1bml2ZXJzYWwvaHRtbF9wdWJsaXNoaW5nX3NldHRpbmdzLnhtbM2Wb08aMRjA3/Mpmi6+lFPnpiN3GCMYiU6IsE1fmXItXGOvvbU98Hy1T7MPtk+yp1dAiI6dRpaFEOjTPr/nX/u04dF9KtCEacOVjPBufQcjJmNFuRxH+MvgdPsQI2OJpEQoySIsFUZHzVqY5UPBTdJn1sJSgwAjTSOzEU6szRpBMJ1O69xk2s0qkVvgm3qs0iDTzDBpmQ4yQQr4sUXGDJ4RKgDgmyo5U2vWagiFnvRZ0VwwxCl4LrkLiogzmwoc+FVDEt+NtcolPVFCaaTHwwi/Ozx2n/kaT2rxlEmXEtMEoRPbBqGUOyeI6PMHhhLGxwl4e7CP0ZRTm0R4b99RYHXwlFKyfeTEUU4UpEDaGT5lllBiiR96e5bdWzMXeBEtJEl5PIAZ5MKPcGtwe3bTa19ddC7Pbwfd7sWg0/NOlDrBKicMVg2F4JDKdcwWdkJiLYkT8Bt0RkQYFgbLovmykZIrzrkxGioBqS+1MBqBp6KI8LHmRGDELRE8XsxaosfMnnIBMTjd3fpIWvwI9PHGCdGGLRuazxiXxbj5TeWCokLlSPA7hqxCEFGewr+EoeV0o5FWaSkVxFhkBKcMTTibMnpUZmkG/JOhGzCR5qAJmy8TzHoL33P+gIZspDRwGZnAVgU5N55ffxE4I8Y8Qsncx63+RafVvu1cttrXWy5AQidExi+EQwlZmtmN8EmBpLJzPUhHTHLDyqJQTsu5KrHVX18Gw9Nc+DK/dTGW0BssyWasvKQwf/WgstmETMqD6A5XiYYjyKEkngkTMRx3LnNWFRgTiZQUBSIxNCrjjvWEq9yAxB9gjzav99DrIy7L0RhuDrCoKdOVkDu7e+/3P3w8OPzUqAe/fvzcXqs0a+E9QZw538NP1jbxRSN/2g3DwPXO59uw1fm/6sK9q/bXKpm6bF8PKhWp3a+E61ZZ1T2vsurKXxu9pSujkgvQZsb+2ECjETzlltG33DSvKPz6+9dvizcq/AajWLt9/98g/Gjx3Fp5X4XBsw/AGshXH9PN2m9QSwMEFAACAAgAmlZYSGhxUpGaAQAAHwYAAB8AAAB1bml2ZXJzYWwvaHRtbF9za2luX3NldHRpbmdzLmpzjZRNb8IwDIbv/AqUXSfEPmG7ocGkSRwmjdu0QyimVKRJlaQdHeK/rw5fTeqOxRfy8uR17CredrrVYhHrPne37rfbv/t7pwFqVudw7euiRU9RZ0YkC5glKYhEAguQ4nj0JO/OBGXMpDOdlx9oa2p+TOE/Sy5MHc8IC01ohjpcEOA3oW2owz8nsVOra19TrdHz3Fole5GSFqTtSaVT7hh29epWvcQAVgXoC+iSR+CZDtxqI8+ODwOMOhepNOOynKpY9eY8Wsda5XLRln9VZqCrT77eA/2nwcvEsxOJsW8W0jDxZIjRTmYajIFD3scJBgkLPgdR8+279QfqGTcLCugiMYk90qMbjDqd8RgaXRqOMHxMVl6Nbg4wmpyFjd0Td7cYHiF4CbphNb7H8ECV5dk/PmCmVYwdaaDNnp9QofgikfEhdR+D5PCyaNvWvXOh7vpj5j0hFTyhFfX80rbZEYKGAK03lo55TZB3StkJSpREDkVo1LQq6DliwzmC+88u49byaJVW46EajlUbuF6Dniklqtt/XbpnmKuz+wVQSwMEFAACAAgAmlZYSD08L9HBAAAA5QEAABoAAAB1bml2ZXJzYWwvaTE4bl9wcmVzZXRzLnhtbJ2RsQrCMBCG9z5FuN3EbqUkdRPcHHSWmqYaaS8ll1of35SKdJGAQyD/8X0/JCd3r75jT+PJOlSQ8y0wg9o1Fm8Kzqf9pgBGocam7hwaBeiA7apM2rzAozdkArFYgaTgHsJQCjFNE7c0+NhArhtDLCauXS/i6R2K2RTDosLilvYv+zODKssYk9fRduGAVbzHtCCMvFYwOxeN3GLrQPwCGpMATKrBUAJofQJ4DAnAjytAiu+b56RHCvGjYpBitZ4qewNQSwMEFAACAAgAmlZYSLO/s1BtAAAAcgAAABwAAAB1bml2ZXJzYWwvbG9jYWxfc2V0dGluZ3MueG1sDcw9DoMwDEDhnVNYnsrQv42BwMZYVSo9gBUshOTYKLGqcnuyveHT68d/EvhxLptpwOftgcAabdl0Dfidp2uHUJx0ITHlgGoI49D0YpHkw+4VFtiFDs4zpxrOL0pVvjMXVievZ7hE248W70NzAlBLAwQUAAIACABElFdHI7RO+/sCAACwCAAAFAAAAHVuaXZlcnNhbC9wbGF5ZXIueG1srVXfT9swEH4u0v6HyO/YLR0DqgTEkNAexoTUse2tMombeE3izHYI5a/f2c7vpWxIe2iVnO/77nz33cW/es5S74lJxUUeoAWeI4/loYh4Hgfo4evt8Tm6unx35Bcp3TPp8ShAZc4NgKbIi5gKJS80gO+pTgLUM2BgRl4huZBc74H7FLjbSCdL9O5oBi65ClCidbEipKoqzBUg8liJtDQkCociI4VkiuWaSeLSQF6DXem/o+GXiZzofcFUD1notweuSVqOZ8UHJNUSCxmTk/l8QX7cfV6HCcvoMc+VpnnIkAeVnNlSPtJwdyeiMmXK2Ga+S3LNtDZJWNvM1yu+OM89JcMAOYdNxpSiMVM4zWNEHJZMgP1tSlVS86gBreFVO17zWr+Ned80brZzpHMuyseUqwSO+pDOOgn0yTCqn9nrWgU9NAq6NUzIk+xXySWL7Ou3VozzBXIBW8XZPLGqQjiAp1saaiH3NwADFdUdxG3TsGsatqCWA7fR1x0Fam67ZVSXkjWlmvlPPGLiC5WSGllcalkyn4yMNZYMwT5xV66b1DXET3SWnv5Db4zfqDU/1WudsYD/0ZhPQNTWhOcRe77l4KNZBjXVDIptbFgXKTYxu5xU+Zj1dD0wuRzrpsBFPE1lzGAMI6op6ezkEJRJqsAlLOUI2zs4CE54nKTw05MM49ODNBmVu0mG3sFBcCrC3QS0NbdlJOM6jsTUKsgnE+vED0ulRcZfrDwHe0avrA5fG7nm6Lrg7cHZ/I9RHMRoBnOLJlaXeertq+bw3sypVp3PpnCWgVphHpguC+fVzEJZjHwitqVlqm/6OTX7sAcd5Tw1HdNc30HvolrzF+ZVPDJfusXS1CRhRjMB+nC+7DFAP2G7DMJb06GIW5E3dcCY2Df3byvabPm6da7rhzrsQw2fOKscxs3UR1BHLEWZR6Me4qL7iKgUdtq1ZNRL2RZutDgBkYoiQO/hob7zxelFd+WzxUWDtXndu8Aulzes9DrhTkGk1nV7Eb/eDfD4G1BLAwQUAAIACACaVlhIJdAvvcMIAAAPPgAAKQAAAHVuaXZlcnNhbC9za2luX2N1c3RvbWl6YXRpb25fc2V0dGluZ3MueG1s7Rtrb6vI9fv9FSNXK22lKn7gVypfVxjGCboO9hqS3NuqsrCZxCjAeGHse73yh/01+8P6S3pmgBgc24EkVdUKk0ThzHnNec3jJL3wyfGVdcio5/xmMYf6BmHM8R/D/ieEegvq0mASkJCwsLqH3Du+Tb9r/gPlMICGzPJtK7AVPhr2a2goPqjbkbtqF96ag2YDdZq4gbtIxS0Fxi4l9VJSYExt1JVe9YBFxDcgC+Kz41x71czoSwLND0nANN8mP/pSFjs9lJ3BVWDZDuCF/XaTP7tE6k5t8gc1661OC+8asiRJbaS01Lpa23U6lx25jnCt2apJu0G3ITUkVG+16pftXb3TaEnwNrxsA5cmvmyjZqfZbKi7Bm4ANZLlgdpQdh3psl6XQRruXiq74XDQqdVQvV6Xmuqu1ZaGgxoCbAl4yFKXG1BSpYHU3skDud6V0FAZDobNHVZxW2mhbgO3a7VdczCQarW9cfezS5trD809ncScrzA86oKjozy2qkeCq7dYBwEgm8RbuRYjyLc88rkiYtJnImLRzwu62v65EgeoCOYEPdErC42AAObM+oYDUIIUug5CEjPrVcVQgicUS2dGGo4c+3NlvmaM+hcL6jPQ68KngWe5lf6fouCJp5aHkm5IUITuwVqQvbiO+OQli2VBQMNzjmhBvZXlb0f0kV7MrcXTY0DXvp1LzeV2RQLX8Z8Au3bZUfBZQa4TMo0RL6Mf7vInP9kKgiMkXL025k8uSteaEzeRWBOfAnR7ka9b5IB044QOE6RynT/nSFfWI8k6oCvz5zyND1KyXuvw53UiRn4wQJd4/jfOorvWlgRZIVG9PEtFV+tV0XhaBfSRGztL97qjn+lcCuXHf+Qa1viTi4hPkAvM5aXYbGL+6gFi/HpYS3oeSAHnpotLDBIsJ4OZMr6ZyPq32Wh8NZ4NtKtKX4myEvG0/LnR7v6ot9pQuWK6nJyMG3k0yvJCglmrlo+Xbk7HoxkwxKOZjr+alT7/WZh0fGuONB1X+vEvhRlMpviu0uc/85DeTqdYN2fGSFPxTDNm+tgUdhlhE6uV/je6RktrQxCjaOOQ74gtCYLy7AQEha5jiwFesh1/TXLIU8c3sqbPptgwp5piamO90jdoEGz/Ijhba7aE4FlaIbKd0Jq7xBZiIUTE+Cq93MEXWzqAST3L8S/ySJ/K95p+NTPH45Exw7qaQCp97NtIDSwuqTijqWzgKfAILFjI30Y+E9EnOCDZdQszudaurkfwbXJFrp3HpQvf7A3aTDC4ZEL8HIQQOHgKUWcY9+Opym0IApGFVlYYfqeBnQmatOty8NZ0ZQyhqZgp/iZnk/AGxzv+AkKHLFgOfjfYMOQrPBuMv0KMQ26OCxKNv0BKfilI9A0bkEPYyEGmy3falcwzgqdhkiBJDi4sHu/uFlmLBdBxa24cug4Bwi0MaSKyMbwoLMnAv9yCIzV5dCLbI8ZgbPH26GwIqBLYsMzlkAVlSMEqj65fbrW/z4ayNsLqDMJNHd/PTFEluVDP2iKfMmTZG8tfEDQnC2sNmbCFMduxxRj3vFDh17XzG7JYXH9+ikuXruKvP71BpUzBO6IZbJhBGGxTVuw16dxs8QzeqAiP9ZNa5DHAm1UwFKzLU238MS4KHW/tRlX6Ixz1rFxRZ72qx/vtld9t/wFljKgEDzSoaAOHFiLCsBLzJQcWT7cQoaYPQVx88oSCz4+ohRjo45iHTtE72NyB5TKK3IFFi7G4xwNDM2GzdU/m/PSRg1jkauS14/7mZ0SXwAn9OVXn5IHCfskl1ibayMDaJdyfx8uprVJmaTE1cwSK68DzMQoq4Oo6Hj9D5WN7e4MTU0SrQWY+93Tt2iK7XedJrAhg57VHXu7DHgLqCahrhUlcR4vS396pSDTFaSR3UmwD8ZyguX2Vys93eczA8lS5nimyrmB+ouD57Oang+zgNhmZxmwkDzgHSBPPYoslrMIP/JyXn1d0IlDxUAZ+8eQNYgWL5b9+/yM/mwN9IiiKoX8tygeSn1dN/MzvHzplJPxnDj6mPMiSipechPGBKiHNf74yNQjQDzmyWNGy5FGPX3HlEg0pELtRNk1Zub6BLDFEUtB1AHvBgkxu5OkXKHxir1/p31jBExROk1K3KCNheR6brLAO+yPumrmOTwqSv3sl4pM3tclMVlVx9occdZ3FU7T82nCAia/5kEsfi/BTrmUdqvMBS2I7rDhPsbglVQtKQvS+Lwibo2vdM2B/oeJaUMNZ5n7GZwF1J/xm6+VVLiDwizgI4z4L+JE+eUtjhEv6PfZdjJWGHGJOQIUJ3yv2Hyw3jJH3wEP0Kc8dO40bQw4R76gL64ISTSeNnx04JFOUgbj6TVM8w17oDueseGg/0RTwEF8nP9gL/BTwEN/gi8oYDnYvdTocSpMm93EDK0jDU86LGR3xHiARX9SpWMXkLYvDVRjxi9kwNZMYkMX0qE36YnU0HY/ECc1haY2rJ1Tu+c8bmBtOM9+KeYe88ZAZ2Adw9XwE95jDXHI6vMU8IAnTthbvnwqZsRc1EA6NEUER267I5wocRazFktf6sIJiHp8r3JxRk+YU3SqpaLygpSiFNudJPVHRRUEvJNLndbyYKBrl+3miXvWFnXrVcx7qxWxPO9Bfe3MSYIgBB+pc7KEsMI2+TC7D7sSe9IDuxGiaAVsCbx9OSUkmpACZwBIbqyRbopf0OOwumeOSDXFjnBQgZZzz8++FkB3ng1tmI/LA0uEdQwpnQVzs9rGYLYIp+EkqcSbLFP7sSMGkY9Y8FLM/Uq2S9Scl7MiSlBRqHu/pGk3ZgdurR2QB7inz96rplRaK1JFO69n265FWbtl9LbuvZfe17L7+z3RfP5Xt17L9WrZfy/Zr2X4t269l+7Vsv5bt17L9WrZfy/Zr2X4t269l+7Vsv5bt1w9uv56/7D7ov6Zu7z+6/bpnXXZfz/iubL6Wzdey+Vo2X/9vm69n/xzov9d7PYQBKfA7+T/f/wZQSwMEFAACAAgAm1ZYSEpyykhxDQAAJyIAABcAAAB1bml2ZXJzYWwvdW5pdmVyc2FsLnBuZ+2aaVRTWbaAr+UE4oDtK9FiarUFqwQZIgQkJIUyaBWCNQgyGEAmRUgICEiAYEG1iAMp4QnBAFlVdmPXC3MwIYEQFWUwCSmaClMCQRkihBDDJQmBBDqBqlq9Vv/rn2/lxx3O+e45d++zz95n37tO4YUAv107PtkBAMCuc2e9vwaALf4AsBljtE1Xs3razk932ZT6td9poK7XYkZX2BLvdd4LABrxJpqorbqycfLZkFQA2N2hPzZ1of8RAwCH2s55e317EykdPX/PLmP01luwXAPgAFqeCebIcOH7L7Zu9Tn6lxN/2XH6gtHsZz/deWdzJ3L/Z1+ZHj5k6u3v2ncrsulep9m0HAr/WCJU877kVZzrXQzfaub5lPx/rWRGVsDg6EUXVUB6BxHdnrkwS66vatMssJ8is+U+OnluPWlW4K8d6vdWdgheTPJyV8GUOH11a+RIt2vFtpLBiNwc90O6mueXnR9MniS0KQbC2Ma6MjD/07Wjqmm3Sv7Z9eevhvYwRWurKvZDPczoay7OIu9dvy2P/Eh3Mc3Tt/rcyEZfd4igP39vAAZgAAZgAAZgAAZgAAZgAAZgAAZgAAZgAAZgAP+/wSsmSytF2+pvNfj/ttvgHTboNnlnD4QHS12YLAmsgimHom1Jak681SmwZVrOnajoag3drf9rWapVziWELVAJXQjc4hNry2auR38vTKAhC9rtp+WiSde1Fy8mnw0iPdQvzdobshv2kDPbwJZg9mYAeD764c3xelhzxHJEVyLY21RbmomupicJwDIn3kxs6dqF7dtLnpJwWDVgna5vknoZoXm7J7C2ky+Gq+glZRE4teXg2mww65S6E9qOmfUQqXs9OlNTkTff/pU2qA3MXe5f6ZSSyspRCBS6ipLEYGmmHFQPBHWsORA7cH3SS9jl0++5ujQhPiFOk365mr8U+AYZAwAWV9q9EZ2XmtRKGosZPs8sj3ORORHESi/ZMUyyI73WJcFKlZBZF+0KE6naVZWo7+s6B4/gYQtFEhsqR0HBwOEfvttTgUw/heqsWTE+SulFqHsC2y3P23yRyHu99EsB/Ebc3GP1dMp05QwVAzIIRk4TVJIKrKtBHtnzDt5LRJWmoXKRbAgOIcpP6c+q5iYJ7u0EblE4ZomBMPmrBcqkU4j9ylhCVbQzT56vcVaMRzZhL9Be62RKcHWM70g7Eb/5hgt3LDGx3jUuHp+n9Z0VDsSi8BKioh2/h5Lx2rtYTf8q6t0QLBgEveuk7oI8tutomxXVs8jm8znVtsy1FRHr/gkiBXkkmIkPuS0Vg9XE2DEkD/qx/9gDz35UgoMzAKBYw8czFQcXhmpKc9AuvMZyMfbZXPAhQnhf+vuXsZu7EpNlUCzvyp6SDB7MNmfexo4Te2ZA0ybVOn0VbbJ/nxX1WqcSSzjQx/SZFok9afFM3zqsNQi2BTg8RpnYrkismjOiec3EIb3qAnRvUuOy5ub9IDaL9lg8xEl/kX+KVBiZcl7QKUkQjmXns9Zu58a6/pPGPNCSSRajTGwebAdTn3QMVYsSafTHqz/9GaMzOEOFGZ45gc0ebMQixr7n52wGkjO4bw92ZY8Vh9bmM/mwrqu7uSH2az9uKbk+4ooMnlAyXjCg5j0QpF1mRm1Vq8qZUIPKNbIpozHQuqlfFw3vmXmTYDlXO+0eBD4tCZaMm+b1uCSZ15MxRHfOu5prNqUc+pEgcd14HDfKZeXsM0RBTzjLMh2iFDsOE2doZ0I703EP6ajWWm6m2NFd5pIyutIyd0Pvll2TdHFVGC4OFkdWNOhUJniuaUC2IjlEFuI4kzyMGWwMrZIw/B3LD6QMkK5XPvggjSESUd0pkDjPQLehKmLmCeoxZ68rVWXGoWG/jnz0JhwVFYXgCXvh3v5/G+L1X23M6Ls++ZnKqZ59xordsd8fp6SQ7OsRsoyXs+2bgJYs1HL9SXhNkOSKzrROrfMR/f/jX3fNFU7b1UdZTL7DTT8WcPlGFsyNUif+oaxxa3GS0PtuknCO33iZhZiR7P+GOqPkje6HTi/TYQ6+HLCdgQtXwKddaUap5V0pyGZ6HX9Fbgd+KcXnaibKZVpKnTV5ZRswPk/vJZlWOczPtoq084IJcSqIEwbiFkpK0DiQaBuxMjJ4oq1SrpXlrkkFBJ3L3KfXHoSWWWY85DOGwripDzPtKPdXJNQuN7bTWtUUIbeesxSSC4I4zyL6KB1H3aQEf7048Hr6lBiy1/+WOQ2LqOM4vISKssE1kVqmYTawwkNGoQCQwa5ovaIIkTf1fkK96kgK4X2CzJa/NkHHt1tUyAXisXlj8ClCO7O4bO9rceUZXBkEhseYK/uuHO5cZUhNeHzHCVsbriO7zV72quQgVYEZc1RB+8P5F3nxhwkAFKXACSugNxjaqTfrY+2BxM78fUr86gynIekV3vioToHIJtEdUot8WVJPQrL+WnRQSftGH9UDnw7LmE5gr2NfDEIaWzvQo4sB9xI77ETpoyEvYsxZTVwI27MvxsR31xnBsid69PLrNtcgySQszzh5IkjWxc3scMWl0ZvWJ2/RdnkwJu595zJ1sEvTtsNmwoy19HpGEeZNeNv2YDWp/l6OxfA7zuyFSval2hKda5gN7xE4Rxwl3E/yRPVnWBYRd9iAIzoEGtk8fxDGtIaKdwmW+L+rFETau8elI3GId3tl6HT33F6nCZX5IuUF4hQ33YMcZW1MZX5NBUmJXj8WzIQPJFTqPIjevZNSAw7FqePwP1DyzhX44u3/xG0QRcfKqvN6Nt4jXuqwXk1eqEXnSBa3NkIHuS182HOP2jE8EbydpJlNiU0TAYDQksy7U3Dq+lDAJUbSL+jG6NvGxqmrxcNIoag3HGG+mrXC9KP+4lwGke1M7X7junqBnNak86/DEM7EWGlWKVgT2RTR68R+xqrV/uimC8GoIwSNXwG7qLWIv1Djv7PcTGILlxeW1GdPHbeNWFselIHvn+CrsueirT0qfd2+u/cf4uA9lUMLqe8OxQ3Jopp8vuNSvVjST5te53d+d/DEyHsRaWeah8XT3HPTpr8LkshurMyIXfXsoKKouTJxWPmQc8d+olKMHk6UqLy2l2Qm1Qz0ZG4pWZJErGEXfg7MmT15l2OisAv0VPw6cxIi5VAY9uOsdXufeSqIqKuZNwdutU4Mx5Mu4wJgr3aKk2qghPvSC49XH1WwExdlqm/dJY6P2KEbZi6PCivSWh2GWPzJP473+GDcSM6xkd1+I8JvHcsHOxMqK/wcC4fzJykk7ZxzcQ2nGcKbpd5aC2VaB1NPsXatYAQsGvvRemSlwdSTJWze3TKXjkxzCTmyyTIA0rF/b9wly+J+wZjSrvzHrJ8tEn7zntva6CrpeNJVx2GHibi87hpSiFk0riqTOlU11DyqbCmMdK4v5C+33IlsAl+aOFRYJfQfS3mIz548YotYleMDcapWEYatGd+OcPNcvEvhOrTwV6ZMyaqJkGmzyaDa4AkeA7cxDFMPoGMtC+e+6Ur8B8nsxDQo9+9nxUA2RdaJTr/RZJdqs/eZUiU0QvJFsqJRbw2whQGf/qWCjhN4xHSi2Rcg3JoSNb1gPJEGEfAFaYJlJgo2wrkehdxHVmD2voiJD9BFF7trpuW2qjJduvGzmj6hzzpI2fJ7EeGoH8APYT4fzdOwLIsrChyMp/maGFFMxoi1AZfW4w7vSwdms6bt5txG4G3MWlWLyyTvnMcokQvIS/a8sS6duv1omsopZsclaIOYoT1JyeIV6NKiDP8uacOOLUK0Auf+alZ7c1+QapcuwVrkQHh2CIgVhY/VB0hOFW55ZgrbYvciRvzQz4ru8P19/jbl+xvWuqEr65d/CNv6h3BtxhsRGfuu0LaUZI7n/77OBWPqsMd6fR2H9/rPV1/88ziOrGIf0s02YsPGojiIzJKGiiH0pCBJpF4H7NSj4NL1lbF39ocK9/hz0IYsq30Fk0IU+fPn2iBZ2Zk287Vz3JwN+yT1Rv3bQn/AUyVMZU8h/jeyCZJrdTPtn4OkNY0YjQ7n8SwRtjmVCIc2kZFYeel3sYssw5m21n+TWJGMgOdyLBSOh+8MYrfrUwZYtzQvP78nabRyxlkE1zkuCz7qlmhK7/ZDLPeVyHJkWewHGCsUS81Fj+3d3iLSB/gp3SSCMo9PCpXCLn1ci+Q83ETmFXdd6R1uDN3ICxsJ4pvPhMFp+rwwdr7p0Qyok7DnCR7O2Hnk+G++mDt94CVxKTABBXpZ6AXDeCjB8vA4ooqgaqYXOny1Z7cNTe6T3n03S8EPDuTFLvzdIefawbOu/+7QulTbygr0ETj5lrBRoNX1k49jGRtNJ6rbP203DlYrMz/qruDF7PYhsDuL63EK8tOCzzhujVsAYFzZcl5AKcO8d5Vdjlg9E/4pQfgxD74y1zOBR+CWxbdV04yDtMfbda9o0W7Zp999YOqv/xg47bhJd76TlavLB8uO/LFHQedwuXZ++u8EoU//F/PaFdEasmiLvvW96kdCDzUv0mG9k7X5y84d1xzL3+ptlnL6j10QbZb+cUuDrNW0hYEwtH28viM33/7T1YUatJu7GlHezmF+sstLv/MDOOcT4F13OjLvX1BLAwQUAAIACACbVlhIle6RfksAAABrAAAAGwAAAHVuaXZlcnNhbC91bml2ZXJzYWwucG5nLnhtbLOxr8jNUShLLSrOzM+zVTLUM1Cyt+PlsikoSi3LTC1XqACKAQUhQEmhEsg1QnDLM1NKMoBCBuZmCMGM1Mz0jBJbJQsDc7igPtBMAFBLAQIAABQAAgAIAJpWWEgVDq0oZAQAAAcRAAAdAAAAAAAAAAEAAAAAAAAAAAB1bml2ZXJzYWwvY29tbW9uX21lc3NhZ2VzLmxuZ1BLAQIAABQAAgAIAJpWWEgIfgsjKQMAAIYMAAAnAAAAAAAAAAEAAAAAAJ8EAAB1bml2ZXJzYWwvZmxhc2hfcHVibGlzaGluZ19zZXR0aW5ncy54bWxQSwECAAAUAAIACACaVlhItfwJZLoCAABVCgAAIQAAAAAAAAABAAAAAAANCAAAdW5pdmVyc2FsL2ZsYXNoX3NraW5fc2V0dGluZ3MueG1sUEsBAgAAFAACAAgAmlZYSCqWD2f+AgAAlwsAACYAAAAAAAAAAQAAAAAABgsAAHVuaXZlcnNhbC9odG1sX3B1Ymxpc2hpbmdfc2V0dGluZ3MueG1sUEsBAgAAFAACAAgAmlZYSGhxUpGaAQAAHwYAAB8AAAAAAAAAAQAAAAAASA4AAHVuaXZlcnNhbC9odG1sX3NraW5fc2V0dGluZ3MuanNQSwECAAAUAAIACACaVlhIPTwv0cEAAADlAQAAGgAAAAAAAAABAAAAAAAfEAAAdW5pdmVyc2FsL2kxOG5fcHJlc2V0cy54bWxQSwECAAAUAAIACACaVlhIs7+zUG0AAAByAAAAHAAAAAAAAAABAAAAAAAYEQAAdW5pdmVyc2FsL2xvY2FsX3NldHRpbmdzLnhtbFBLAQIAABQAAgAIAESUV0cjtE77+wIAALAIAAAUAAAAAAAAAAEAAAAAAL8RAAB1bml2ZXJzYWwvcGxheWVyLnhtbFBLAQIAABQAAgAIAJpWWEgl0C+9wwgAAA8+AAApAAAAAAAAAAEAAAAAAOwUAAB1bml2ZXJzYWwvc2tpbl9jdXN0b21pemF0aW9uX3NldHRpbmdzLnhtbFBLAQIAABQAAgAIAJtWWEhKcspIcQ0AACciAAAXAAAAAAAAAAAAAAAAAPYdAAB1bml2ZXJzYWwvdW5pdmVyc2FsLnBuZ1BLAQIAABQAAgAIAJtWWEiV7pF+SwAAAGsAAAAbAAAAAAAAAAEAAAAAAJwrAAB1bml2ZXJzYWwvdW5pdmVyc2FsLnBuZy54bWxQSwUGAAAAAAsACwBJAwAAICwAAAAA"/>
  <p:tag name="ISPRING_SCORM_ENDPOINT" val="&lt;endpoint&gt;&lt;enable&gt;0&lt;/enable&gt;&lt;lrs&gt;http://&lt;/lrs&gt;&lt;auth&gt;0&lt;/auth&gt;&lt;login&gt;&lt;/login&gt;&lt;password&gt;&lt;/password&gt;&lt;key&gt;&lt;/key&gt;&lt;name&gt;&lt;/name&gt;&lt;email&gt;&lt;/email&gt;&lt;/endpoint&gt;&#10;"/>
  <p:tag name="ISPRING_OUTPUT_FOLDER" val="C:\Users\abc\Desktop"/>
  <p:tag name="ISPRING_PRESENTATION_TITLE" val="37"/>
</p:tagLst>
</file>

<file path=ppt/tags/tag2.xml><?xml version="1.0" encoding="utf-8"?>
<p:tagLst xmlns:a="http://schemas.openxmlformats.org/drawingml/2006/main" xmlns:r="http://schemas.openxmlformats.org/officeDocument/2006/relationships" xmlns:p="http://schemas.openxmlformats.org/presentationml/2006/main">
  <p:tag name="PA" val="v5.1.1"/>
</p:tagLst>
</file>

<file path=ppt/tags/tag3.xml><?xml version="1.0" encoding="utf-8"?>
<p:tagLst xmlns:a="http://schemas.openxmlformats.org/drawingml/2006/main" xmlns:r="http://schemas.openxmlformats.org/officeDocument/2006/relationships" xmlns:p="http://schemas.openxmlformats.org/presentationml/2006/main">
  <p:tag name="PA" val="v5.1.1"/>
</p:tagLst>
</file>

<file path=ppt/tags/tag4.xml><?xml version="1.0" encoding="utf-8"?>
<p:tagLst xmlns:a="http://schemas.openxmlformats.org/drawingml/2006/main" xmlns:r="http://schemas.openxmlformats.org/officeDocument/2006/relationships" xmlns:p="http://schemas.openxmlformats.org/presentationml/2006/main">
  <p:tag name="PA" val="v5.1.1"/>
</p:tagLst>
</file>

<file path=ppt/tags/tag5.xml><?xml version="1.0" encoding="utf-8"?>
<p:tagLst xmlns:a="http://schemas.openxmlformats.org/drawingml/2006/main" xmlns:r="http://schemas.openxmlformats.org/officeDocument/2006/relationships" xmlns:p="http://schemas.openxmlformats.org/presentationml/2006/main">
  <p:tag name="PA" val="v5.1.1"/>
</p:tagLst>
</file>

<file path=ppt/tags/tag6.xml><?xml version="1.0" encoding="utf-8"?>
<p:tagLst xmlns:a="http://schemas.openxmlformats.org/drawingml/2006/main" xmlns:r="http://schemas.openxmlformats.org/officeDocument/2006/relationships" xmlns:p="http://schemas.openxmlformats.org/presentationml/2006/main">
  <p:tag name="PA" val="v5.1.1"/>
</p:tagLst>
</file>

<file path=ppt/tags/tag7.xml><?xml version="1.0" encoding="utf-8"?>
<p:tagLst xmlns:a="http://schemas.openxmlformats.org/drawingml/2006/main" xmlns:r="http://schemas.openxmlformats.org/officeDocument/2006/relationships" xmlns:p="http://schemas.openxmlformats.org/presentationml/2006/main">
  <p:tag name="PA" val="v5.1.1"/>
</p:tagLst>
</file>

<file path=ppt/theme/theme1.xml><?xml version="1.0" encoding="utf-8"?>
<a:theme xmlns:a="http://schemas.openxmlformats.org/drawingml/2006/main" name="第一PPT，www.1ppt.com">
  <a:themeElements>
    <a:clrScheme name="自定义 5">
      <a:dk1>
        <a:srgbClr val="000000"/>
      </a:dk1>
      <a:lt1>
        <a:srgbClr val="FFFFFF"/>
      </a:lt1>
      <a:dk2>
        <a:srgbClr val="000000"/>
      </a:dk2>
      <a:lt2>
        <a:srgbClr val="FFFFFF"/>
      </a:lt2>
      <a:accent1>
        <a:srgbClr val="9B0D13"/>
      </a:accent1>
      <a:accent2>
        <a:srgbClr val="FFBE00"/>
      </a:accent2>
      <a:accent3>
        <a:srgbClr val="D03F56"/>
      </a:accent3>
      <a:accent4>
        <a:srgbClr val="7030A0"/>
      </a:accent4>
      <a:accent5>
        <a:srgbClr val="EEECE1"/>
      </a:accent5>
      <a:accent6>
        <a:srgbClr val="F79646"/>
      </a:accent6>
      <a:hlink>
        <a:srgbClr val="0000FF"/>
      </a:hlink>
      <a:folHlink>
        <a:srgbClr val="800080"/>
      </a:folHlink>
    </a:clrScheme>
    <a:fontScheme name="Temp">
      <a:majorFont>
        <a:latin typeface="Impact"/>
        <a:ea typeface="微软雅黑"/>
        <a:cs typeface=""/>
      </a:majorFont>
      <a:minorFont>
        <a:latin typeface="Impact"/>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ln w="19050"/>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7885</TotalTime>
  <Words>1256</Words>
  <Application>Microsoft Office PowerPoint</Application>
  <PresentationFormat>自定义</PresentationFormat>
  <Paragraphs>38</Paragraphs>
  <Slides>14</Slides>
  <Notes>4</Notes>
  <HiddenSlides>0</HiddenSlides>
  <MMClips>0</MMClips>
  <ScaleCrop>false</ScaleCrop>
  <HeadingPairs>
    <vt:vector size="4" baseType="variant">
      <vt:variant>
        <vt:lpstr>主题</vt:lpstr>
      </vt:variant>
      <vt:variant>
        <vt:i4>1</vt:i4>
      </vt:variant>
      <vt:variant>
        <vt:lpstr>幻灯片标题</vt:lpstr>
      </vt:variant>
      <vt:variant>
        <vt:i4>14</vt:i4>
      </vt:variant>
    </vt:vector>
  </HeadingPairs>
  <TitlesOfParts>
    <vt:vector size="15" baseType="lpstr">
      <vt:lpstr>第一PPT，www.1ppt.com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两学一做</dc:title>
  <dc:creator>第一PPT</dc:creator>
  <cp:keywords>www.1ppt.com</cp:keywords>
  <cp:lastModifiedBy>HP</cp:lastModifiedBy>
  <cp:revision>583</cp:revision>
  <dcterms:created xsi:type="dcterms:W3CDTF">2016-02-23T04:18:33Z</dcterms:created>
  <dcterms:modified xsi:type="dcterms:W3CDTF">2019-09-18T02:38:48Z</dcterms:modified>
</cp:coreProperties>
</file>