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92" r:id="rId1"/>
    <p:sldMasterId id="2147483708" r:id="rId2"/>
  </p:sldMasterIdLst>
  <p:notesMasterIdLst>
    <p:notesMasterId r:id="rId32"/>
  </p:notesMasterIdLst>
  <p:sldIdLst>
    <p:sldId id="587" r:id="rId3"/>
    <p:sldId id="590" r:id="rId4"/>
    <p:sldId id="623" r:id="rId5"/>
    <p:sldId id="591" r:id="rId6"/>
    <p:sldId id="634" r:id="rId7"/>
    <p:sldId id="631" r:id="rId8"/>
    <p:sldId id="632" r:id="rId9"/>
    <p:sldId id="599" r:id="rId10"/>
    <p:sldId id="615" r:id="rId11"/>
    <p:sldId id="627" r:id="rId12"/>
    <p:sldId id="628" r:id="rId13"/>
    <p:sldId id="600" r:id="rId14"/>
    <p:sldId id="629" r:id="rId15"/>
    <p:sldId id="635" r:id="rId16"/>
    <p:sldId id="620" r:id="rId17"/>
    <p:sldId id="633" r:id="rId18"/>
    <p:sldId id="612" r:id="rId19"/>
    <p:sldId id="613" r:id="rId20"/>
    <p:sldId id="639" r:id="rId21"/>
    <p:sldId id="618" r:id="rId22"/>
    <p:sldId id="636" r:id="rId23"/>
    <p:sldId id="637" r:id="rId24"/>
    <p:sldId id="622" r:id="rId25"/>
    <p:sldId id="608" r:id="rId26"/>
    <p:sldId id="603" r:id="rId27"/>
    <p:sldId id="638" r:id="rId28"/>
    <p:sldId id="595" r:id="rId29"/>
    <p:sldId id="621" r:id="rId30"/>
    <p:sldId id="596" r:id="rId31"/>
  </p:sldIdLst>
  <p:sldSz cx="12190413" cy="6859588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71">
          <p15:clr>
            <a:srgbClr val="A4A3A4"/>
          </p15:clr>
        </p15:guide>
        <p15:guide id="2" pos="381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789D8"/>
    <a:srgbClr val="EF919E"/>
    <a:srgbClr val="C83131"/>
    <a:srgbClr val="404040"/>
    <a:srgbClr val="222A35"/>
    <a:srgbClr val="BD0000"/>
    <a:srgbClr val="D3794E"/>
    <a:srgbClr val="3F9CA1"/>
    <a:srgbClr val="60C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44" autoAdjust="0"/>
    <p:restoredTop sz="97778" autoAdjust="0"/>
  </p:normalViewPr>
  <p:slideViewPr>
    <p:cSldViewPr snapToGrid="0" showGuides="1">
      <p:cViewPr>
        <p:scale>
          <a:sx n="94" d="100"/>
          <a:sy n="94" d="100"/>
        </p:scale>
        <p:origin x="-72" y="-72"/>
      </p:cViewPr>
      <p:guideLst>
        <p:guide orient="horz" pos="2171"/>
        <p:guide pos="381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3504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5B1-C22C-4E00-AE05-1497025D702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44341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7944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0636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150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46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40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5688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46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46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28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5B1-C22C-4E00-AE05-1497025D702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778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568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448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81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594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46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9721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5594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800" indent="0">
              <a:buNone/>
              <a:defRPr sz="2700"/>
            </a:lvl4pPr>
            <a:lvl5pPr marL="2438400" indent="0">
              <a:buNone/>
              <a:defRPr sz="2700"/>
            </a:lvl5pPr>
            <a:lvl6pPr marL="3048000" indent="0">
              <a:buNone/>
              <a:defRPr sz="2700"/>
            </a:lvl6pPr>
            <a:lvl7pPr marL="3657600" indent="0">
              <a:buNone/>
              <a:defRPr sz="2700"/>
            </a:lvl7pPr>
            <a:lvl8pPr marL="4267200" indent="0">
              <a:buNone/>
              <a:defRPr sz="2700"/>
            </a:lvl8pPr>
            <a:lvl9pPr marL="487680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095" cy="6859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fld id="{3FC42C9F-BA7D-41D7-8EC3-B458C4469965}" type="datetimeFigureOut">
              <a:rPr lang="zh-CN" altLang="en-US" smtClean="0"/>
              <a:t>2022/1/7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fld id="{12C9068E-FEF9-420E-815E-F7A978C5E7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/>
          <a:srcRect l="58909" b="50848"/>
          <a:stretch>
            <a:fillRect/>
          </a:stretch>
        </p:blipFill>
        <p:spPr>
          <a:xfrm>
            <a:off x="8171173" y="381577"/>
            <a:ext cx="3591315" cy="60783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6162" y="396050"/>
            <a:ext cx="11337771" cy="60671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flipH="1">
            <a:off x="0" y="-229555"/>
            <a:ext cx="1953080" cy="2296863"/>
          </a:xfrm>
          <a:prstGeom prst="rect">
            <a:avLst/>
          </a:prstGeom>
        </p:spPr>
      </p:pic>
      <p:sp>
        <p:nvSpPr>
          <p:cNvPr id="14" name="矩形 9"/>
          <p:cNvSpPr/>
          <p:nvPr userDrawn="1"/>
        </p:nvSpPr>
        <p:spPr>
          <a:xfrm>
            <a:off x="428259" y="802389"/>
            <a:ext cx="551815" cy="2529840"/>
          </a:xfrm>
          <a:prstGeom prst="rect">
            <a:avLst/>
          </a:prstGeom>
          <a:noFill/>
          <a:ln w="9525">
            <a:noFill/>
          </a:ln>
        </p:spPr>
        <p:txBody>
          <a:bodyPr vert="eaVert"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  <a:sym typeface="Calibri" panose="020F050202020403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+mn-lt"/>
                <a:ea typeface="+mn-ea"/>
                <a:sym typeface="Calibri" panose="020F0502020204030204" pitchFamily="34" charset="0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2400" dirty="0">
                <a:solidFill>
                  <a:srgbClr val="262626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请在此处输入标题</a:t>
            </a:r>
            <a:endParaRPr lang="zh-CN" altLang="en-US" sz="2400" dirty="0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497807" y="3477427"/>
            <a:ext cx="412750" cy="376651"/>
            <a:chOff x="4764938" y="1417646"/>
            <a:chExt cx="506084" cy="461665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6207" y="1430152"/>
              <a:ext cx="423493" cy="449159"/>
            </a:xfrm>
            <a:prstGeom prst="rect">
              <a:avLst/>
            </a:prstGeom>
          </p:spPr>
        </p:pic>
        <p:sp>
          <p:nvSpPr>
            <p:cNvPr id="17" name="矩形 13"/>
            <p:cNvSpPr>
              <a:spLocks noChangeArrowheads="1"/>
            </p:cNvSpPr>
            <p:nvPr/>
          </p:nvSpPr>
          <p:spPr bwMode="auto">
            <a:xfrm>
              <a:off x="4764938" y="1417646"/>
              <a:ext cx="506084" cy="45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Calibri Light" panose="020F0302020204030204" pitchFamily="34" charset="0"/>
                  <a:cs typeface="Calibri Light" panose="020F0302020204030204" pitchFamily="34" charset="0"/>
                  <a:sym typeface="Calibri" panose="020F050202020403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800" b="1" dirty="0">
                  <a:solidFill>
                    <a:srgbClr val="E90012"/>
                  </a:solidFill>
                  <a:latin typeface="叶根友新篆简体08" panose="02010601030101010101" pitchFamily="2" charset="-122"/>
                  <a:ea typeface="叶根友新篆简体08" panose="02010601030101010101" pitchFamily="2" charset="-122"/>
                </a:rPr>
                <a:t>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pPr defTabSz="1088502"/>
            <a:fld id="{2E3AAC11-D570-4EA9-AFC0-30FB72BA45EB}" type="datetimeFigureOut">
              <a:rPr lang="zh-CN" altLang="en-US" sz="2100" smtClean="0">
                <a:solidFill>
                  <a:prstClr val="black"/>
                </a:solidFill>
              </a:rPr>
              <a:pPr defTabSz="1088502"/>
              <a:t>2022/1/7</a:t>
            </a:fld>
            <a:endParaRPr lang="zh-CN" altLang="en-US" sz="21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pPr defTabSz="1088502"/>
            <a:endParaRPr lang="zh-CN" altLang="en-US" sz="21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pPr defTabSz="1088502"/>
            <a:fld id="{55ECCFAA-F4FB-487C-9F1E-C8836D0C3DC9}" type="slidenum">
              <a:rPr lang="zh-CN" altLang="en-US" sz="2100" smtClean="0">
                <a:solidFill>
                  <a:prstClr val="black"/>
                </a:solidFill>
              </a:rPr>
              <a:pPr defTabSz="1088502"/>
              <a:t>‹#›</a:t>
            </a:fld>
            <a:endParaRPr lang="zh-CN" altLang="en-US" sz="2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473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  <a:prstGeom prst="rect">
            <a:avLst/>
          </a:prstGeom>
        </p:spPr>
        <p:txBody>
          <a:bodyPr vert="eaVert" lIns="108850" tIns="54425" rIns="108850" bIns="54425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520" y="6357822"/>
            <a:ext cx="2844430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pPr defTabSz="1088502"/>
            <a:fld id="{2E3AAC11-D570-4EA9-AFC0-30FB72BA45EB}" type="datetimeFigureOut">
              <a:rPr lang="zh-CN" altLang="en-US" sz="2100" smtClean="0">
                <a:solidFill>
                  <a:prstClr val="black"/>
                </a:solidFill>
              </a:rPr>
              <a:pPr defTabSz="1088502"/>
              <a:t>2022/1/7</a:t>
            </a:fld>
            <a:endParaRPr lang="zh-CN" altLang="en-US" sz="21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pPr defTabSz="1088502"/>
            <a:endParaRPr lang="zh-CN" altLang="en-US" sz="21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lIns="108850" tIns="54425" rIns="108850" bIns="54425"/>
          <a:lstStyle/>
          <a:p>
            <a:pPr defTabSz="1088502"/>
            <a:fld id="{55ECCFAA-F4FB-487C-9F1E-C8836D0C3DC9}" type="slidenum">
              <a:rPr lang="zh-CN" altLang="en-US" sz="2100" smtClean="0">
                <a:solidFill>
                  <a:prstClr val="black"/>
                </a:solidFill>
              </a:rPr>
              <a:pPr defTabSz="1088502"/>
              <a:t>‹#›</a:t>
            </a:fld>
            <a:endParaRPr lang="zh-CN" altLang="en-US" sz="21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45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575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  <a:prstGeom prst="rect">
            <a:avLst/>
          </a:prstGeo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  <a:prstGeom prst="rect">
            <a:avLst/>
          </a:prstGeo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200" b="1"/>
            </a:lvl4pPr>
            <a:lvl5pPr marL="2438400" indent="0">
              <a:buNone/>
              <a:defRPr sz="2200" b="1"/>
            </a:lvl5pPr>
            <a:lvl6pPr marL="3048000" indent="0">
              <a:buNone/>
              <a:defRPr sz="2200" b="1"/>
            </a:lvl6pPr>
            <a:lvl7pPr marL="3657600" indent="0">
              <a:buNone/>
              <a:defRPr sz="2200" b="1"/>
            </a:lvl7pPr>
            <a:lvl8pPr marL="4267200" indent="0">
              <a:buNone/>
              <a:defRPr sz="2200" b="1"/>
            </a:lvl8pPr>
            <a:lvl9pPr marL="487680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632323" y="5561948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  <a:prstGeom prst="rect">
            <a:avLst/>
          </a:prstGeo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  <a:prstGeom prst="rect">
            <a:avLst/>
          </a:prstGeo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  <a:prstGeom prst="rect">
            <a:avLst/>
          </a:prstGeo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1/7/2022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hf hdr="0" ftr="0" dt="0"/>
  <p:txStyles>
    <p:titleStyle>
      <a:lvl1pPr algn="ctr" defTabSz="1218565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7432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22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46" y="-79840"/>
            <a:ext cx="6995803" cy="69958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21501" r="3607" b="24511"/>
          <a:stretch>
            <a:fillRect/>
          </a:stretch>
        </p:blipFill>
        <p:spPr>
          <a:xfrm>
            <a:off x="-2540" y="2343150"/>
            <a:ext cx="12263120" cy="2516505"/>
          </a:xfrm>
          <a:prstGeom prst="rect">
            <a:avLst/>
          </a:prstGeom>
          <a:effectLst>
            <a:outerShdw blurRad="203200" sx="99000" sy="99000" algn="ctr" rotWithShape="0">
              <a:prstClr val="black"/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4" t="30413" b="4762"/>
          <a:stretch>
            <a:fillRect/>
          </a:stretch>
        </p:blipFill>
        <p:spPr>
          <a:xfrm>
            <a:off x="11017885" y="2221230"/>
            <a:ext cx="1177290" cy="2849880"/>
          </a:xfrm>
          <a:custGeom>
            <a:avLst/>
            <a:gdLst>
              <a:gd name="connsiteX0" fmla="*/ 1371357 w 1371357"/>
              <a:gd name="connsiteY0" fmla="*/ 0 h 3501247"/>
              <a:gd name="connsiteX1" fmla="*/ 1371357 w 1371357"/>
              <a:gd name="connsiteY1" fmla="*/ 3501247 h 3501247"/>
              <a:gd name="connsiteX2" fmla="*/ 416688 w 1371357"/>
              <a:gd name="connsiteY2" fmla="*/ 3092103 h 3501247"/>
              <a:gd name="connsiteX3" fmla="*/ 11574 w 1371357"/>
              <a:gd name="connsiteY3" fmla="*/ 2397622 h 3501247"/>
              <a:gd name="connsiteX4" fmla="*/ 0 w 1371357"/>
              <a:gd name="connsiteY4" fmla="*/ 1460073 h 3501247"/>
              <a:gd name="connsiteX5" fmla="*/ 289367 w 1371357"/>
              <a:gd name="connsiteY5" fmla="*/ 719293 h 3501247"/>
              <a:gd name="connsiteX6" fmla="*/ 555585 w 1371357"/>
              <a:gd name="connsiteY6" fmla="*/ 244731 h 350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357" h="3501247">
                <a:moveTo>
                  <a:pt x="1371357" y="0"/>
                </a:moveTo>
                <a:lnTo>
                  <a:pt x="1371357" y="3501247"/>
                </a:lnTo>
                <a:lnTo>
                  <a:pt x="416688" y="3092103"/>
                </a:lnTo>
                <a:lnTo>
                  <a:pt x="11574" y="2397622"/>
                </a:lnTo>
                <a:lnTo>
                  <a:pt x="0" y="1460073"/>
                </a:lnTo>
                <a:lnTo>
                  <a:pt x="289367" y="719293"/>
                </a:lnTo>
                <a:lnTo>
                  <a:pt x="555585" y="244731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4" t="30413" b="4762"/>
          <a:stretch>
            <a:fillRect/>
          </a:stretch>
        </p:blipFill>
        <p:spPr>
          <a:xfrm flipH="1">
            <a:off x="1270" y="2221230"/>
            <a:ext cx="1177290" cy="2849880"/>
          </a:xfrm>
          <a:custGeom>
            <a:avLst/>
            <a:gdLst>
              <a:gd name="connsiteX0" fmla="*/ 1371357 w 1371357"/>
              <a:gd name="connsiteY0" fmla="*/ 0 h 3501247"/>
              <a:gd name="connsiteX1" fmla="*/ 1371357 w 1371357"/>
              <a:gd name="connsiteY1" fmla="*/ 3501247 h 3501247"/>
              <a:gd name="connsiteX2" fmla="*/ 416688 w 1371357"/>
              <a:gd name="connsiteY2" fmla="*/ 3092103 h 3501247"/>
              <a:gd name="connsiteX3" fmla="*/ 11574 w 1371357"/>
              <a:gd name="connsiteY3" fmla="*/ 2397622 h 3501247"/>
              <a:gd name="connsiteX4" fmla="*/ 0 w 1371357"/>
              <a:gd name="connsiteY4" fmla="*/ 1460073 h 3501247"/>
              <a:gd name="connsiteX5" fmla="*/ 289367 w 1371357"/>
              <a:gd name="connsiteY5" fmla="*/ 719293 h 3501247"/>
              <a:gd name="connsiteX6" fmla="*/ 555585 w 1371357"/>
              <a:gd name="connsiteY6" fmla="*/ 244731 h 350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357" h="3501247">
                <a:moveTo>
                  <a:pt x="1371357" y="0"/>
                </a:moveTo>
                <a:lnTo>
                  <a:pt x="1371357" y="3501247"/>
                </a:lnTo>
                <a:lnTo>
                  <a:pt x="416688" y="3092103"/>
                </a:lnTo>
                <a:lnTo>
                  <a:pt x="11574" y="2397622"/>
                </a:lnTo>
                <a:lnTo>
                  <a:pt x="0" y="1460073"/>
                </a:lnTo>
                <a:lnTo>
                  <a:pt x="289367" y="719293"/>
                </a:lnTo>
                <a:lnTo>
                  <a:pt x="555585" y="244731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  <p:sp>
        <p:nvSpPr>
          <p:cNvPr id="3" name="TextBox 5"/>
          <p:cNvSpPr txBox="1"/>
          <p:nvPr/>
        </p:nvSpPr>
        <p:spPr>
          <a:xfrm>
            <a:off x="3510246" y="2748807"/>
            <a:ext cx="5237547" cy="11079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团委工作汇报</a:t>
            </a:r>
            <a:endParaRPr kumimoji="0" lang="zh-CN" altLang="en-US" sz="66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4" name="TextBox 6"/>
          <p:cNvSpPr txBox="1"/>
          <p:nvPr/>
        </p:nvSpPr>
        <p:spPr>
          <a:xfrm>
            <a:off x="5650302" y="4126364"/>
            <a:ext cx="3031616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王 槊</a:t>
            </a:r>
            <a:endParaRPr lang="en-US" altLang="zh-CN" sz="23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6"/>
          <p:cNvSpPr txBox="1"/>
          <p:nvPr/>
        </p:nvSpPr>
        <p:spPr>
          <a:xfrm>
            <a:off x="4371505" y="1896874"/>
            <a:ext cx="537672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2021-2022</a:t>
            </a:r>
            <a:r>
              <a:rPr lang="zh-CN" altLang="en-US" sz="2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学年第一学期</a:t>
            </a:r>
            <a:endParaRPr lang="en-US" altLang="zh-CN" sz="2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TextBox 6"/>
          <p:cNvSpPr txBox="1"/>
          <p:nvPr/>
        </p:nvSpPr>
        <p:spPr>
          <a:xfrm>
            <a:off x="5382884" y="4875686"/>
            <a:ext cx="356645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23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2022.1.2</a:t>
            </a:r>
            <a:endParaRPr lang="en-US" altLang="zh-CN" sz="23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" y="0"/>
            <a:ext cx="964618" cy="100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7000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57000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42856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5123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33" y="76462"/>
            <a:ext cx="689288" cy="7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3886295" y="4913654"/>
            <a:ext cx="62803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4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2020-2021</a:t>
            </a:r>
            <a:r>
              <a:rPr lang="zh-CN" altLang="zh-CN" sz="24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学年</a:t>
            </a:r>
            <a:r>
              <a:rPr lang="zh-CN" altLang="en-US" sz="24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国家奖学金</a:t>
            </a:r>
            <a:r>
              <a:rPr lang="zh-CN" altLang="zh-CN" sz="24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：</a:t>
            </a:r>
            <a:r>
              <a:rPr lang="zh-CN" altLang="en-US" sz="24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物流</a:t>
            </a:r>
            <a:r>
              <a:rPr lang="en-US" altLang="zh-CN" sz="24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191</a:t>
            </a:r>
            <a:r>
              <a:rPr lang="zh-CN" altLang="en-US" sz="24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班王玎佳</a:t>
            </a:r>
            <a:endParaRPr lang="en-US" altLang="zh-CN" sz="2400" dirty="0" smtClean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1270" name="Picture 6" descr="C:\Users\HP\Desktop\微信图片_202106170045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48560" y="3815092"/>
            <a:ext cx="2278279" cy="3214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88175" y="1157691"/>
            <a:ext cx="43828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2021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月开展了本学期推优工作，共推荐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29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人，其中继续教育学院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人，上海港湾学校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25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2021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月举办了本学期团课培训工作。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074" name="Picture 2" descr="E:\E\团委\文档\微信图片_202011171211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510" y="1397874"/>
            <a:ext cx="3398588" cy="25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E\团委\文档\微信图片_2020110913474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6441" y="1397874"/>
            <a:ext cx="3398589" cy="254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275177" y="363041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solidFill>
                  <a:schemeClr val="bg1"/>
                </a:solidFill>
              </a:rPr>
              <a:t>二、推优一体化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54">
        <p14:switch dir="r"/>
      </p:transition>
    </mc:Choice>
    <mc:Fallback xmlns="">
      <p:transition spd="slow" advTm="1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42856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90184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solidFill>
                  <a:schemeClr val="bg1"/>
                </a:solidFill>
              </a:rPr>
              <a:t>三、仪式教育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808326" y="1040394"/>
            <a:ext cx="226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建国</a:t>
            </a:r>
            <a:r>
              <a:rPr lang="en-US" altLang="zh-CN" dirty="0" smtClean="0">
                <a:solidFill>
                  <a:srgbClr val="FF0000"/>
                </a:solidFill>
              </a:rPr>
              <a:t>72</a:t>
            </a:r>
            <a:r>
              <a:rPr lang="zh-CN" altLang="en-US" dirty="0" smtClean="0">
                <a:solidFill>
                  <a:srgbClr val="FF0000"/>
                </a:solidFill>
              </a:rPr>
              <a:t>周年升旗仪式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71778" y="992898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</a:rPr>
              <a:t>2021</a:t>
            </a:r>
            <a:r>
              <a:rPr lang="zh-CN" altLang="en-US" dirty="0" smtClean="0">
                <a:solidFill>
                  <a:srgbClr val="FF0000"/>
                </a:solidFill>
              </a:rPr>
              <a:t>年成人仪式</a:t>
            </a:r>
            <a:endParaRPr lang="en-US" altLang="zh-CN" dirty="0">
              <a:solidFill>
                <a:srgbClr val="FF0000"/>
              </a:solidFill>
            </a:endParaRPr>
          </a:p>
        </p:txBody>
      </p:sp>
      <p:pic>
        <p:nvPicPr>
          <p:cNvPr id="4099" name="Picture 3" descr="E:\E\团委\文档\微信图片_2021093014024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5" y="3977483"/>
            <a:ext cx="4094793" cy="246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E\团委\文档\微信图片_202109301403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440" y="1504123"/>
            <a:ext cx="3989159" cy="21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E\团委\团202109\YJZ_98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89" y="1388636"/>
            <a:ext cx="4160087" cy="2293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P\Desktop\微信图片_202201041122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188" y="3977482"/>
            <a:ext cx="4160088" cy="254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53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54">
        <p14:switch dir="r"/>
      </p:transition>
    </mc:Choice>
    <mc:Fallback xmlns="">
      <p:transition spd="slow" advTm="1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0" name="矩形 1"/>
          <p:cNvSpPr>
            <a:spLocks noChangeArrowheads="1"/>
          </p:cNvSpPr>
          <p:nvPr/>
        </p:nvSpPr>
        <p:spPr bwMode="auto">
          <a:xfrm>
            <a:off x="215549" y="3461711"/>
            <a:ext cx="11788793" cy="1856352"/>
          </a:xfrm>
          <a:prstGeom prst="rect">
            <a:avLst/>
          </a:prstGeom>
          <a:solidFill>
            <a:srgbClr val="D73E3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1" name="文本框 20"/>
          <p:cNvSpPr txBox="1">
            <a:spLocks noChangeAspect="1"/>
          </p:cNvSpPr>
          <p:nvPr/>
        </p:nvSpPr>
        <p:spPr>
          <a:xfrm>
            <a:off x="2727152" y="4801277"/>
            <a:ext cx="1970256" cy="7080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zh-CN" altLang="zh-CN" sz="2000" dirty="0">
                <a:solidFill>
                  <a:schemeClr val="bg1"/>
                </a:solidFill>
              </a:rPr>
              <a:t>“青年大学习”</a:t>
            </a:r>
            <a:endParaRPr lang="en-US" altLang="zh-CN" sz="20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ctr" fontAlgn="ctr">
              <a:defRPr/>
            </a:pPr>
            <a:r>
              <a:rPr lang="en-US" altLang="zh-CN" sz="2000" noProof="1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endParaRPr lang="en-US" altLang="zh-CN" sz="2000" noProof="1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6146" name="Picture 2" descr="C:\Users\HP\Desktop\微信图片_2021061623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17" y="847623"/>
            <a:ext cx="1523373" cy="3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HP\Desktop\微信图片_2021061623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32" y="847626"/>
            <a:ext cx="1523373" cy="3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HP\Desktop\微信图片_2021061623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721" y="1040606"/>
            <a:ext cx="1523373" cy="3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HP\Desktop\微信图片_2021061623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008" y="1182675"/>
            <a:ext cx="1523373" cy="3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4827018" y="387651"/>
            <a:ext cx="3384902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四、青年大学习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65597" y="5706166"/>
            <a:ext cx="3185072" cy="369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每个星期日下午四点上报数据</a:t>
            </a:r>
            <a:endParaRPr lang="zh-CN" altLang="en-US" dirty="0"/>
          </a:p>
        </p:txBody>
      </p:sp>
      <p:pic>
        <p:nvPicPr>
          <p:cNvPr id="31" name="Picture 2" descr="C:\Users\HP\Desktop\微信图片_2021061623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694" y="1335110"/>
            <a:ext cx="1523373" cy="3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HP\Desktop\微信图片_2021061623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761" y="1040606"/>
            <a:ext cx="1523373" cy="3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HP\Desktop\微信图片_20210616235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523" y="875360"/>
            <a:ext cx="1523373" cy="334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26"/>
          <p:cNvSpPr txBox="1">
            <a:spLocks noChangeArrowheads="1"/>
          </p:cNvSpPr>
          <p:nvPr/>
        </p:nvSpPr>
        <p:spPr bwMode="auto">
          <a:xfrm>
            <a:off x="8039819" y="4534615"/>
            <a:ext cx="3812875" cy="7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zh-CN" sz="2000" dirty="0">
                <a:solidFill>
                  <a:schemeClr val="bg1"/>
                </a:solidFill>
                <a:latin typeface="+mn-lt"/>
                <a:ea typeface="+mn-ea"/>
              </a:rPr>
              <a:t>“校园迎建党百年 赞美好时代</a:t>
            </a:r>
            <a:r>
              <a:rPr lang="en-US" altLang="zh-CN" sz="2000" dirty="0">
                <a:solidFill>
                  <a:schemeClr val="bg1"/>
                </a:solidFill>
                <a:latin typeface="+mn-lt"/>
                <a:ea typeface="+mn-ea"/>
              </a:rPr>
              <a:t>——</a:t>
            </a:r>
            <a:r>
              <a:rPr lang="zh-CN" altLang="zh-CN" sz="2000" dirty="0">
                <a:solidFill>
                  <a:schemeClr val="bg1"/>
                </a:solidFill>
                <a:latin typeface="+mn-lt"/>
                <a:ea typeface="+mn-ea"/>
              </a:rPr>
              <a:t>党史教育巡回讲”</a:t>
            </a:r>
            <a:endParaRPr lang="en-US" altLang="zh-CN" sz="2000" dirty="0">
              <a:solidFill>
                <a:schemeClr val="bg1"/>
              </a:solidFill>
              <a:latin typeface="+mn-lt"/>
              <a:ea typeface="+mn-ea"/>
              <a:sym typeface="+mn-lt"/>
            </a:endParaRPr>
          </a:p>
        </p:txBody>
      </p:sp>
      <p:pic>
        <p:nvPicPr>
          <p:cNvPr id="6148" name="Picture 4" descr="C:\Users\HP\Desktop\QQ截图2021061700144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669" y="713623"/>
            <a:ext cx="2090464" cy="3617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3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33">
        <p14:switch dir="r"/>
      </p:transition>
    </mc:Choice>
    <mc:Fallback xmlns="">
      <p:transition spd="slow" advTm="53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6262cf4cebc7d3da27214b6fbad0b502"/>
          <p:cNvPicPr>
            <a:picLocks noChangeAspect="1"/>
          </p:cNvPicPr>
          <p:nvPr/>
        </p:nvPicPr>
        <p:blipFill>
          <a:blip r:embed="rId3"/>
          <a:srcRect l="12506" r="34765"/>
          <a:stretch>
            <a:fillRect/>
          </a:stretch>
        </p:blipFill>
        <p:spPr>
          <a:xfrm rot="16200000">
            <a:off x="1361227" y="675435"/>
            <a:ext cx="2018350" cy="2328181"/>
          </a:xfrm>
          <a:prstGeom prst="rect">
            <a:avLst/>
          </a:prstGeom>
        </p:spPr>
      </p:pic>
      <p:pic>
        <p:nvPicPr>
          <p:cNvPr id="6" name="图片 5" descr="5378c597ff4e8986e077719e9e29f0f7"/>
          <p:cNvPicPr>
            <a:picLocks noChangeAspect="1"/>
          </p:cNvPicPr>
          <p:nvPr/>
        </p:nvPicPr>
        <p:blipFill>
          <a:blip r:embed="rId4">
            <a:lum bright="-12000"/>
          </a:blip>
          <a:stretch>
            <a:fillRect/>
          </a:stretch>
        </p:blipFill>
        <p:spPr>
          <a:xfrm rot="16200000">
            <a:off x="79997" y="1037964"/>
            <a:ext cx="4700170" cy="49953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0599" y="2567440"/>
            <a:ext cx="2112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贰</a:t>
            </a:r>
          </a:p>
        </p:txBody>
      </p:sp>
      <p:pic>
        <p:nvPicPr>
          <p:cNvPr id="9" name="图片 8" descr="be237fa9389bcf2bfb1982858dba2b3d"/>
          <p:cNvPicPr>
            <a:picLocks noChangeAspect="1"/>
          </p:cNvPicPr>
          <p:nvPr/>
        </p:nvPicPr>
        <p:blipFill>
          <a:blip r:embed="rId5"/>
          <a:srcRect l="49060"/>
          <a:stretch>
            <a:fillRect/>
          </a:stretch>
        </p:blipFill>
        <p:spPr>
          <a:xfrm flipH="1">
            <a:off x="9279710" y="365604"/>
            <a:ext cx="2956098" cy="612869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927782" y="3014453"/>
            <a:ext cx="56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服务学生成长发展</a:t>
            </a:r>
          </a:p>
        </p:txBody>
      </p:sp>
      <p:pic>
        <p:nvPicPr>
          <p:cNvPr id="7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19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rot="16200000" flipH="1">
            <a:off x="-2142598" y="3456868"/>
            <a:ext cx="5224961" cy="1092167"/>
            <a:chOff x="2339311" y="396921"/>
            <a:chExt cx="4761128" cy="1325889"/>
          </a:xfrm>
        </p:grpSpPr>
        <p:sp>
          <p:nvSpPr>
            <p:cNvPr id="8" name="矩形 7"/>
            <p:cNvSpPr/>
            <p:nvPr/>
          </p:nvSpPr>
          <p:spPr bwMode="auto">
            <a:xfrm rot="16200000">
              <a:off x="4359980" y="-1062800"/>
              <a:ext cx="1280737" cy="42001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r>
                <a:rPr lang="zh-CN" altLang="en-US" sz="3600" dirty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服务学生成长发展</a:t>
              </a:r>
            </a:p>
          </p:txBody>
        </p:sp>
        <p:pic>
          <p:nvPicPr>
            <p:cNvPr id="9" name="图片 28" descr="C_108.jp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311" y="1585156"/>
              <a:ext cx="4497271" cy="1376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组合 57"/>
          <p:cNvGrpSpPr/>
          <p:nvPr/>
        </p:nvGrpSpPr>
        <p:grpSpPr>
          <a:xfrm>
            <a:off x="7932946" y="3148481"/>
            <a:ext cx="3232574" cy="686241"/>
            <a:chOff x="6302885" y="1678126"/>
            <a:chExt cx="3232574" cy="686241"/>
          </a:xfrm>
        </p:grpSpPr>
        <p:sp>
          <p:nvSpPr>
            <p:cNvPr id="59" name="矩形 58"/>
            <p:cNvSpPr/>
            <p:nvPr/>
          </p:nvSpPr>
          <p:spPr>
            <a:xfrm>
              <a:off x="6302885" y="2030750"/>
              <a:ext cx="3232574" cy="3336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302885" y="1678126"/>
              <a:ext cx="2241974" cy="5232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rgbClr val="C8313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团员发展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3592654" y="5232894"/>
            <a:ext cx="5435600" cy="576368"/>
            <a:chOff x="4547466" y="1787999"/>
            <a:chExt cx="5435600" cy="576368"/>
          </a:xfrm>
        </p:grpSpPr>
        <p:sp>
          <p:nvSpPr>
            <p:cNvPr id="62" name="矩形 61"/>
            <p:cNvSpPr/>
            <p:nvPr/>
          </p:nvSpPr>
          <p:spPr>
            <a:xfrm>
              <a:off x="6302885" y="2030750"/>
              <a:ext cx="3232574" cy="3336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4547466" y="1787999"/>
              <a:ext cx="5435600" cy="5232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rgbClr val="C8313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学生干部管理和培养工作</a:t>
              </a:r>
            </a:p>
          </p:txBody>
        </p:sp>
      </p:grpSp>
      <p:sp>
        <p:nvSpPr>
          <p:cNvPr id="65" name="矩形 64"/>
          <p:cNvSpPr/>
          <p:nvPr/>
        </p:nvSpPr>
        <p:spPr>
          <a:xfrm>
            <a:off x="1357474" y="3214583"/>
            <a:ext cx="323257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b="1" dirty="0">
                <a:solidFill>
                  <a:srgbClr val="C8313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实践教育</a:t>
            </a:r>
          </a:p>
        </p:txBody>
      </p:sp>
      <p:pic>
        <p:nvPicPr>
          <p:cNvPr id="37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1" y="0"/>
            <a:ext cx="776069" cy="80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4744029" y="1533710"/>
            <a:ext cx="3078593" cy="3897896"/>
            <a:chOff x="4556704" y="2114031"/>
            <a:chExt cx="3078593" cy="3897896"/>
          </a:xfrm>
        </p:grpSpPr>
        <p:sp>
          <p:nvSpPr>
            <p:cNvPr id="39" name="ïšḻïďê-任意多边形: 形状 29"/>
            <p:cNvSpPr/>
            <p:nvPr/>
          </p:nvSpPr>
          <p:spPr>
            <a:xfrm rot="19336879">
              <a:off x="4871665" y="3361259"/>
              <a:ext cx="1111044" cy="2650668"/>
            </a:xfrm>
            <a:custGeom>
              <a:avLst/>
              <a:gdLst>
                <a:gd name="connsiteX0" fmla="*/ 423869 w 1242834"/>
                <a:gd name="connsiteY0" fmla="*/ 0 h 2965084"/>
                <a:gd name="connsiteX1" fmla="*/ 800778 w 1242834"/>
                <a:gd name="connsiteY1" fmla="*/ 2965084 h 2965084"/>
                <a:gd name="connsiteX2" fmla="*/ 253636 w 1242834"/>
                <a:gd name="connsiteY2" fmla="*/ 2541919 h 2965084"/>
                <a:gd name="connsiteX3" fmla="*/ 0 w 1242834"/>
                <a:gd name="connsiteY3" fmla="*/ 546595 h 2965084"/>
                <a:gd name="connsiteX4" fmla="*/ 423869 w 1242834"/>
                <a:gd name="connsiteY4" fmla="*/ 0 h 29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34" h="2965084">
                  <a:moveTo>
                    <a:pt x="423869" y="0"/>
                  </a:moveTo>
                  <a:cubicBezTo>
                    <a:pt x="1346027" y="715108"/>
                    <a:pt x="1514696" y="2042004"/>
                    <a:pt x="800778" y="2965084"/>
                  </a:cubicBezTo>
                  <a:lnTo>
                    <a:pt x="253636" y="2541919"/>
                  </a:lnTo>
                  <a:cubicBezTo>
                    <a:pt x="734061" y="1920741"/>
                    <a:pt x="620557" y="1027821"/>
                    <a:pt x="0" y="546595"/>
                  </a:cubicBezTo>
                  <a:cubicBezTo>
                    <a:pt x="141289" y="364397"/>
                    <a:pt x="282580" y="182198"/>
                    <a:pt x="423869" y="0"/>
                  </a:cubicBezTo>
                  <a:close/>
                </a:path>
              </a:pathLst>
            </a:custGeom>
            <a:solidFill>
              <a:srgbClr val="C83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ïšḻïďê-任意多边形: 形状 28"/>
            <p:cNvSpPr/>
            <p:nvPr/>
          </p:nvSpPr>
          <p:spPr>
            <a:xfrm rot="1800000">
              <a:off x="4765504" y="2114031"/>
              <a:ext cx="1254790" cy="2580505"/>
            </a:xfrm>
            <a:custGeom>
              <a:avLst/>
              <a:gdLst>
                <a:gd name="connsiteX0" fmla="*/ 521837 w 1403630"/>
                <a:gd name="connsiteY0" fmla="*/ 345072 h 2886598"/>
                <a:gd name="connsiteX1" fmla="*/ 1121301 w 1403630"/>
                <a:gd name="connsiteY1" fmla="*/ 0 h 2886598"/>
                <a:gd name="connsiteX2" fmla="*/ 345844 w 1403630"/>
                <a:gd name="connsiteY2" fmla="*/ 2886598 h 2886598"/>
                <a:gd name="connsiteX3" fmla="*/ 0 w 1403630"/>
                <a:gd name="connsiteY3" fmla="*/ 2287579 h 2886598"/>
                <a:gd name="connsiteX4" fmla="*/ 521837 w 1403630"/>
                <a:gd name="connsiteY4" fmla="*/ 345072 h 28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630" h="2886598">
                  <a:moveTo>
                    <a:pt x="521837" y="345072"/>
                  </a:moveTo>
                  <a:cubicBezTo>
                    <a:pt x="721658" y="230048"/>
                    <a:pt x="921480" y="115024"/>
                    <a:pt x="1121301" y="0"/>
                  </a:cubicBezTo>
                  <a:cubicBezTo>
                    <a:pt x="1703469" y="1011354"/>
                    <a:pt x="1356446" y="2303127"/>
                    <a:pt x="345844" y="2886598"/>
                  </a:cubicBezTo>
                  <a:lnTo>
                    <a:pt x="0" y="2287579"/>
                  </a:lnTo>
                  <a:cubicBezTo>
                    <a:pt x="680075" y="1894937"/>
                    <a:pt x="913601" y="1025652"/>
                    <a:pt x="521837" y="345072"/>
                  </a:cubicBezTo>
                  <a:close/>
                </a:path>
              </a:pathLst>
            </a:cu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ïšḻïďê-任意多边形: 形状 23"/>
            <p:cNvSpPr/>
            <p:nvPr/>
          </p:nvSpPr>
          <p:spPr>
            <a:xfrm>
              <a:off x="5746332" y="3755770"/>
              <a:ext cx="1888965" cy="1890606"/>
            </a:xfrm>
            <a:custGeom>
              <a:avLst/>
              <a:gdLst>
                <a:gd name="connsiteX0" fmla="*/ 2112138 w 2113030"/>
                <a:gd name="connsiteY0" fmla="*/ 0 h 2114865"/>
                <a:gd name="connsiteX1" fmla="*/ 2113030 w 2113030"/>
                <a:gd name="connsiteY1" fmla="*/ 691687 h 2114865"/>
                <a:gd name="connsiteX2" fmla="*/ 691688 w 2113030"/>
                <a:gd name="connsiteY2" fmla="*/ 2114865 h 2114865"/>
                <a:gd name="connsiteX3" fmla="*/ 0 w 2113030"/>
                <a:gd name="connsiteY3" fmla="*/ 2114865 h 2114865"/>
                <a:gd name="connsiteX4" fmla="*/ 2112138 w 2113030"/>
                <a:gd name="connsiteY4" fmla="*/ 0 h 21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030" h="2114865">
                  <a:moveTo>
                    <a:pt x="2112138" y="0"/>
                  </a:moveTo>
                  <a:cubicBezTo>
                    <a:pt x="2112435" y="230562"/>
                    <a:pt x="2112733" y="461125"/>
                    <a:pt x="2113030" y="691687"/>
                  </a:cubicBezTo>
                  <a:cubicBezTo>
                    <a:pt x="1327748" y="692700"/>
                    <a:pt x="691688" y="1329582"/>
                    <a:pt x="691688" y="2114865"/>
                  </a:cubicBezTo>
                  <a:lnTo>
                    <a:pt x="0" y="2114865"/>
                  </a:lnTo>
                  <a:cubicBezTo>
                    <a:pt x="0" y="947922"/>
                    <a:pt x="945196" y="1505"/>
                    <a:pt x="2112138" y="0"/>
                  </a:cubicBezTo>
                  <a:close/>
                </a:path>
              </a:pathLst>
            </a:cu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ïšḻïďê-任意多边形: 形状 27"/>
            <p:cNvSpPr/>
            <p:nvPr/>
          </p:nvSpPr>
          <p:spPr>
            <a:xfrm rot="10800000">
              <a:off x="5746332" y="2474389"/>
              <a:ext cx="1888965" cy="1890606"/>
            </a:xfrm>
            <a:custGeom>
              <a:avLst/>
              <a:gdLst>
                <a:gd name="connsiteX0" fmla="*/ 2113030 w 2113030"/>
                <a:gd name="connsiteY0" fmla="*/ 2114865 h 2114865"/>
                <a:gd name="connsiteX1" fmla="*/ 1421342 w 2113030"/>
                <a:gd name="connsiteY1" fmla="*/ 2114865 h 2114865"/>
                <a:gd name="connsiteX2" fmla="*/ 0 w 2113030"/>
                <a:gd name="connsiteY2" fmla="*/ 691687 h 2114865"/>
                <a:gd name="connsiteX3" fmla="*/ 892 w 2113030"/>
                <a:gd name="connsiteY3" fmla="*/ 0 h 2114865"/>
                <a:gd name="connsiteX4" fmla="*/ 2113030 w 2113030"/>
                <a:gd name="connsiteY4" fmla="*/ 2114865 h 21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030" h="2114865">
                  <a:moveTo>
                    <a:pt x="2113030" y="2114865"/>
                  </a:moveTo>
                  <a:lnTo>
                    <a:pt x="1421342" y="2114865"/>
                  </a:lnTo>
                  <a:cubicBezTo>
                    <a:pt x="1421342" y="1329582"/>
                    <a:pt x="785282" y="692700"/>
                    <a:pt x="0" y="691687"/>
                  </a:cubicBezTo>
                  <a:cubicBezTo>
                    <a:pt x="297" y="461125"/>
                    <a:pt x="595" y="230562"/>
                    <a:pt x="892" y="0"/>
                  </a:cubicBezTo>
                  <a:cubicBezTo>
                    <a:pt x="1167834" y="1505"/>
                    <a:pt x="2113030" y="947922"/>
                    <a:pt x="2113030" y="2114865"/>
                  </a:cubicBezTo>
                  <a:close/>
                </a:path>
              </a:pathLst>
            </a:custGeom>
            <a:solidFill>
              <a:srgbClr val="C83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ïšḻïďê-Freeform 428"/>
            <p:cNvSpPr/>
            <p:nvPr/>
          </p:nvSpPr>
          <p:spPr bwMode="auto">
            <a:xfrm>
              <a:off x="5953146" y="5188967"/>
              <a:ext cx="339967" cy="327450"/>
            </a:xfrm>
            <a:custGeom>
              <a:avLst/>
              <a:gdLst>
                <a:gd name="connsiteX0" fmla="*/ 297615 w 597921"/>
                <a:gd name="connsiteY0" fmla="*/ 96957 h 598324"/>
                <a:gd name="connsiteX1" fmla="*/ 323434 w 597921"/>
                <a:gd name="connsiteY1" fmla="*/ 122740 h 598324"/>
                <a:gd name="connsiteX2" fmla="*/ 323434 w 597921"/>
                <a:gd name="connsiteY2" fmla="*/ 289852 h 598324"/>
                <a:gd name="connsiteX3" fmla="*/ 462572 w 597921"/>
                <a:gd name="connsiteY3" fmla="*/ 289852 h 598324"/>
                <a:gd name="connsiteX4" fmla="*/ 487913 w 597921"/>
                <a:gd name="connsiteY4" fmla="*/ 315157 h 598324"/>
                <a:gd name="connsiteX5" fmla="*/ 462572 w 597921"/>
                <a:gd name="connsiteY5" fmla="*/ 340463 h 598324"/>
                <a:gd name="connsiteX6" fmla="*/ 297615 w 597921"/>
                <a:gd name="connsiteY6" fmla="*/ 340463 h 598324"/>
                <a:gd name="connsiteX7" fmla="*/ 272274 w 597921"/>
                <a:gd name="connsiteY7" fmla="*/ 315157 h 598324"/>
                <a:gd name="connsiteX8" fmla="*/ 272274 w 597921"/>
                <a:gd name="connsiteY8" fmla="*/ 122740 h 598324"/>
                <a:gd name="connsiteX9" fmla="*/ 297615 w 597921"/>
                <a:gd name="connsiteY9" fmla="*/ 96957 h 598324"/>
                <a:gd name="connsiteX10" fmla="*/ 298127 w 597921"/>
                <a:gd name="connsiteY10" fmla="*/ 0 h 598324"/>
                <a:gd name="connsiteX11" fmla="*/ 597921 w 597921"/>
                <a:gd name="connsiteY11" fmla="*/ 299401 h 598324"/>
                <a:gd name="connsiteX12" fmla="*/ 298127 w 597921"/>
                <a:gd name="connsiteY12" fmla="*/ 598324 h 598324"/>
                <a:gd name="connsiteX13" fmla="*/ 35150 w 597921"/>
                <a:gd name="connsiteY13" fmla="*/ 442177 h 598324"/>
                <a:gd name="connsiteX14" fmla="*/ 34194 w 597921"/>
                <a:gd name="connsiteY14" fmla="*/ 432149 h 598324"/>
                <a:gd name="connsiteX15" fmla="*/ 40410 w 597921"/>
                <a:gd name="connsiteY15" fmla="*/ 424509 h 598324"/>
                <a:gd name="connsiteX16" fmla="*/ 74836 w 597921"/>
                <a:gd name="connsiteY16" fmla="*/ 407796 h 598324"/>
                <a:gd name="connsiteX17" fmla="*/ 91571 w 597921"/>
                <a:gd name="connsiteY17" fmla="*/ 413049 h 598324"/>
                <a:gd name="connsiteX18" fmla="*/ 298127 w 597921"/>
                <a:gd name="connsiteY18" fmla="*/ 534815 h 598324"/>
                <a:gd name="connsiteX19" fmla="*/ 534328 w 597921"/>
                <a:gd name="connsiteY19" fmla="*/ 299401 h 598324"/>
                <a:gd name="connsiteX20" fmla="*/ 298127 w 597921"/>
                <a:gd name="connsiteY20" fmla="*/ 63509 h 598324"/>
                <a:gd name="connsiteX21" fmla="*/ 145123 w 597921"/>
                <a:gd name="connsiteY21" fmla="*/ 120333 h 598324"/>
                <a:gd name="connsiteX22" fmla="*/ 200587 w 597921"/>
                <a:gd name="connsiteY22" fmla="*/ 142299 h 598324"/>
                <a:gd name="connsiteX23" fmla="*/ 208237 w 597921"/>
                <a:gd name="connsiteY23" fmla="*/ 152327 h 598324"/>
                <a:gd name="connsiteX24" fmla="*/ 203456 w 597921"/>
                <a:gd name="connsiteY24" fmla="*/ 164265 h 598324"/>
                <a:gd name="connsiteX25" fmla="*/ 48060 w 597921"/>
                <a:gd name="connsiteY25" fmla="*/ 285553 h 598324"/>
                <a:gd name="connsiteX26" fmla="*/ 35150 w 597921"/>
                <a:gd name="connsiteY26" fmla="*/ 287463 h 598324"/>
                <a:gd name="connsiteX27" fmla="*/ 27500 w 597921"/>
                <a:gd name="connsiteY27" fmla="*/ 277435 h 598324"/>
                <a:gd name="connsiteX28" fmla="*/ 246 w 597921"/>
                <a:gd name="connsiteY28" fmla="*/ 82132 h 598324"/>
                <a:gd name="connsiteX29" fmla="*/ 4550 w 597921"/>
                <a:gd name="connsiteY29" fmla="*/ 70194 h 598324"/>
                <a:gd name="connsiteX30" fmla="*/ 17459 w 597921"/>
                <a:gd name="connsiteY30" fmla="*/ 68762 h 598324"/>
                <a:gd name="connsiteX31" fmla="*/ 80574 w 597921"/>
                <a:gd name="connsiteY31" fmla="*/ 94070 h 598324"/>
                <a:gd name="connsiteX32" fmla="*/ 298127 w 597921"/>
                <a:gd name="connsiteY32" fmla="*/ 0 h 59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7921" h="598324">
                  <a:moveTo>
                    <a:pt x="297615" y="96957"/>
                  </a:moveTo>
                  <a:cubicBezTo>
                    <a:pt x="311959" y="96957"/>
                    <a:pt x="323434" y="108416"/>
                    <a:pt x="323434" y="122740"/>
                  </a:cubicBezTo>
                  <a:lnTo>
                    <a:pt x="323434" y="289852"/>
                  </a:lnTo>
                  <a:lnTo>
                    <a:pt x="462572" y="289852"/>
                  </a:lnTo>
                  <a:cubicBezTo>
                    <a:pt x="476438" y="289852"/>
                    <a:pt x="487913" y="301311"/>
                    <a:pt x="487913" y="315157"/>
                  </a:cubicBezTo>
                  <a:cubicBezTo>
                    <a:pt x="487913" y="329004"/>
                    <a:pt x="476438" y="340463"/>
                    <a:pt x="462572" y="340463"/>
                  </a:cubicBezTo>
                  <a:lnTo>
                    <a:pt x="297615" y="340463"/>
                  </a:lnTo>
                  <a:cubicBezTo>
                    <a:pt x="283749" y="340463"/>
                    <a:pt x="272274" y="329004"/>
                    <a:pt x="272274" y="315157"/>
                  </a:cubicBezTo>
                  <a:lnTo>
                    <a:pt x="272274" y="122740"/>
                  </a:lnTo>
                  <a:cubicBezTo>
                    <a:pt x="272274" y="108416"/>
                    <a:pt x="283749" y="96957"/>
                    <a:pt x="297615" y="96957"/>
                  </a:cubicBezTo>
                  <a:close/>
                  <a:moveTo>
                    <a:pt x="298127" y="0"/>
                  </a:moveTo>
                  <a:cubicBezTo>
                    <a:pt x="463564" y="0"/>
                    <a:pt x="597921" y="134181"/>
                    <a:pt x="597921" y="299401"/>
                  </a:cubicBezTo>
                  <a:cubicBezTo>
                    <a:pt x="597921" y="464143"/>
                    <a:pt x="463564" y="598324"/>
                    <a:pt x="298127" y="598324"/>
                  </a:cubicBezTo>
                  <a:cubicBezTo>
                    <a:pt x="188155" y="598324"/>
                    <a:pt x="87268" y="538635"/>
                    <a:pt x="35150" y="442177"/>
                  </a:cubicBezTo>
                  <a:cubicBezTo>
                    <a:pt x="33238" y="438835"/>
                    <a:pt x="32760" y="435492"/>
                    <a:pt x="34194" y="432149"/>
                  </a:cubicBezTo>
                  <a:cubicBezTo>
                    <a:pt x="35150" y="428807"/>
                    <a:pt x="37541" y="425942"/>
                    <a:pt x="40410" y="424509"/>
                  </a:cubicBezTo>
                  <a:lnTo>
                    <a:pt x="74836" y="407796"/>
                  </a:lnTo>
                  <a:cubicBezTo>
                    <a:pt x="81052" y="404931"/>
                    <a:pt x="88702" y="407319"/>
                    <a:pt x="91571" y="413049"/>
                  </a:cubicBezTo>
                  <a:cubicBezTo>
                    <a:pt x="133169" y="488018"/>
                    <a:pt x="212540" y="534815"/>
                    <a:pt x="298127" y="534815"/>
                  </a:cubicBezTo>
                  <a:cubicBezTo>
                    <a:pt x="428181" y="534815"/>
                    <a:pt x="534328" y="429284"/>
                    <a:pt x="534328" y="299401"/>
                  </a:cubicBezTo>
                  <a:cubicBezTo>
                    <a:pt x="534328" y="169517"/>
                    <a:pt x="428181" y="63509"/>
                    <a:pt x="298127" y="63509"/>
                  </a:cubicBezTo>
                  <a:cubicBezTo>
                    <a:pt x="242185" y="63509"/>
                    <a:pt x="187677" y="83565"/>
                    <a:pt x="145123" y="120333"/>
                  </a:cubicBezTo>
                  <a:lnTo>
                    <a:pt x="200587" y="142299"/>
                  </a:lnTo>
                  <a:cubicBezTo>
                    <a:pt x="204890" y="144209"/>
                    <a:pt x="207759" y="148029"/>
                    <a:pt x="208237" y="152327"/>
                  </a:cubicBezTo>
                  <a:cubicBezTo>
                    <a:pt x="208715" y="157102"/>
                    <a:pt x="207281" y="161399"/>
                    <a:pt x="203456" y="164265"/>
                  </a:cubicBezTo>
                  <a:lnTo>
                    <a:pt x="48060" y="285553"/>
                  </a:lnTo>
                  <a:cubicBezTo>
                    <a:pt x="44235" y="288418"/>
                    <a:pt x="39454" y="289373"/>
                    <a:pt x="35150" y="287463"/>
                  </a:cubicBezTo>
                  <a:cubicBezTo>
                    <a:pt x="31325" y="285553"/>
                    <a:pt x="27978" y="281733"/>
                    <a:pt x="27500" y="277435"/>
                  </a:cubicBezTo>
                  <a:lnTo>
                    <a:pt x="246" y="82132"/>
                  </a:lnTo>
                  <a:cubicBezTo>
                    <a:pt x="-710" y="77835"/>
                    <a:pt x="1203" y="73060"/>
                    <a:pt x="4550" y="70194"/>
                  </a:cubicBezTo>
                  <a:cubicBezTo>
                    <a:pt x="8375" y="67807"/>
                    <a:pt x="13156" y="66852"/>
                    <a:pt x="17459" y="68762"/>
                  </a:cubicBezTo>
                  <a:lnTo>
                    <a:pt x="80574" y="94070"/>
                  </a:lnTo>
                  <a:cubicBezTo>
                    <a:pt x="137472" y="33426"/>
                    <a:pt x="214931" y="0"/>
                    <a:pt x="2981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200"/>
            </a:p>
          </p:txBody>
        </p:sp>
        <p:sp>
          <p:nvSpPr>
            <p:cNvPr id="74" name="ïšḻïďê-Freeform 70"/>
            <p:cNvSpPr>
              <a:spLocks noEditPoints="1"/>
            </p:cNvSpPr>
            <p:nvPr/>
          </p:nvSpPr>
          <p:spPr bwMode="auto">
            <a:xfrm>
              <a:off x="4556704" y="3892789"/>
              <a:ext cx="339967" cy="327450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88000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28165">
                <a:lnSpc>
                  <a:spcPct val="150000"/>
                </a:lnSpc>
              </a:pPr>
              <a:endParaRPr lang="en-GB" sz="3600" kern="0" dirty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ïšḻïďê-university7"/>
            <p:cNvSpPr/>
            <p:nvPr/>
          </p:nvSpPr>
          <p:spPr bwMode="auto">
            <a:xfrm>
              <a:off x="5953146" y="2578482"/>
              <a:ext cx="339967" cy="327450"/>
            </a:xfrm>
            <a:custGeom>
              <a:avLst/>
              <a:gdLst>
                <a:gd name="T0" fmla="*/ 3413 w 6827"/>
                <a:gd name="T1" fmla="*/ 0 h 5912"/>
                <a:gd name="T2" fmla="*/ 0 w 6827"/>
                <a:gd name="T3" fmla="*/ 5912 h 5912"/>
                <a:gd name="T4" fmla="*/ 6827 w 6827"/>
                <a:gd name="T5" fmla="*/ 5912 h 5912"/>
                <a:gd name="T6" fmla="*/ 3413 w 6827"/>
                <a:gd name="T7" fmla="*/ 0 h 5912"/>
                <a:gd name="T8" fmla="*/ 3413 w 6827"/>
                <a:gd name="T9" fmla="*/ 972 h 5912"/>
                <a:gd name="T10" fmla="*/ 4489 w 6827"/>
                <a:gd name="T11" fmla="*/ 2835 h 5912"/>
                <a:gd name="T12" fmla="*/ 2338 w 6827"/>
                <a:gd name="T13" fmla="*/ 2835 h 5912"/>
                <a:gd name="T14" fmla="*/ 3413 w 6827"/>
                <a:gd name="T15" fmla="*/ 972 h 5912"/>
                <a:gd name="T16" fmla="*/ 842 w 6827"/>
                <a:gd name="T17" fmla="*/ 5426 h 5912"/>
                <a:gd name="T18" fmla="*/ 1917 w 6827"/>
                <a:gd name="T19" fmla="*/ 3564 h 5912"/>
                <a:gd name="T20" fmla="*/ 2993 w 6827"/>
                <a:gd name="T21" fmla="*/ 5426 h 5912"/>
                <a:gd name="T22" fmla="*/ 842 w 6827"/>
                <a:gd name="T23" fmla="*/ 5426 h 5912"/>
                <a:gd name="T24" fmla="*/ 2338 w 6827"/>
                <a:gd name="T25" fmla="*/ 3321 h 5912"/>
                <a:gd name="T26" fmla="*/ 4489 w 6827"/>
                <a:gd name="T27" fmla="*/ 3321 h 5912"/>
                <a:gd name="T28" fmla="*/ 3413 w 6827"/>
                <a:gd name="T29" fmla="*/ 5183 h 5912"/>
                <a:gd name="T30" fmla="*/ 2338 w 6827"/>
                <a:gd name="T31" fmla="*/ 3321 h 5912"/>
                <a:gd name="T32" fmla="*/ 4910 w 6827"/>
                <a:gd name="T33" fmla="*/ 3564 h 5912"/>
                <a:gd name="T34" fmla="*/ 5985 w 6827"/>
                <a:gd name="T35" fmla="*/ 5426 h 5912"/>
                <a:gd name="T36" fmla="*/ 3834 w 6827"/>
                <a:gd name="T37" fmla="*/ 5426 h 5912"/>
                <a:gd name="T38" fmla="*/ 4910 w 6827"/>
                <a:gd name="T39" fmla="*/ 3564 h 5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27" h="5912">
                  <a:moveTo>
                    <a:pt x="3413" y="0"/>
                  </a:moveTo>
                  <a:lnTo>
                    <a:pt x="0" y="5912"/>
                  </a:lnTo>
                  <a:lnTo>
                    <a:pt x="6827" y="5912"/>
                  </a:lnTo>
                  <a:lnTo>
                    <a:pt x="3413" y="0"/>
                  </a:lnTo>
                  <a:close/>
                  <a:moveTo>
                    <a:pt x="3413" y="972"/>
                  </a:moveTo>
                  <a:lnTo>
                    <a:pt x="4489" y="2835"/>
                  </a:lnTo>
                  <a:lnTo>
                    <a:pt x="2338" y="2835"/>
                  </a:lnTo>
                  <a:lnTo>
                    <a:pt x="3413" y="972"/>
                  </a:lnTo>
                  <a:close/>
                  <a:moveTo>
                    <a:pt x="842" y="5426"/>
                  </a:moveTo>
                  <a:lnTo>
                    <a:pt x="1917" y="3564"/>
                  </a:lnTo>
                  <a:lnTo>
                    <a:pt x="2993" y="5426"/>
                  </a:lnTo>
                  <a:lnTo>
                    <a:pt x="842" y="5426"/>
                  </a:lnTo>
                  <a:close/>
                  <a:moveTo>
                    <a:pt x="2338" y="3321"/>
                  </a:moveTo>
                  <a:lnTo>
                    <a:pt x="4489" y="3321"/>
                  </a:lnTo>
                  <a:lnTo>
                    <a:pt x="3413" y="5183"/>
                  </a:lnTo>
                  <a:lnTo>
                    <a:pt x="2338" y="3321"/>
                  </a:lnTo>
                  <a:close/>
                  <a:moveTo>
                    <a:pt x="4910" y="3564"/>
                  </a:moveTo>
                  <a:lnTo>
                    <a:pt x="5985" y="5426"/>
                  </a:lnTo>
                  <a:lnTo>
                    <a:pt x="3834" y="5426"/>
                  </a:lnTo>
                  <a:lnTo>
                    <a:pt x="4910" y="3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76" name="ïšḻïďê-AutoShape 75"/>
            <p:cNvSpPr/>
            <p:nvPr/>
          </p:nvSpPr>
          <p:spPr bwMode="auto">
            <a:xfrm>
              <a:off x="7213997" y="3896918"/>
              <a:ext cx="339967" cy="327450"/>
            </a:xfrm>
            <a:custGeom>
              <a:avLst/>
              <a:gdLst>
                <a:gd name="connsiteX0" fmla="*/ 0 w 582235"/>
                <a:gd name="connsiteY0" fmla="*/ 404481 h 606722"/>
                <a:gd name="connsiteX1" fmla="*/ 101261 w 582235"/>
                <a:gd name="connsiteY1" fmla="*/ 404481 h 606722"/>
                <a:gd name="connsiteX2" fmla="*/ 101261 w 582235"/>
                <a:gd name="connsiteY2" fmla="*/ 606722 h 606722"/>
                <a:gd name="connsiteX3" fmla="*/ 0 w 582235"/>
                <a:gd name="connsiteY3" fmla="*/ 606722 h 606722"/>
                <a:gd name="connsiteX4" fmla="*/ 151927 w 582235"/>
                <a:gd name="connsiteY4" fmla="*/ 328623 h 606722"/>
                <a:gd name="connsiteX5" fmla="*/ 253188 w 582235"/>
                <a:gd name="connsiteY5" fmla="*/ 328623 h 606722"/>
                <a:gd name="connsiteX6" fmla="*/ 253188 w 582235"/>
                <a:gd name="connsiteY6" fmla="*/ 606722 h 606722"/>
                <a:gd name="connsiteX7" fmla="*/ 151927 w 582235"/>
                <a:gd name="connsiteY7" fmla="*/ 606722 h 606722"/>
                <a:gd name="connsiteX8" fmla="*/ 303855 w 582235"/>
                <a:gd name="connsiteY8" fmla="*/ 252766 h 606722"/>
                <a:gd name="connsiteX9" fmla="*/ 405046 w 582235"/>
                <a:gd name="connsiteY9" fmla="*/ 252766 h 606722"/>
                <a:gd name="connsiteX10" fmla="*/ 405046 w 582235"/>
                <a:gd name="connsiteY10" fmla="*/ 606722 h 606722"/>
                <a:gd name="connsiteX11" fmla="*/ 303855 w 582235"/>
                <a:gd name="connsiteY11" fmla="*/ 606722 h 606722"/>
                <a:gd name="connsiteX12" fmla="*/ 455711 w 582235"/>
                <a:gd name="connsiteY12" fmla="*/ 202241 h 606722"/>
                <a:gd name="connsiteX13" fmla="*/ 556972 w 582235"/>
                <a:gd name="connsiteY13" fmla="*/ 202241 h 606722"/>
                <a:gd name="connsiteX14" fmla="*/ 556972 w 582235"/>
                <a:gd name="connsiteY14" fmla="*/ 606722 h 606722"/>
                <a:gd name="connsiteX15" fmla="*/ 455711 w 582235"/>
                <a:gd name="connsiteY15" fmla="*/ 606722 h 606722"/>
                <a:gd name="connsiteX16" fmla="*/ 455697 w 582235"/>
                <a:gd name="connsiteY16" fmla="*/ 0 h 606722"/>
                <a:gd name="connsiteX17" fmla="*/ 556785 w 582235"/>
                <a:gd name="connsiteY17" fmla="*/ 0 h 606722"/>
                <a:gd name="connsiteX18" fmla="*/ 556874 w 582235"/>
                <a:gd name="connsiteY18" fmla="*/ 0 h 606722"/>
                <a:gd name="connsiteX19" fmla="*/ 556963 w 582235"/>
                <a:gd name="connsiteY19" fmla="*/ 0 h 606722"/>
                <a:gd name="connsiteX20" fmla="*/ 557675 w 582235"/>
                <a:gd name="connsiteY20" fmla="*/ 0 h 606722"/>
                <a:gd name="connsiteX21" fmla="*/ 559366 w 582235"/>
                <a:gd name="connsiteY21" fmla="*/ 89 h 606722"/>
                <a:gd name="connsiteX22" fmla="*/ 560611 w 582235"/>
                <a:gd name="connsiteY22" fmla="*/ 267 h 606722"/>
                <a:gd name="connsiteX23" fmla="*/ 561857 w 582235"/>
                <a:gd name="connsiteY23" fmla="*/ 444 h 606722"/>
                <a:gd name="connsiteX24" fmla="*/ 563192 w 582235"/>
                <a:gd name="connsiteY24" fmla="*/ 800 h 606722"/>
                <a:gd name="connsiteX25" fmla="*/ 564171 w 582235"/>
                <a:gd name="connsiteY25" fmla="*/ 1067 h 606722"/>
                <a:gd name="connsiteX26" fmla="*/ 565506 w 582235"/>
                <a:gd name="connsiteY26" fmla="*/ 1511 h 606722"/>
                <a:gd name="connsiteX27" fmla="*/ 566574 w 582235"/>
                <a:gd name="connsiteY27" fmla="*/ 1867 h 606722"/>
                <a:gd name="connsiteX28" fmla="*/ 567730 w 582235"/>
                <a:gd name="connsiteY28" fmla="*/ 2400 h 606722"/>
                <a:gd name="connsiteX29" fmla="*/ 568798 w 582235"/>
                <a:gd name="connsiteY29" fmla="*/ 2933 h 606722"/>
                <a:gd name="connsiteX30" fmla="*/ 569777 w 582235"/>
                <a:gd name="connsiteY30" fmla="*/ 3467 h 606722"/>
                <a:gd name="connsiteX31" fmla="*/ 570934 w 582235"/>
                <a:gd name="connsiteY31" fmla="*/ 4178 h 606722"/>
                <a:gd name="connsiteX32" fmla="*/ 571824 w 582235"/>
                <a:gd name="connsiteY32" fmla="*/ 4800 h 606722"/>
                <a:gd name="connsiteX33" fmla="*/ 572891 w 582235"/>
                <a:gd name="connsiteY33" fmla="*/ 5689 h 606722"/>
                <a:gd name="connsiteX34" fmla="*/ 573781 w 582235"/>
                <a:gd name="connsiteY34" fmla="*/ 6489 h 606722"/>
                <a:gd name="connsiteX35" fmla="*/ 574760 w 582235"/>
                <a:gd name="connsiteY35" fmla="*/ 7289 h 606722"/>
                <a:gd name="connsiteX36" fmla="*/ 575917 w 582235"/>
                <a:gd name="connsiteY36" fmla="*/ 8533 h 606722"/>
                <a:gd name="connsiteX37" fmla="*/ 576451 w 582235"/>
                <a:gd name="connsiteY37" fmla="*/ 9066 h 606722"/>
                <a:gd name="connsiteX38" fmla="*/ 576451 w 582235"/>
                <a:gd name="connsiteY38" fmla="*/ 9155 h 606722"/>
                <a:gd name="connsiteX39" fmla="*/ 577964 w 582235"/>
                <a:gd name="connsiteY39" fmla="*/ 11200 h 606722"/>
                <a:gd name="connsiteX40" fmla="*/ 578053 w 582235"/>
                <a:gd name="connsiteY40" fmla="*/ 11289 h 606722"/>
                <a:gd name="connsiteX41" fmla="*/ 579209 w 582235"/>
                <a:gd name="connsiteY41" fmla="*/ 13244 h 606722"/>
                <a:gd name="connsiteX42" fmla="*/ 579743 w 582235"/>
                <a:gd name="connsiteY42" fmla="*/ 14222 h 606722"/>
                <a:gd name="connsiteX43" fmla="*/ 580277 w 582235"/>
                <a:gd name="connsiteY43" fmla="*/ 15555 h 606722"/>
                <a:gd name="connsiteX44" fmla="*/ 580722 w 582235"/>
                <a:gd name="connsiteY44" fmla="*/ 16711 h 606722"/>
                <a:gd name="connsiteX45" fmla="*/ 581167 w 582235"/>
                <a:gd name="connsiteY45" fmla="*/ 17866 h 606722"/>
                <a:gd name="connsiteX46" fmla="*/ 581523 w 582235"/>
                <a:gd name="connsiteY46" fmla="*/ 19199 h 606722"/>
                <a:gd name="connsiteX47" fmla="*/ 581790 w 582235"/>
                <a:gd name="connsiteY47" fmla="*/ 20266 h 606722"/>
                <a:gd name="connsiteX48" fmla="*/ 582146 w 582235"/>
                <a:gd name="connsiteY48" fmla="*/ 22488 h 606722"/>
                <a:gd name="connsiteX49" fmla="*/ 582146 w 582235"/>
                <a:gd name="connsiteY49" fmla="*/ 22666 h 606722"/>
                <a:gd name="connsiteX50" fmla="*/ 582235 w 582235"/>
                <a:gd name="connsiteY50" fmla="*/ 25244 h 606722"/>
                <a:gd name="connsiteX51" fmla="*/ 582235 w 582235"/>
                <a:gd name="connsiteY51" fmla="*/ 126396 h 606722"/>
                <a:gd name="connsiteX52" fmla="*/ 556963 w 582235"/>
                <a:gd name="connsiteY52" fmla="*/ 151728 h 606722"/>
                <a:gd name="connsiteX53" fmla="*/ 531691 w 582235"/>
                <a:gd name="connsiteY53" fmla="*/ 126396 h 606722"/>
                <a:gd name="connsiteX54" fmla="*/ 531691 w 582235"/>
                <a:gd name="connsiteY54" fmla="*/ 79286 h 606722"/>
                <a:gd name="connsiteX55" fmla="*/ 421260 w 582235"/>
                <a:gd name="connsiteY55" fmla="*/ 171106 h 606722"/>
                <a:gd name="connsiteX56" fmla="*/ 385666 w 582235"/>
                <a:gd name="connsiteY56" fmla="*/ 167906 h 606722"/>
                <a:gd name="connsiteX57" fmla="*/ 388869 w 582235"/>
                <a:gd name="connsiteY57" fmla="*/ 132262 h 606722"/>
                <a:gd name="connsiteX58" fmla="*/ 487020 w 582235"/>
                <a:gd name="connsiteY58" fmla="*/ 50576 h 606722"/>
                <a:gd name="connsiteX59" fmla="*/ 455697 w 582235"/>
                <a:gd name="connsiteY59" fmla="*/ 50576 h 606722"/>
                <a:gd name="connsiteX60" fmla="*/ 430425 w 582235"/>
                <a:gd name="connsiteY60" fmla="*/ 25244 h 606722"/>
                <a:gd name="connsiteX61" fmla="*/ 455697 w 582235"/>
                <a:gd name="connsiteY61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2235" h="606722">
                  <a:moveTo>
                    <a:pt x="0" y="404481"/>
                  </a:moveTo>
                  <a:lnTo>
                    <a:pt x="101261" y="404481"/>
                  </a:lnTo>
                  <a:lnTo>
                    <a:pt x="101261" y="606722"/>
                  </a:lnTo>
                  <a:lnTo>
                    <a:pt x="0" y="606722"/>
                  </a:lnTo>
                  <a:close/>
                  <a:moveTo>
                    <a:pt x="151927" y="328623"/>
                  </a:moveTo>
                  <a:lnTo>
                    <a:pt x="253188" y="328623"/>
                  </a:lnTo>
                  <a:lnTo>
                    <a:pt x="253188" y="606722"/>
                  </a:lnTo>
                  <a:lnTo>
                    <a:pt x="151927" y="606722"/>
                  </a:lnTo>
                  <a:close/>
                  <a:moveTo>
                    <a:pt x="303855" y="252766"/>
                  </a:moveTo>
                  <a:lnTo>
                    <a:pt x="405046" y="252766"/>
                  </a:lnTo>
                  <a:lnTo>
                    <a:pt x="405046" y="606722"/>
                  </a:lnTo>
                  <a:lnTo>
                    <a:pt x="303855" y="606722"/>
                  </a:lnTo>
                  <a:close/>
                  <a:moveTo>
                    <a:pt x="455711" y="202241"/>
                  </a:moveTo>
                  <a:lnTo>
                    <a:pt x="556972" y="202241"/>
                  </a:lnTo>
                  <a:lnTo>
                    <a:pt x="556972" y="606722"/>
                  </a:lnTo>
                  <a:lnTo>
                    <a:pt x="455711" y="606722"/>
                  </a:lnTo>
                  <a:close/>
                  <a:moveTo>
                    <a:pt x="455697" y="0"/>
                  </a:moveTo>
                  <a:lnTo>
                    <a:pt x="556785" y="0"/>
                  </a:lnTo>
                  <a:lnTo>
                    <a:pt x="556874" y="0"/>
                  </a:lnTo>
                  <a:lnTo>
                    <a:pt x="556963" y="0"/>
                  </a:lnTo>
                  <a:cubicBezTo>
                    <a:pt x="557230" y="0"/>
                    <a:pt x="557408" y="0"/>
                    <a:pt x="557675" y="0"/>
                  </a:cubicBezTo>
                  <a:cubicBezTo>
                    <a:pt x="558298" y="89"/>
                    <a:pt x="558832" y="89"/>
                    <a:pt x="559366" y="89"/>
                  </a:cubicBezTo>
                  <a:cubicBezTo>
                    <a:pt x="559811" y="178"/>
                    <a:pt x="560256" y="267"/>
                    <a:pt x="560611" y="267"/>
                  </a:cubicBezTo>
                  <a:cubicBezTo>
                    <a:pt x="561056" y="356"/>
                    <a:pt x="561412" y="444"/>
                    <a:pt x="561857" y="444"/>
                  </a:cubicBezTo>
                  <a:cubicBezTo>
                    <a:pt x="562302" y="533"/>
                    <a:pt x="562747" y="711"/>
                    <a:pt x="563192" y="800"/>
                  </a:cubicBezTo>
                  <a:cubicBezTo>
                    <a:pt x="563548" y="889"/>
                    <a:pt x="563904" y="978"/>
                    <a:pt x="564171" y="1067"/>
                  </a:cubicBezTo>
                  <a:cubicBezTo>
                    <a:pt x="564616" y="1156"/>
                    <a:pt x="565061" y="1333"/>
                    <a:pt x="565506" y="1511"/>
                  </a:cubicBezTo>
                  <a:cubicBezTo>
                    <a:pt x="565862" y="1600"/>
                    <a:pt x="566218" y="1778"/>
                    <a:pt x="566574" y="1867"/>
                  </a:cubicBezTo>
                  <a:cubicBezTo>
                    <a:pt x="566929" y="2044"/>
                    <a:pt x="567285" y="2222"/>
                    <a:pt x="567730" y="2400"/>
                  </a:cubicBezTo>
                  <a:cubicBezTo>
                    <a:pt x="568086" y="2578"/>
                    <a:pt x="568442" y="2755"/>
                    <a:pt x="568798" y="2933"/>
                  </a:cubicBezTo>
                  <a:cubicBezTo>
                    <a:pt x="569154" y="3111"/>
                    <a:pt x="569421" y="3289"/>
                    <a:pt x="569777" y="3467"/>
                  </a:cubicBezTo>
                  <a:cubicBezTo>
                    <a:pt x="570133" y="3733"/>
                    <a:pt x="570578" y="4000"/>
                    <a:pt x="570934" y="4178"/>
                  </a:cubicBezTo>
                  <a:cubicBezTo>
                    <a:pt x="571201" y="4444"/>
                    <a:pt x="571557" y="4622"/>
                    <a:pt x="571824" y="4800"/>
                  </a:cubicBezTo>
                  <a:cubicBezTo>
                    <a:pt x="572180" y="5155"/>
                    <a:pt x="572536" y="5422"/>
                    <a:pt x="572891" y="5689"/>
                  </a:cubicBezTo>
                  <a:cubicBezTo>
                    <a:pt x="573247" y="5955"/>
                    <a:pt x="573514" y="6222"/>
                    <a:pt x="573781" y="6489"/>
                  </a:cubicBezTo>
                  <a:cubicBezTo>
                    <a:pt x="574137" y="6755"/>
                    <a:pt x="574493" y="7022"/>
                    <a:pt x="574760" y="7289"/>
                  </a:cubicBezTo>
                  <a:cubicBezTo>
                    <a:pt x="575205" y="7733"/>
                    <a:pt x="575561" y="8178"/>
                    <a:pt x="575917" y="8533"/>
                  </a:cubicBezTo>
                  <a:cubicBezTo>
                    <a:pt x="576095" y="8711"/>
                    <a:pt x="576273" y="8889"/>
                    <a:pt x="576451" y="9066"/>
                  </a:cubicBezTo>
                  <a:cubicBezTo>
                    <a:pt x="576451" y="9155"/>
                    <a:pt x="576451" y="9155"/>
                    <a:pt x="576451" y="9155"/>
                  </a:cubicBezTo>
                  <a:cubicBezTo>
                    <a:pt x="576985" y="9777"/>
                    <a:pt x="577519" y="10489"/>
                    <a:pt x="577964" y="11200"/>
                  </a:cubicBezTo>
                  <a:cubicBezTo>
                    <a:pt x="577964" y="11200"/>
                    <a:pt x="578053" y="11289"/>
                    <a:pt x="578053" y="11289"/>
                  </a:cubicBezTo>
                  <a:cubicBezTo>
                    <a:pt x="578498" y="12000"/>
                    <a:pt x="578854" y="12622"/>
                    <a:pt x="579209" y="13244"/>
                  </a:cubicBezTo>
                  <a:cubicBezTo>
                    <a:pt x="579387" y="13600"/>
                    <a:pt x="579565" y="13955"/>
                    <a:pt x="579743" y="14222"/>
                  </a:cubicBezTo>
                  <a:cubicBezTo>
                    <a:pt x="579921" y="14666"/>
                    <a:pt x="580099" y="15111"/>
                    <a:pt x="580277" y="15555"/>
                  </a:cubicBezTo>
                  <a:cubicBezTo>
                    <a:pt x="580455" y="15911"/>
                    <a:pt x="580633" y="16266"/>
                    <a:pt x="580722" y="16711"/>
                  </a:cubicBezTo>
                  <a:cubicBezTo>
                    <a:pt x="580900" y="17066"/>
                    <a:pt x="581078" y="17422"/>
                    <a:pt x="581167" y="17866"/>
                  </a:cubicBezTo>
                  <a:cubicBezTo>
                    <a:pt x="581256" y="18311"/>
                    <a:pt x="581434" y="18755"/>
                    <a:pt x="581523" y="19199"/>
                  </a:cubicBezTo>
                  <a:cubicBezTo>
                    <a:pt x="581612" y="19555"/>
                    <a:pt x="581701" y="19910"/>
                    <a:pt x="581790" y="20266"/>
                  </a:cubicBezTo>
                  <a:cubicBezTo>
                    <a:pt x="581879" y="20977"/>
                    <a:pt x="582057" y="21777"/>
                    <a:pt x="582146" y="22488"/>
                  </a:cubicBezTo>
                  <a:cubicBezTo>
                    <a:pt x="582146" y="22577"/>
                    <a:pt x="582146" y="22666"/>
                    <a:pt x="582146" y="22666"/>
                  </a:cubicBezTo>
                  <a:cubicBezTo>
                    <a:pt x="582235" y="23555"/>
                    <a:pt x="582235" y="24355"/>
                    <a:pt x="582235" y="25244"/>
                  </a:cubicBezTo>
                  <a:lnTo>
                    <a:pt x="582235" y="126396"/>
                  </a:lnTo>
                  <a:cubicBezTo>
                    <a:pt x="582235" y="140351"/>
                    <a:pt x="570934" y="151728"/>
                    <a:pt x="556963" y="151728"/>
                  </a:cubicBezTo>
                  <a:cubicBezTo>
                    <a:pt x="542992" y="151728"/>
                    <a:pt x="531691" y="140351"/>
                    <a:pt x="531691" y="126396"/>
                  </a:cubicBezTo>
                  <a:lnTo>
                    <a:pt x="531691" y="79286"/>
                  </a:lnTo>
                  <a:lnTo>
                    <a:pt x="421260" y="171106"/>
                  </a:lnTo>
                  <a:cubicBezTo>
                    <a:pt x="410582" y="180083"/>
                    <a:pt x="394564" y="178572"/>
                    <a:pt x="385666" y="167906"/>
                  </a:cubicBezTo>
                  <a:cubicBezTo>
                    <a:pt x="376678" y="157150"/>
                    <a:pt x="378191" y="141240"/>
                    <a:pt x="388869" y="132262"/>
                  </a:cubicBezTo>
                  <a:lnTo>
                    <a:pt x="487020" y="50576"/>
                  </a:lnTo>
                  <a:lnTo>
                    <a:pt x="455697" y="50576"/>
                  </a:lnTo>
                  <a:cubicBezTo>
                    <a:pt x="441727" y="50576"/>
                    <a:pt x="430425" y="39288"/>
                    <a:pt x="430425" y="25244"/>
                  </a:cubicBezTo>
                  <a:cubicBezTo>
                    <a:pt x="430425" y="11289"/>
                    <a:pt x="441727" y="0"/>
                    <a:pt x="455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21888" tIns="121888" rIns="121888" bIns="121888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6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  <p:sp>
        <p:nvSpPr>
          <p:cNvPr id="25" name="文本框 27"/>
          <p:cNvSpPr txBox="1"/>
          <p:nvPr/>
        </p:nvSpPr>
        <p:spPr>
          <a:xfrm>
            <a:off x="4505566" y="1125875"/>
            <a:ext cx="3225382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800" b="1" dirty="0" smtClean="0">
                <a:solidFill>
                  <a:srgbClr val="C8313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课外活动竞赛</a:t>
            </a:r>
            <a:endParaRPr lang="zh-CN" altLang="en-US" sz="2800" b="1" dirty="0">
              <a:solidFill>
                <a:srgbClr val="C83131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143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142856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272423" y="1022349"/>
            <a:ext cx="3653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>
                <a:solidFill>
                  <a:srgbClr val="00B050"/>
                </a:solidFill>
              </a:rPr>
              <a:t>上海港湾学校</a:t>
            </a:r>
            <a:r>
              <a:rPr lang="en-US" altLang="zh-CN" dirty="0">
                <a:solidFill>
                  <a:srgbClr val="00B050"/>
                </a:solidFill>
              </a:rPr>
              <a:t>2021</a:t>
            </a:r>
            <a:r>
              <a:rPr lang="zh-CN" altLang="zh-CN" dirty="0">
                <a:solidFill>
                  <a:srgbClr val="00B050"/>
                </a:solidFill>
              </a:rPr>
              <a:t>年</a:t>
            </a:r>
            <a:r>
              <a:rPr lang="zh-CN" altLang="zh-CN" dirty="0" smtClean="0">
                <a:solidFill>
                  <a:srgbClr val="00B050"/>
                </a:solidFill>
              </a:rPr>
              <a:t>校外</a:t>
            </a:r>
            <a:r>
              <a:rPr lang="zh-CN" altLang="en-US" dirty="0" smtClean="0">
                <a:solidFill>
                  <a:srgbClr val="00B050"/>
                </a:solidFill>
              </a:rPr>
              <a:t>秋</a:t>
            </a:r>
            <a:r>
              <a:rPr lang="zh-CN" altLang="zh-CN" dirty="0" smtClean="0">
                <a:solidFill>
                  <a:srgbClr val="00B050"/>
                </a:solidFill>
              </a:rPr>
              <a:t>游</a:t>
            </a:r>
            <a:r>
              <a:rPr lang="zh-CN" altLang="zh-CN" dirty="0">
                <a:solidFill>
                  <a:srgbClr val="00B050"/>
                </a:solidFill>
              </a:rPr>
              <a:t>活动</a:t>
            </a:r>
            <a:endParaRPr lang="zh-CN" altLang="en-US" dirty="0">
              <a:solidFill>
                <a:srgbClr val="00B050"/>
              </a:solidFill>
            </a:endParaRPr>
          </a:p>
        </p:txBody>
      </p:sp>
      <p:pic>
        <p:nvPicPr>
          <p:cNvPr id="14338" name="Picture 2" descr="C:\Users\HP\Desktop\54658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3213" y="4251573"/>
            <a:ext cx="3415032" cy="205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HP\Desktop\微信图片_2022010411041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086" y="1921292"/>
            <a:ext cx="3394239" cy="1868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86962" y="1022349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行业能手进校园</a:t>
            </a:r>
          </a:p>
        </p:txBody>
      </p:sp>
      <p:pic>
        <p:nvPicPr>
          <p:cNvPr id="4103" name="Picture 7" descr="C:\Users\HP\Desktop\微信图片_2021112911254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45" y="1513840"/>
            <a:ext cx="3994726" cy="249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矩形 15"/>
          <p:cNvSpPr/>
          <p:nvPr/>
        </p:nvSpPr>
        <p:spPr>
          <a:xfrm>
            <a:off x="4708937" y="1011239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 smtClean="0">
                <a:solidFill>
                  <a:srgbClr val="FF0000"/>
                </a:solidFill>
              </a:rPr>
              <a:t>共建单位建党百年主题文艺演出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2051" name="Picture 3" descr="C:\Users\HP\Desktop\微信图片_20220106104326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543" y="1747520"/>
            <a:ext cx="3216154" cy="482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HP\Desktop\截图2022010611535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64" y="4210075"/>
            <a:ext cx="3317088" cy="236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4792286" y="509928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一、</a:t>
            </a:r>
            <a:r>
              <a:rPr lang="zh-CN" altLang="en-US" sz="2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课外活动竞赛</a:t>
            </a:r>
          </a:p>
          <a:p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4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943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54">
        <p14:switch dir="r"/>
      </p:transition>
    </mc:Choice>
    <mc:Fallback xmlns="">
      <p:transition spd="slow" advTm="1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92286" y="509928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800" dirty="0" smtClean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一、</a:t>
            </a:r>
            <a:r>
              <a:rPr lang="zh-CN" altLang="en-US" sz="2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课外活动竞赛</a:t>
            </a:r>
          </a:p>
          <a:p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5610" y="1174393"/>
            <a:ext cx="48504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rgbClr val="FF99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上海市第二届创新创业大赛种子赛道</a:t>
            </a:r>
            <a:r>
              <a:rPr lang="zh-CN" altLang="en-US" sz="2000" b="1" dirty="0">
                <a:solidFill>
                  <a:srgbClr val="FF990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铜奖</a:t>
            </a:r>
          </a:p>
        </p:txBody>
      </p:sp>
      <p:pic>
        <p:nvPicPr>
          <p:cNvPr id="2" name="Picture 2" descr="C:\Users\HP\Desktop\截图2022010710082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63" y="2077661"/>
            <a:ext cx="2809322" cy="37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473440" y="1174393"/>
            <a:ext cx="3209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B050"/>
                </a:solidFill>
              </a:rPr>
              <a:t>2021</a:t>
            </a:r>
            <a:r>
              <a:rPr lang="zh-CN" altLang="en-US" b="1" dirty="0" smtClean="0">
                <a:solidFill>
                  <a:srgbClr val="00B050"/>
                </a:solidFill>
              </a:rPr>
              <a:t>年职业体验日特色组织奖</a:t>
            </a:r>
            <a:endParaRPr lang="zh-CN" altLang="en-US" b="1" dirty="0">
              <a:solidFill>
                <a:srgbClr val="00B050"/>
              </a:solidFill>
            </a:endParaRPr>
          </a:p>
        </p:txBody>
      </p:sp>
      <p:pic>
        <p:nvPicPr>
          <p:cNvPr id="3078" name="Picture 6" descr="C:\Users\HP\Desktop\截图202201071023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08" y="1945581"/>
            <a:ext cx="3414395" cy="415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4124960" y="1728391"/>
            <a:ext cx="4246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      </a:t>
            </a:r>
            <a:r>
              <a:rPr lang="zh-CN" altLang="zh-CN" sz="2400" b="1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在</a:t>
            </a:r>
            <a:r>
              <a:rPr lang="zh-CN" altLang="en-US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上海市中等职业学校“少年工匠心向党 青春奋进新时代”主题教育活动暨</a:t>
            </a:r>
            <a:r>
              <a:rPr lang="en-US" altLang="zh-CN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2021</a:t>
            </a:r>
            <a:r>
              <a:rPr lang="zh-CN" altLang="en-US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年上海市文明风采活动</a:t>
            </a:r>
            <a:r>
              <a:rPr lang="zh-CN" altLang="zh-CN" sz="2400" b="1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</a:t>
            </a:r>
            <a:r>
              <a:rPr lang="zh-CN" altLang="zh-CN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，我校有两名学生荣获</a:t>
            </a:r>
            <a:r>
              <a:rPr lang="zh-CN" altLang="zh-CN" sz="2400" b="1" u="sng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征文类二等奖</a:t>
            </a:r>
            <a:r>
              <a:rPr lang="zh-CN" altLang="zh-CN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，一名学生荣获</a:t>
            </a:r>
            <a:r>
              <a:rPr lang="zh-CN" altLang="zh-CN" sz="2400" b="1" u="sng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演讲类优秀奖</a:t>
            </a:r>
            <a:r>
              <a:rPr lang="zh-CN" altLang="zh-CN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，两名学生荣获</a:t>
            </a:r>
            <a:r>
              <a:rPr lang="zh-CN" altLang="zh-CN" sz="2400" b="1" u="sng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摄影类三等奖</a:t>
            </a:r>
            <a:r>
              <a:rPr lang="zh-CN" altLang="zh-CN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，两名学生荣获</a:t>
            </a:r>
            <a:r>
              <a:rPr lang="zh-CN" altLang="zh-CN" sz="2400" b="1" u="sng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摄影类优秀奖</a:t>
            </a:r>
            <a:r>
              <a:rPr lang="zh-CN" altLang="zh-CN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。</a:t>
            </a:r>
            <a:endParaRPr lang="zh-CN" altLang="en-US" sz="2400" b="1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675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194">
        <p14:switch dir="r"/>
      </p:transition>
    </mc:Choice>
    <mc:Fallback xmlns="">
      <p:transition spd="slow" advTm="4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158046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二、实践教育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83" y="980905"/>
            <a:ext cx="1139677" cy="118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I:\团委工作\团委工作\志愿者\志愿者素材——上海港湾学校\金樟居委环境治理志愿者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284" y="980906"/>
            <a:ext cx="3276703" cy="24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I:\团委工作\团委工作\志愿者\志愿者素材——上海港湾学校\阿拉环保志愿者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717" y="4232436"/>
            <a:ext cx="3314270" cy="248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:\团委工作\团委工作\志愿者\志愿者素材——上海港湾学校\高庙居委志愿者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015" y="980906"/>
            <a:ext cx="3276702" cy="245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I:\团委工作\团委工作\志愿者\2018年上海港湾学校志愿者工作概况\浦东图书馆志愿者活动\QQ图片2018052808401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506" y="4241393"/>
            <a:ext cx="3302331" cy="247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I:\团委工作\团委工作\志愿者\2018年上海港湾学校志愿者工作概况\阳光家园志愿者活动\IMG_808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671" y="2521732"/>
            <a:ext cx="3510991" cy="240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5228" y="999789"/>
            <a:ext cx="2261864" cy="55412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浦东图书馆</a:t>
            </a:r>
            <a:endParaRPr lang="en-US" altLang="zh-CN" dirty="0" smtClean="0"/>
          </a:p>
          <a:p>
            <a:endParaRPr lang="en-US" altLang="zh-CN" dirty="0"/>
          </a:p>
          <a:p>
            <a:r>
              <a:rPr lang="zh-CN" altLang="en-US" dirty="0" smtClean="0">
                <a:solidFill>
                  <a:srgbClr val="FF0000"/>
                </a:solidFill>
              </a:rPr>
              <a:t>沪东医院</a:t>
            </a:r>
            <a:endParaRPr lang="en-US" altLang="zh-CN" dirty="0" smtClean="0">
              <a:solidFill>
                <a:srgbClr val="FF000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>
                <a:solidFill>
                  <a:srgbClr val="FFFF00"/>
                </a:solidFill>
              </a:rPr>
              <a:t>庆宁寺社区</a:t>
            </a:r>
            <a:endParaRPr lang="en-US" altLang="zh-CN" dirty="0" smtClean="0">
              <a:solidFill>
                <a:srgbClr val="FFFF0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>
                <a:solidFill>
                  <a:srgbClr val="00B0F0"/>
                </a:solidFill>
              </a:rPr>
              <a:t>阿拉环保</a:t>
            </a:r>
            <a:endParaRPr lang="en-US" altLang="zh-CN" dirty="0" smtClean="0">
              <a:solidFill>
                <a:srgbClr val="00B0F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>
                <a:solidFill>
                  <a:srgbClr val="FFC000"/>
                </a:solidFill>
              </a:rPr>
              <a:t>浦滨儿童医院</a:t>
            </a:r>
            <a:endParaRPr lang="en-US" altLang="zh-CN" dirty="0" smtClean="0">
              <a:solidFill>
                <a:srgbClr val="FFC00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>
                <a:solidFill>
                  <a:srgbClr val="00B050"/>
                </a:solidFill>
              </a:rPr>
              <a:t>阳光家园</a:t>
            </a:r>
            <a:endParaRPr lang="en-US" altLang="zh-CN" dirty="0" smtClean="0">
              <a:solidFill>
                <a:srgbClr val="00B05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>
                <a:solidFill>
                  <a:srgbClr val="C00000"/>
                </a:solidFill>
              </a:rPr>
              <a:t>金杨街道</a:t>
            </a:r>
            <a:endParaRPr lang="en-US" altLang="zh-CN" dirty="0" smtClean="0">
              <a:solidFill>
                <a:srgbClr val="C00000"/>
              </a:solidFill>
            </a:endParaRPr>
          </a:p>
          <a:p>
            <a:endParaRPr lang="en-US" altLang="zh-CN" dirty="0"/>
          </a:p>
          <a:p>
            <a:r>
              <a:rPr lang="zh-CN" altLang="en-US" dirty="0" smtClean="0"/>
              <a:t>高庙居委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zh-CN" altLang="en-US" dirty="0" smtClean="0">
                <a:solidFill>
                  <a:srgbClr val="FF0000"/>
                </a:solidFill>
              </a:rPr>
              <a:t>潍坊街道爱心暑托班</a:t>
            </a:r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sz="4800" dirty="0" smtClean="0"/>
              <a:t>……</a:t>
            </a:r>
            <a:endParaRPr lang="zh-CN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24152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54">
        <p14:switch dir="r"/>
      </p:transition>
    </mc:Choice>
    <mc:Fallback xmlns="">
      <p:transition spd="slow" advTm="1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26" name="Picture 2" descr="C:\Users\HP\Desktop\微信图片_2022010610432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2" y="1503680"/>
            <a:ext cx="3143247" cy="23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微信图片_2022010610432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632" y="2682397"/>
            <a:ext cx="4687147" cy="351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微信图片_2022010610432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2" y="4121229"/>
            <a:ext cx="3143247" cy="2357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P\Desktop\微信图片_2022010610432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097" y="1503680"/>
            <a:ext cx="3058623" cy="229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HP\Desktop\微信图片_20220106104326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4974" y="4714617"/>
            <a:ext cx="3384867" cy="190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76800" y="1000480"/>
            <a:ext cx="2291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2021</a:t>
            </a:r>
            <a:r>
              <a:rPr lang="zh-CN" altLang="en-US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年暑期社会实践</a:t>
            </a:r>
            <a:endParaRPr lang="zh-CN" altLang="en-US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2669" y="1633090"/>
            <a:ext cx="42450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上海中共一大会址            龙华烈士陵园</a:t>
            </a:r>
            <a:endParaRPr lang="en-US" altLang="zh-CN" b="1" dirty="0" smtClean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0070C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   江南造船集团               振华港机集团</a:t>
            </a:r>
            <a:endParaRPr lang="zh-CN" altLang="en-US" b="1" dirty="0">
              <a:solidFill>
                <a:srgbClr val="0070C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58046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二、实践教育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13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09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327">
        <p14:switch dir="r"/>
      </p:transition>
    </mc:Choice>
    <mc:Fallback xmlns="">
      <p:transition spd="slow" advTm="7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132" y="1223438"/>
            <a:ext cx="5032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港湾校区召开疫情防控应急处置专题志愿者培训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58046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二、实践教育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C:\Users\HP\Desktop\微信图片_202112311422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" y="2032944"/>
            <a:ext cx="5318933" cy="40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HP\Desktop\微信图片_20211231083916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419" y="2032944"/>
            <a:ext cx="5336507" cy="400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56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327">
        <p14:switch dir="r"/>
      </p:transition>
    </mc:Choice>
    <mc:Fallback xmlns="">
      <p:transition spd="slow" advTm="7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3495" y="1509395"/>
            <a:ext cx="12250420" cy="4418965"/>
          </a:xfrm>
          <a:prstGeom prst="rect">
            <a:avLst/>
          </a:prstGeom>
          <a:solidFill>
            <a:srgbClr val="C8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04602" y="450681"/>
            <a:ext cx="2041841" cy="639980"/>
          </a:xfrm>
          <a:prstGeom prst="rect">
            <a:avLst/>
          </a:prstGeom>
          <a:noFill/>
          <a:ln w="28575">
            <a:solidFill>
              <a:srgbClr val="B0111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5310310" y="450681"/>
            <a:ext cx="167613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目  录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1420478" y="1883104"/>
            <a:ext cx="1018312" cy="691993"/>
            <a:chOff x="1864138" y="2261553"/>
            <a:chExt cx="912016" cy="619760"/>
          </a:xfrm>
        </p:grpSpPr>
        <p:pic>
          <p:nvPicPr>
            <p:cNvPr id="20" name="图片 19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913825" y="2274679"/>
              <a:ext cx="862329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壹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1476057" y="2914825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思想引领工作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772943" y="1872310"/>
            <a:ext cx="1050633" cy="691993"/>
            <a:chOff x="1864138" y="2261553"/>
            <a:chExt cx="940964" cy="619760"/>
          </a:xfrm>
        </p:grpSpPr>
        <p:pic>
          <p:nvPicPr>
            <p:cNvPr id="24" name="图片 23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942772" y="2284457"/>
              <a:ext cx="862330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贰</a:t>
              </a:r>
            </a:p>
          </p:txBody>
        </p:sp>
      </p:grpSp>
      <p:sp>
        <p:nvSpPr>
          <p:cNvPr id="26" name="矩形 25"/>
          <p:cNvSpPr/>
          <p:nvPr/>
        </p:nvSpPr>
        <p:spPr>
          <a:xfrm>
            <a:off x="2860742" y="2914825"/>
            <a:ext cx="553998" cy="25545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服务学生成长发展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558175" y="1868501"/>
            <a:ext cx="1022585" cy="691993"/>
            <a:chOff x="1864138" y="2261553"/>
            <a:chExt cx="915844" cy="619760"/>
          </a:xfrm>
        </p:grpSpPr>
        <p:pic>
          <p:nvPicPr>
            <p:cNvPr id="28" name="图片 27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917652" y="2271271"/>
              <a:ext cx="862330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叁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8627172" y="2950054"/>
            <a:ext cx="55399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重点工作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833070" y="1868501"/>
            <a:ext cx="1057520" cy="691993"/>
            <a:chOff x="1864138" y="2261553"/>
            <a:chExt cx="947132" cy="619760"/>
          </a:xfrm>
        </p:grpSpPr>
        <p:pic>
          <p:nvPicPr>
            <p:cNvPr id="32" name="图片 31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948940" y="2293154"/>
              <a:ext cx="862330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肆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9927756" y="2896406"/>
            <a:ext cx="55399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亮点工作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 descr="ceb67b600fd85977bf72e55fcd3798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93" y="2007457"/>
            <a:ext cx="3190376" cy="3194821"/>
          </a:xfrm>
          <a:prstGeom prst="rect">
            <a:avLst/>
          </a:prstGeom>
        </p:spPr>
      </p:pic>
      <p:pic>
        <p:nvPicPr>
          <p:cNvPr id="35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" y="91790"/>
            <a:ext cx="1035440" cy="10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107013" y="370777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2000" b="1" dirty="0" smtClean="0">
                <a:solidFill>
                  <a:schemeClr val="bg1"/>
                </a:solidFill>
              </a:rPr>
              <a:t>三、</a:t>
            </a:r>
            <a:r>
              <a:rPr lang="zh-CN" altLang="en-US" sz="2000" b="1" dirty="0">
                <a:solidFill>
                  <a:schemeClr val="bg1"/>
                </a:solidFill>
                <a:latin typeface="+mj-ea"/>
              </a:rPr>
              <a:t>学生干部管理和培养工作</a:t>
            </a:r>
          </a:p>
        </p:txBody>
      </p:sp>
      <p:sp>
        <p:nvSpPr>
          <p:cNvPr id="5" name="矩形 4"/>
          <p:cNvSpPr/>
          <p:nvPr/>
        </p:nvSpPr>
        <p:spPr>
          <a:xfrm>
            <a:off x="973610" y="1234218"/>
            <a:ext cx="528495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      </a:t>
            </a:r>
            <a:r>
              <a:rPr lang="zh-CN" altLang="zh-CN" dirty="0" smtClean="0"/>
              <a:t>校</a:t>
            </a:r>
            <a:r>
              <a:rPr lang="zh-CN" altLang="zh-CN" dirty="0"/>
              <a:t>区团委下设副书记</a:t>
            </a:r>
            <a:r>
              <a:rPr lang="en-US" altLang="zh-CN" dirty="0"/>
              <a:t>1</a:t>
            </a:r>
            <a:r>
              <a:rPr lang="zh-CN" altLang="zh-CN" dirty="0"/>
              <a:t>名（学生），团委组织委员和宣传委员各</a:t>
            </a:r>
            <a:r>
              <a:rPr lang="en-US" altLang="zh-CN" dirty="0"/>
              <a:t>1</a:t>
            </a:r>
            <a:r>
              <a:rPr lang="zh-CN" altLang="zh-CN" dirty="0"/>
              <a:t>名。学生会主席</a:t>
            </a:r>
            <a:r>
              <a:rPr lang="en-US" altLang="zh-CN" dirty="0"/>
              <a:t>1</a:t>
            </a:r>
            <a:r>
              <a:rPr lang="zh-CN" altLang="zh-CN" dirty="0"/>
              <a:t>名，副主席</a:t>
            </a:r>
            <a:r>
              <a:rPr lang="en-US" altLang="zh-CN" dirty="0"/>
              <a:t>1</a:t>
            </a:r>
            <a:r>
              <a:rPr lang="zh-CN" altLang="zh-CN" dirty="0" smtClean="0"/>
              <a:t>名</a:t>
            </a:r>
            <a:r>
              <a:rPr lang="en-US" altLang="zh-CN" dirty="0" smtClean="0"/>
              <a:t>(</a:t>
            </a:r>
            <a:r>
              <a:rPr lang="zh-CN" altLang="en-US" dirty="0" smtClean="0"/>
              <a:t>分管学生自律委员会</a:t>
            </a:r>
            <a:r>
              <a:rPr lang="en-US" altLang="zh-CN" dirty="0" smtClean="0"/>
              <a:t>)</a:t>
            </a:r>
            <a:r>
              <a:rPr lang="zh-CN" altLang="zh-CN" dirty="0" smtClean="0"/>
              <a:t>，</a:t>
            </a:r>
            <a:r>
              <a:rPr lang="zh-CN" altLang="zh-CN" dirty="0"/>
              <a:t>下设</a:t>
            </a:r>
            <a:r>
              <a:rPr lang="zh-CN" altLang="zh-CN" dirty="0" smtClean="0"/>
              <a:t>部门</a:t>
            </a:r>
            <a:r>
              <a:rPr lang="en-US" altLang="zh-CN" dirty="0" smtClean="0"/>
              <a:t>10</a:t>
            </a:r>
            <a:r>
              <a:rPr lang="zh-CN" altLang="zh-CN" dirty="0" smtClean="0"/>
              <a:t>个</a:t>
            </a:r>
            <a:r>
              <a:rPr lang="zh-CN" altLang="zh-CN" dirty="0"/>
              <a:t>，学生干部</a:t>
            </a:r>
            <a:r>
              <a:rPr lang="en-US" altLang="zh-CN" dirty="0" smtClean="0"/>
              <a:t>13</a:t>
            </a:r>
            <a:r>
              <a:rPr lang="zh-CN" altLang="zh-CN" dirty="0" smtClean="0"/>
              <a:t>名</a:t>
            </a:r>
            <a:r>
              <a:rPr lang="zh-CN" altLang="zh-CN" dirty="0"/>
              <a:t>。每周设置学生会工作例会，双周设置学生干部专题学习会。</a:t>
            </a:r>
            <a:endParaRPr lang="zh-CN" altLang="en-US" dirty="0"/>
          </a:p>
        </p:txBody>
      </p:sp>
      <p:pic>
        <p:nvPicPr>
          <p:cNvPr id="2050" name="Picture 2" descr="E:\E\团委\文档\微信图片_20201030092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59" y="4752114"/>
            <a:ext cx="2704716" cy="202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E\团委\文档\微信图片_202010300929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285" y="4752114"/>
            <a:ext cx="2704715" cy="2028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P\Desktop\微信图片_2022010710465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618" y="1257189"/>
            <a:ext cx="4713622" cy="303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HP\Desktop\截图2022010710513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9840" y="3141028"/>
            <a:ext cx="3014345" cy="341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60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327">
        <p14:switch dir="r"/>
      </p:transition>
    </mc:Choice>
    <mc:Fallback xmlns="">
      <p:transition spd="slow" advTm="7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66868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275177" y="363041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dirty="0" smtClean="0">
                <a:solidFill>
                  <a:schemeClr val="bg1"/>
                </a:solidFill>
              </a:rPr>
              <a:t>四、团员发展</a:t>
            </a:r>
            <a:endParaRPr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5123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9" y="64681"/>
            <a:ext cx="673376" cy="7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HP\Desktop\微信图片_202106170025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375" y="3868047"/>
            <a:ext cx="4686183" cy="2885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608082" y="1263365"/>
            <a:ext cx="82821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dirty="0" smtClean="0"/>
              <a:t>             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目前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港湾校区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共有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个团支部，其中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高职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10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个团支部，中职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个团支部；共青团员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206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名，其中继续教育学院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169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（截止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2021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31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日转出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41</a:t>
            </a:r>
            <a:r>
              <a:rPr lang="zh-CN" altLang="en-US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人）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，上海港湾学校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37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（含本学期新发展团员</a:t>
            </a:r>
            <a:r>
              <a:rPr lang="en-US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人</a:t>
            </a:r>
            <a:r>
              <a:rPr lang="zh-CN" altLang="zh-CN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  <a:r>
              <a:rPr lang="zh-CN" altLang="zh-CN" sz="2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0790" y="4265488"/>
            <a:ext cx="6095207" cy="17547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新生</a:t>
            </a:r>
            <a:r>
              <a:rPr lang="zh-CN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入学时，负责完成团组织关系的转入，入团志愿书的</a:t>
            </a:r>
            <a:r>
              <a:rPr lang="zh-CN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确认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；</a:t>
            </a:r>
            <a:r>
              <a:rPr lang="zh-CN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学生</a:t>
            </a:r>
            <a:r>
              <a:rPr lang="zh-CN" altLang="zh-CN" b="1" dirty="0">
                <a:latin typeface="楷体" panose="02010609060101010101" pitchFamily="49" charset="-122"/>
                <a:ea typeface="楷体" panose="02010609060101010101" pitchFamily="49" charset="-122"/>
              </a:rPr>
              <a:t>毕业时，负责完成学生入团志愿书的移交和</a:t>
            </a:r>
            <a:r>
              <a:rPr lang="zh-CN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归档</a:t>
            </a:r>
            <a:r>
              <a:rPr lang="en-US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团组织关系转出</a:t>
            </a:r>
            <a:r>
              <a:rPr lang="zh-CN" altLang="zh-CN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374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54">
        <p14:switch dir="r"/>
      </p:transition>
    </mc:Choice>
    <mc:Fallback xmlns="">
      <p:transition spd="slow" advTm="1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6262cf4cebc7d3da27214b6fbad0b502"/>
          <p:cNvPicPr>
            <a:picLocks noChangeAspect="1"/>
          </p:cNvPicPr>
          <p:nvPr/>
        </p:nvPicPr>
        <p:blipFill>
          <a:blip r:embed="rId3"/>
          <a:srcRect l="12506" r="34765"/>
          <a:stretch>
            <a:fillRect/>
          </a:stretch>
        </p:blipFill>
        <p:spPr>
          <a:xfrm rot="16200000">
            <a:off x="1361227" y="675435"/>
            <a:ext cx="2018350" cy="2328181"/>
          </a:xfrm>
          <a:prstGeom prst="rect">
            <a:avLst/>
          </a:prstGeom>
        </p:spPr>
      </p:pic>
      <p:pic>
        <p:nvPicPr>
          <p:cNvPr id="6" name="图片 5" descr="5378c597ff4e8986e077719e9e29f0f7"/>
          <p:cNvPicPr>
            <a:picLocks noChangeAspect="1"/>
          </p:cNvPicPr>
          <p:nvPr/>
        </p:nvPicPr>
        <p:blipFill>
          <a:blip r:embed="rId4">
            <a:lum bright="-12000"/>
          </a:blip>
          <a:stretch>
            <a:fillRect/>
          </a:stretch>
        </p:blipFill>
        <p:spPr>
          <a:xfrm rot="16200000">
            <a:off x="79997" y="1037964"/>
            <a:ext cx="4700170" cy="49953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0599" y="2567440"/>
            <a:ext cx="2112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叁</a:t>
            </a:r>
          </a:p>
        </p:txBody>
      </p:sp>
      <p:pic>
        <p:nvPicPr>
          <p:cNvPr id="9" name="图片 8" descr="be237fa9389bcf2bfb1982858dba2b3d"/>
          <p:cNvPicPr>
            <a:picLocks noChangeAspect="1"/>
          </p:cNvPicPr>
          <p:nvPr/>
        </p:nvPicPr>
        <p:blipFill>
          <a:blip r:embed="rId5"/>
          <a:srcRect l="49060"/>
          <a:stretch>
            <a:fillRect/>
          </a:stretch>
        </p:blipFill>
        <p:spPr>
          <a:xfrm flipH="1">
            <a:off x="9279710" y="365604"/>
            <a:ext cx="2956098" cy="612869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4999194" y="2829786"/>
            <a:ext cx="4189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重点工作</a:t>
            </a:r>
            <a:endParaRPr lang="zh-CN" altLang="en-US" sz="72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7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41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58046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二、社团管理工作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0960" y="1036320"/>
            <a:ext cx="9845040" cy="468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修订了两份文件：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上海港湾学校学生社团管理办法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《</a:t>
            </a:r>
            <a:r>
              <a:rPr lang="zh-CN" altLang="en-US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上海港湾学校学生会章程</a:t>
            </a:r>
            <a:r>
              <a:rPr lang="en-US" altLang="zh-CN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》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074" name="Picture 2" descr="C:\Users\HP\Desktop\截图2022010614300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221" y="1786930"/>
            <a:ext cx="3385304" cy="476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P\Desktop\截图202201061430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727" y="1786930"/>
            <a:ext cx="3630354" cy="473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855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194">
        <p14:switch dir="r"/>
      </p:transition>
    </mc:Choice>
    <mc:Fallback xmlns="">
      <p:transition spd="slow" advTm="4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58046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二、社团管理工作</a:t>
            </a:r>
            <a:endParaRPr lang="zh-CN" altLang="en-US" sz="2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P\Desktop\截图202201041033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70" y="1023938"/>
            <a:ext cx="10915363" cy="501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P\Desktop\截图202201051151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74" y="2663880"/>
            <a:ext cx="600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截图202201051151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03" y="3285795"/>
            <a:ext cx="600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截图2022010511511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024" y="3050137"/>
            <a:ext cx="600075" cy="1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29849" y="5246959"/>
            <a:ext cx="2568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/>
              <a:t>0</a:t>
            </a:r>
            <a:endParaRPr lang="zh-CN" altLang="en-US" sz="1100" dirty="0"/>
          </a:p>
        </p:txBody>
      </p:sp>
    </p:spTree>
    <p:extLst>
      <p:ext uri="{BB962C8B-B14F-4D97-AF65-F5344CB8AC3E}">
        <p14:creationId xmlns:p14="http://schemas.microsoft.com/office/powerpoint/2010/main" val="85476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194">
        <p14:switch dir="r"/>
      </p:transition>
    </mc:Choice>
    <mc:Fallback xmlns="">
      <p:transition spd="slow" advTm="419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9218" name="Picture 2" descr="C:\Users\HP\Desktop\微信图片_202106170019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912"/>
            <a:ext cx="6095207" cy="30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HP\Desktop\微信图片_20210617001919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41" y="3817912"/>
            <a:ext cx="6166520" cy="30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P\Desktop\微信图片_2021061700191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442" y="893061"/>
            <a:ext cx="6912197" cy="30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9" y="64681"/>
            <a:ext cx="673376" cy="7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875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54">
        <p14:switch dir="r"/>
      </p:transition>
    </mc:Choice>
    <mc:Fallback xmlns="">
      <p:transition spd="slow" advTm="1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89" y="64681"/>
            <a:ext cx="673376" cy="702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1513840" y="918587"/>
            <a:ext cx="102412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我校沪韵社学生参加上海市</a:t>
            </a:r>
            <a:r>
              <a:rPr lang="zh-CN" altLang="en-US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中等职业学校民族文化传承教育基地的市级</a:t>
            </a:r>
            <a:r>
              <a:rPr lang="zh-CN" altLang="en-US" sz="2400" b="1" dirty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培训</a:t>
            </a:r>
            <a:endParaRPr lang="zh-CN" altLang="en-US" sz="2400" b="1" dirty="0">
              <a:solidFill>
                <a:srgbClr val="FF0000"/>
              </a:solidFill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26" name="Picture 2" descr="C:\Users\HP\Desktop\微信图片_2021110911014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8" y="2361292"/>
            <a:ext cx="5001577" cy="33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P\Desktop\微信图片_202111091101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4583" y="2361292"/>
            <a:ext cx="5001577" cy="332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7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6262cf4cebc7d3da27214b6fbad0b502"/>
          <p:cNvPicPr>
            <a:picLocks noChangeAspect="1"/>
          </p:cNvPicPr>
          <p:nvPr/>
        </p:nvPicPr>
        <p:blipFill>
          <a:blip r:embed="rId3"/>
          <a:srcRect l="12506" r="34765"/>
          <a:stretch>
            <a:fillRect/>
          </a:stretch>
        </p:blipFill>
        <p:spPr>
          <a:xfrm rot="16200000">
            <a:off x="1361227" y="675435"/>
            <a:ext cx="2018350" cy="2328181"/>
          </a:xfrm>
          <a:prstGeom prst="rect">
            <a:avLst/>
          </a:prstGeom>
        </p:spPr>
      </p:pic>
      <p:pic>
        <p:nvPicPr>
          <p:cNvPr id="6" name="图片 5" descr="5378c597ff4e8986e077719e9e29f0f7"/>
          <p:cNvPicPr>
            <a:picLocks noChangeAspect="1"/>
          </p:cNvPicPr>
          <p:nvPr/>
        </p:nvPicPr>
        <p:blipFill>
          <a:blip r:embed="rId4">
            <a:lum bright="-12000"/>
          </a:blip>
          <a:stretch>
            <a:fillRect/>
          </a:stretch>
        </p:blipFill>
        <p:spPr>
          <a:xfrm rot="16200000">
            <a:off x="79997" y="1037964"/>
            <a:ext cx="4700170" cy="49953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0599" y="2567440"/>
            <a:ext cx="2112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肆</a:t>
            </a:r>
          </a:p>
        </p:txBody>
      </p:sp>
      <p:pic>
        <p:nvPicPr>
          <p:cNvPr id="9" name="图片 8" descr="be237fa9389bcf2bfb1982858dba2b3d"/>
          <p:cNvPicPr>
            <a:picLocks noChangeAspect="1"/>
          </p:cNvPicPr>
          <p:nvPr/>
        </p:nvPicPr>
        <p:blipFill>
          <a:blip r:embed="rId5"/>
          <a:srcRect l="49060"/>
          <a:stretch>
            <a:fillRect/>
          </a:stretch>
        </p:blipFill>
        <p:spPr>
          <a:xfrm flipH="1">
            <a:off x="9279710" y="365604"/>
            <a:ext cx="2956098" cy="612869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090635" y="2848701"/>
            <a:ext cx="41890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亮点工作</a:t>
            </a:r>
            <a:endParaRPr lang="zh-CN" altLang="en-US" sz="6600" dirty="0">
              <a:solidFill>
                <a:schemeClr val="tx1">
                  <a:lumMod val="75000"/>
                  <a:lumOff val="25000"/>
                </a:schemeClr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7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15172" y="886179"/>
            <a:ext cx="6082925" cy="400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党建带团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建，团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建促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党建，党团</a:t>
            </a:r>
            <a:r>
              <a:rPr lang="zh-CN" altLang="en-US" sz="2000" dirty="0">
                <a:latin typeface="楷体" panose="02010609060101010101" pitchFamily="49" charset="-122"/>
                <a:ea typeface="楷体" panose="02010609060101010101" pitchFamily="49" charset="-122"/>
              </a:rPr>
              <a:t>共</a:t>
            </a:r>
            <a:r>
              <a:rPr lang="zh-CN" altLang="en-US" sz="20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发展，助力新成长</a:t>
            </a:r>
            <a:endParaRPr lang="zh-CN" altLang="en-US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027" name="Picture 3" descr="C:\Users\HP\Desktop\微信图片_202201070914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2" y="2401474"/>
            <a:ext cx="5615738" cy="35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885495" y="1457448"/>
            <a:ext cx="81868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党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号召 团有行动 </a:t>
            </a:r>
            <a:r>
              <a:rPr lang="en-US" altLang="zh-CN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参观国歌展示馆主题团日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</a:t>
            </a:r>
            <a:endParaRPr lang="en-US" altLang="zh-CN" sz="24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荣获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上海海事大学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基层党支部优秀主题党日和组织生活案例</a:t>
            </a:r>
          </a:p>
        </p:txBody>
      </p:sp>
      <p:pic>
        <p:nvPicPr>
          <p:cNvPr id="1028" name="Picture 4" descr="C:\Users\HP\Desktop\微信图片_20220107091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06" y="2401474"/>
            <a:ext cx="5820884" cy="354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" y="62419"/>
            <a:ext cx="1035440" cy="10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273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7327">
        <p14:switch dir="r"/>
      </p:transition>
    </mc:Choice>
    <mc:Fallback xmlns="">
      <p:transition spd="slow" advTm="732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146" y="-79840"/>
            <a:ext cx="6995803" cy="69958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" t="21501" r="3607" b="24511"/>
          <a:stretch>
            <a:fillRect/>
          </a:stretch>
        </p:blipFill>
        <p:spPr>
          <a:xfrm>
            <a:off x="-2540" y="2343150"/>
            <a:ext cx="12263120" cy="2516505"/>
          </a:xfrm>
          <a:prstGeom prst="rect">
            <a:avLst/>
          </a:prstGeom>
          <a:effectLst>
            <a:outerShdw blurRad="203200" sx="99000" sy="99000" algn="ctr" rotWithShape="0">
              <a:prstClr val="black"/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4" t="30413" b="4762"/>
          <a:stretch>
            <a:fillRect/>
          </a:stretch>
        </p:blipFill>
        <p:spPr>
          <a:xfrm>
            <a:off x="11017885" y="2221230"/>
            <a:ext cx="1177290" cy="2849880"/>
          </a:xfrm>
          <a:custGeom>
            <a:avLst/>
            <a:gdLst>
              <a:gd name="connsiteX0" fmla="*/ 1371357 w 1371357"/>
              <a:gd name="connsiteY0" fmla="*/ 0 h 3501247"/>
              <a:gd name="connsiteX1" fmla="*/ 1371357 w 1371357"/>
              <a:gd name="connsiteY1" fmla="*/ 3501247 h 3501247"/>
              <a:gd name="connsiteX2" fmla="*/ 416688 w 1371357"/>
              <a:gd name="connsiteY2" fmla="*/ 3092103 h 3501247"/>
              <a:gd name="connsiteX3" fmla="*/ 11574 w 1371357"/>
              <a:gd name="connsiteY3" fmla="*/ 2397622 h 3501247"/>
              <a:gd name="connsiteX4" fmla="*/ 0 w 1371357"/>
              <a:gd name="connsiteY4" fmla="*/ 1460073 h 3501247"/>
              <a:gd name="connsiteX5" fmla="*/ 289367 w 1371357"/>
              <a:gd name="connsiteY5" fmla="*/ 719293 h 3501247"/>
              <a:gd name="connsiteX6" fmla="*/ 555585 w 1371357"/>
              <a:gd name="connsiteY6" fmla="*/ 244731 h 350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357" h="3501247">
                <a:moveTo>
                  <a:pt x="1371357" y="0"/>
                </a:moveTo>
                <a:lnTo>
                  <a:pt x="1371357" y="3501247"/>
                </a:lnTo>
                <a:lnTo>
                  <a:pt x="416688" y="3092103"/>
                </a:lnTo>
                <a:lnTo>
                  <a:pt x="11574" y="2397622"/>
                </a:lnTo>
                <a:lnTo>
                  <a:pt x="0" y="1460073"/>
                </a:lnTo>
                <a:lnTo>
                  <a:pt x="289367" y="719293"/>
                </a:lnTo>
                <a:lnTo>
                  <a:pt x="555585" y="244731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  <p:sp>
        <p:nvSpPr>
          <p:cNvPr id="24" name="文本框 23"/>
          <p:cNvSpPr txBox="1"/>
          <p:nvPr/>
        </p:nvSpPr>
        <p:spPr>
          <a:xfrm>
            <a:off x="3020520" y="-1630604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/>
              <a:t>延迟符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64" t="30413" b="4762"/>
          <a:stretch>
            <a:fillRect/>
          </a:stretch>
        </p:blipFill>
        <p:spPr>
          <a:xfrm flipH="1">
            <a:off x="1270" y="2221230"/>
            <a:ext cx="1177290" cy="2849880"/>
          </a:xfrm>
          <a:custGeom>
            <a:avLst/>
            <a:gdLst>
              <a:gd name="connsiteX0" fmla="*/ 1371357 w 1371357"/>
              <a:gd name="connsiteY0" fmla="*/ 0 h 3501247"/>
              <a:gd name="connsiteX1" fmla="*/ 1371357 w 1371357"/>
              <a:gd name="connsiteY1" fmla="*/ 3501247 h 3501247"/>
              <a:gd name="connsiteX2" fmla="*/ 416688 w 1371357"/>
              <a:gd name="connsiteY2" fmla="*/ 3092103 h 3501247"/>
              <a:gd name="connsiteX3" fmla="*/ 11574 w 1371357"/>
              <a:gd name="connsiteY3" fmla="*/ 2397622 h 3501247"/>
              <a:gd name="connsiteX4" fmla="*/ 0 w 1371357"/>
              <a:gd name="connsiteY4" fmla="*/ 1460073 h 3501247"/>
              <a:gd name="connsiteX5" fmla="*/ 289367 w 1371357"/>
              <a:gd name="connsiteY5" fmla="*/ 719293 h 3501247"/>
              <a:gd name="connsiteX6" fmla="*/ 555585 w 1371357"/>
              <a:gd name="connsiteY6" fmla="*/ 244731 h 3501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357" h="3501247">
                <a:moveTo>
                  <a:pt x="1371357" y="0"/>
                </a:moveTo>
                <a:lnTo>
                  <a:pt x="1371357" y="3501247"/>
                </a:lnTo>
                <a:lnTo>
                  <a:pt x="416688" y="3092103"/>
                </a:lnTo>
                <a:lnTo>
                  <a:pt x="11574" y="2397622"/>
                </a:lnTo>
                <a:lnTo>
                  <a:pt x="0" y="1460073"/>
                </a:lnTo>
                <a:lnTo>
                  <a:pt x="289367" y="719293"/>
                </a:lnTo>
                <a:lnTo>
                  <a:pt x="555585" y="244731"/>
                </a:lnTo>
                <a:close/>
              </a:path>
            </a:pathLst>
          </a:custGeom>
          <a:noFill/>
          <a:ln>
            <a:noFill/>
          </a:ln>
          <a:effectLst>
            <a:outerShdw blurRad="50800" dist="50800" dir="5400000" algn="ctr" rotWithShape="0">
              <a:srgbClr val="000000">
                <a:alpha val="19000"/>
              </a:srgbClr>
            </a:outerShdw>
          </a:effectLst>
        </p:spPr>
      </p:pic>
      <p:sp>
        <p:nvSpPr>
          <p:cNvPr id="3" name="TextBox 5"/>
          <p:cNvSpPr txBox="1"/>
          <p:nvPr/>
        </p:nvSpPr>
        <p:spPr>
          <a:xfrm>
            <a:off x="2591435" y="2766060"/>
            <a:ext cx="9896475" cy="11068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非常感谢您的观看！</a:t>
            </a:r>
          </a:p>
        </p:txBody>
      </p:sp>
      <p:pic>
        <p:nvPicPr>
          <p:cNvPr id="9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" y="62419"/>
            <a:ext cx="1035440" cy="10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57000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 p14:presetBounceEnd="57000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7000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7000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Choice>
    <mc:Fallback xmlns:a14="http://schemas.microsoft.com/office/drawing/2010/main"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8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6" dur="13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102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4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3495" y="1509395"/>
            <a:ext cx="12250420" cy="4418965"/>
          </a:xfrm>
          <a:prstGeom prst="rect">
            <a:avLst/>
          </a:prstGeom>
          <a:solidFill>
            <a:srgbClr val="C83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420478" y="1883104"/>
            <a:ext cx="1018312" cy="691993"/>
            <a:chOff x="1864138" y="2261553"/>
            <a:chExt cx="912016" cy="619760"/>
          </a:xfrm>
        </p:grpSpPr>
        <p:pic>
          <p:nvPicPr>
            <p:cNvPr id="20" name="图片 19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913825" y="2274679"/>
              <a:ext cx="862329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壹</a:t>
              </a:r>
            </a:p>
          </p:txBody>
        </p:sp>
      </p:grpSp>
      <p:sp>
        <p:nvSpPr>
          <p:cNvPr id="22" name="矩形 21"/>
          <p:cNvSpPr/>
          <p:nvPr/>
        </p:nvSpPr>
        <p:spPr>
          <a:xfrm>
            <a:off x="1476057" y="2914825"/>
            <a:ext cx="553998" cy="1938992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思想引领工作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772943" y="1872310"/>
            <a:ext cx="1050633" cy="691993"/>
            <a:chOff x="1864138" y="2261553"/>
            <a:chExt cx="940964" cy="619760"/>
          </a:xfrm>
        </p:grpSpPr>
        <p:pic>
          <p:nvPicPr>
            <p:cNvPr id="24" name="图片 23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942772" y="2284457"/>
              <a:ext cx="862330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贰</a:t>
              </a:r>
            </a:p>
          </p:txBody>
        </p:sp>
      </p:grpSp>
      <p:sp>
        <p:nvSpPr>
          <p:cNvPr id="26" name="矩形 25"/>
          <p:cNvSpPr/>
          <p:nvPr/>
        </p:nvSpPr>
        <p:spPr>
          <a:xfrm>
            <a:off x="9971065" y="2896407"/>
            <a:ext cx="553998" cy="224676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成绩与提升空间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8558175" y="1868501"/>
            <a:ext cx="1022585" cy="691993"/>
            <a:chOff x="1864138" y="2261553"/>
            <a:chExt cx="915844" cy="619760"/>
          </a:xfrm>
        </p:grpSpPr>
        <p:pic>
          <p:nvPicPr>
            <p:cNvPr id="28" name="图片 27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917652" y="2271271"/>
              <a:ext cx="862330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叁</a:t>
              </a:r>
            </a:p>
          </p:txBody>
        </p:sp>
      </p:grpSp>
      <p:sp>
        <p:nvSpPr>
          <p:cNvPr id="30" name="矩形 29"/>
          <p:cNvSpPr/>
          <p:nvPr/>
        </p:nvSpPr>
        <p:spPr>
          <a:xfrm>
            <a:off x="2910938" y="2943147"/>
            <a:ext cx="55399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重点工作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9833070" y="1868501"/>
            <a:ext cx="1057520" cy="691993"/>
            <a:chOff x="1864138" y="2261553"/>
            <a:chExt cx="947132" cy="619760"/>
          </a:xfrm>
        </p:grpSpPr>
        <p:pic>
          <p:nvPicPr>
            <p:cNvPr id="32" name="图片 31" descr="e64afae20b7a41024e2e588b23f666b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4138" y="2261553"/>
              <a:ext cx="619760" cy="61976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1948940" y="2293154"/>
              <a:ext cx="862330" cy="522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l" eaLnBrk="1" hangingPunct="1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zh-CN" altLang="en-US" sz="3200" b="1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叶根友毛笔行书2.0版" panose="02010601030101010101" pitchFamily="2" charset="-122"/>
                </a:rPr>
                <a:t>肆</a:t>
              </a:r>
            </a:p>
          </p:txBody>
        </p:sp>
      </p:grpSp>
      <p:sp>
        <p:nvSpPr>
          <p:cNvPr id="34" name="矩形 33"/>
          <p:cNvSpPr/>
          <p:nvPr/>
        </p:nvSpPr>
        <p:spPr>
          <a:xfrm>
            <a:off x="8696170" y="2896407"/>
            <a:ext cx="55399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400" dirty="0" smtClean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亮点工作</a:t>
            </a:r>
            <a:endParaRPr lang="zh-CN" altLang="en-US" sz="24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 descr="ceb67b600fd85977bf72e55fcd37987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93" y="2007457"/>
            <a:ext cx="3190376" cy="3194821"/>
          </a:xfrm>
          <a:prstGeom prst="rect">
            <a:avLst/>
          </a:prstGeom>
        </p:spPr>
      </p:pic>
      <p:pic>
        <p:nvPicPr>
          <p:cNvPr id="35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00" y="91790"/>
            <a:ext cx="1035440" cy="107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HP\Desktop\截图20220107092857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585" y="770671"/>
            <a:ext cx="9915375" cy="60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91550" y="281020"/>
            <a:ext cx="4807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2021</a:t>
            </a:r>
            <a:r>
              <a:rPr lang="zh-CN" altLang="en-US" sz="20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浦东新区高中阶段共青团工作考核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1129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/>
      <p:bldP spid="30" grpId="0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6262cf4cebc7d3da27214b6fbad0b502"/>
          <p:cNvPicPr>
            <a:picLocks noChangeAspect="1"/>
          </p:cNvPicPr>
          <p:nvPr/>
        </p:nvPicPr>
        <p:blipFill>
          <a:blip r:embed="rId3"/>
          <a:srcRect l="12506" r="34765"/>
          <a:stretch>
            <a:fillRect/>
          </a:stretch>
        </p:blipFill>
        <p:spPr>
          <a:xfrm rot="16200000">
            <a:off x="1361227" y="675435"/>
            <a:ext cx="2018350" cy="2328181"/>
          </a:xfrm>
          <a:prstGeom prst="rect">
            <a:avLst/>
          </a:prstGeom>
        </p:spPr>
      </p:pic>
      <p:pic>
        <p:nvPicPr>
          <p:cNvPr id="6" name="图片 5" descr="5378c597ff4e8986e077719e9e29f0f7"/>
          <p:cNvPicPr>
            <a:picLocks noChangeAspect="1"/>
          </p:cNvPicPr>
          <p:nvPr/>
        </p:nvPicPr>
        <p:blipFill>
          <a:blip r:embed="rId4">
            <a:lum bright="-12000"/>
          </a:blip>
          <a:stretch>
            <a:fillRect/>
          </a:stretch>
        </p:blipFill>
        <p:spPr>
          <a:xfrm rot="16200000">
            <a:off x="79997" y="1037964"/>
            <a:ext cx="4700170" cy="499539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160599" y="2567440"/>
            <a:ext cx="211295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壹</a:t>
            </a:r>
          </a:p>
        </p:txBody>
      </p:sp>
      <p:pic>
        <p:nvPicPr>
          <p:cNvPr id="9" name="图片 8" descr="be237fa9389bcf2bfb1982858dba2b3d"/>
          <p:cNvPicPr>
            <a:picLocks noChangeAspect="1"/>
          </p:cNvPicPr>
          <p:nvPr/>
        </p:nvPicPr>
        <p:blipFill>
          <a:blip r:embed="rId5"/>
          <a:srcRect l="49060"/>
          <a:stretch>
            <a:fillRect/>
          </a:stretch>
        </p:blipFill>
        <p:spPr>
          <a:xfrm flipH="1">
            <a:off x="9279710" y="365604"/>
            <a:ext cx="2956098" cy="6128697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401186" y="3279641"/>
            <a:ext cx="4189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charset="-122"/>
                <a:ea typeface="楷体" panose="02010609060101010101" charset="-122"/>
              </a:rPr>
              <a:t>思想引领工作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18" y="84465"/>
            <a:ext cx="967052" cy="1008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6"/>
          <p:cNvSpPr txBox="1"/>
          <p:nvPr/>
        </p:nvSpPr>
        <p:spPr>
          <a:xfrm>
            <a:off x="4927781" y="2485666"/>
            <a:ext cx="6821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dirty="0">
                <a:latin typeface="楷体" panose="02010609060101010101" charset="-122"/>
                <a:ea typeface="楷体" panose="02010609060101010101" charset="-122"/>
              </a:rPr>
              <a:t>2021-2022</a:t>
            </a:r>
            <a:r>
              <a:rPr lang="zh-CN" altLang="en-US" sz="3200" dirty="0">
                <a:latin typeface="楷体" panose="02010609060101010101" charset="-122"/>
                <a:ea typeface="楷体" panose="02010609060101010101" charset="-122"/>
              </a:rPr>
              <a:t>学年第一学期</a:t>
            </a:r>
            <a:endParaRPr lang="en-US" altLang="zh-CN" sz="3200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rot="16200000" flipH="1">
            <a:off x="-2142598" y="3456868"/>
            <a:ext cx="5224961" cy="1092167"/>
            <a:chOff x="2339311" y="396921"/>
            <a:chExt cx="4761128" cy="1325889"/>
          </a:xfrm>
        </p:grpSpPr>
        <p:sp>
          <p:nvSpPr>
            <p:cNvPr id="8" name="矩形 7"/>
            <p:cNvSpPr/>
            <p:nvPr/>
          </p:nvSpPr>
          <p:spPr bwMode="auto">
            <a:xfrm rot="16200000">
              <a:off x="4359980" y="-1062800"/>
              <a:ext cx="1280737" cy="42001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eaVert" anchor="ctr"/>
            <a:lstStyle/>
            <a:p>
              <a:r>
                <a:rPr lang="zh-CN" altLang="en-US" sz="36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</a:rPr>
                <a:t>思想引领工作</a:t>
              </a:r>
            </a:p>
          </p:txBody>
        </p:sp>
        <p:pic>
          <p:nvPicPr>
            <p:cNvPr id="9" name="图片 28" descr="C_108.jp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339311" y="1585156"/>
              <a:ext cx="4497271" cy="1376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8" name="组合 57"/>
          <p:cNvGrpSpPr/>
          <p:nvPr/>
        </p:nvGrpSpPr>
        <p:grpSpPr>
          <a:xfrm>
            <a:off x="7932946" y="3148481"/>
            <a:ext cx="3232574" cy="686241"/>
            <a:chOff x="6302885" y="1678126"/>
            <a:chExt cx="3232574" cy="686241"/>
          </a:xfrm>
        </p:grpSpPr>
        <p:sp>
          <p:nvSpPr>
            <p:cNvPr id="59" name="矩形 58"/>
            <p:cNvSpPr/>
            <p:nvPr/>
          </p:nvSpPr>
          <p:spPr>
            <a:xfrm>
              <a:off x="6302885" y="2030750"/>
              <a:ext cx="3232574" cy="3336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6302885" y="1678126"/>
              <a:ext cx="2241974" cy="5232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rgbClr val="C8313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仪式教育</a:t>
              </a: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5348073" y="5123021"/>
            <a:ext cx="3232574" cy="686241"/>
            <a:chOff x="6302885" y="1678126"/>
            <a:chExt cx="3232574" cy="686241"/>
          </a:xfrm>
        </p:grpSpPr>
        <p:sp>
          <p:nvSpPr>
            <p:cNvPr id="62" name="矩形 61"/>
            <p:cNvSpPr/>
            <p:nvPr/>
          </p:nvSpPr>
          <p:spPr>
            <a:xfrm>
              <a:off x="6302885" y="2030750"/>
              <a:ext cx="3232574" cy="33361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6302885" y="1678126"/>
              <a:ext cx="2241974" cy="5232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rgbClr val="C8313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青年大学习</a:t>
              </a:r>
            </a:p>
          </p:txBody>
        </p:sp>
      </p:grpSp>
      <p:sp>
        <p:nvSpPr>
          <p:cNvPr id="65" name="矩形 64"/>
          <p:cNvSpPr/>
          <p:nvPr/>
        </p:nvSpPr>
        <p:spPr>
          <a:xfrm>
            <a:off x="1357474" y="3214583"/>
            <a:ext cx="3232574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800" b="1" dirty="0">
                <a:solidFill>
                  <a:srgbClr val="C8313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推优一体化</a:t>
            </a:r>
          </a:p>
        </p:txBody>
      </p:sp>
      <p:grpSp>
        <p:nvGrpSpPr>
          <p:cNvPr id="67" name="组合 66"/>
          <p:cNvGrpSpPr/>
          <p:nvPr/>
        </p:nvGrpSpPr>
        <p:grpSpPr>
          <a:xfrm>
            <a:off x="4637770" y="932926"/>
            <a:ext cx="3232574" cy="875844"/>
            <a:chOff x="6302885" y="1678126"/>
            <a:chExt cx="3232574" cy="875844"/>
          </a:xfrm>
        </p:grpSpPr>
        <p:sp>
          <p:nvSpPr>
            <p:cNvPr id="68" name="矩形 67"/>
            <p:cNvSpPr/>
            <p:nvPr/>
          </p:nvSpPr>
          <p:spPr>
            <a:xfrm>
              <a:off x="6302885" y="2030750"/>
              <a:ext cx="3232574" cy="52322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zh-CN" altLang="en-US" sz="2800" b="1" dirty="0">
                  <a:solidFill>
                    <a:srgbClr val="C83131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团员思想政治教育</a:t>
              </a:r>
            </a:p>
          </p:txBody>
        </p:sp>
        <p:sp>
          <p:nvSpPr>
            <p:cNvPr id="69" name="矩形 68"/>
            <p:cNvSpPr/>
            <p:nvPr/>
          </p:nvSpPr>
          <p:spPr>
            <a:xfrm>
              <a:off x="7293485" y="1678126"/>
              <a:ext cx="2241974" cy="40254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endPara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pic>
        <p:nvPicPr>
          <p:cNvPr id="37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41" y="0"/>
            <a:ext cx="776069" cy="80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组合 37"/>
          <p:cNvGrpSpPr/>
          <p:nvPr/>
        </p:nvGrpSpPr>
        <p:grpSpPr>
          <a:xfrm>
            <a:off x="4744029" y="1533710"/>
            <a:ext cx="3078593" cy="3897896"/>
            <a:chOff x="4556704" y="2114031"/>
            <a:chExt cx="3078593" cy="3897896"/>
          </a:xfrm>
        </p:grpSpPr>
        <p:sp>
          <p:nvSpPr>
            <p:cNvPr id="39" name="ïšḻïďê-任意多边形: 形状 29"/>
            <p:cNvSpPr/>
            <p:nvPr/>
          </p:nvSpPr>
          <p:spPr>
            <a:xfrm rot="19336879">
              <a:off x="4871665" y="3361259"/>
              <a:ext cx="1111044" cy="2650668"/>
            </a:xfrm>
            <a:custGeom>
              <a:avLst/>
              <a:gdLst>
                <a:gd name="connsiteX0" fmla="*/ 423869 w 1242834"/>
                <a:gd name="connsiteY0" fmla="*/ 0 h 2965084"/>
                <a:gd name="connsiteX1" fmla="*/ 800778 w 1242834"/>
                <a:gd name="connsiteY1" fmla="*/ 2965084 h 2965084"/>
                <a:gd name="connsiteX2" fmla="*/ 253636 w 1242834"/>
                <a:gd name="connsiteY2" fmla="*/ 2541919 h 2965084"/>
                <a:gd name="connsiteX3" fmla="*/ 0 w 1242834"/>
                <a:gd name="connsiteY3" fmla="*/ 546595 h 2965084"/>
                <a:gd name="connsiteX4" fmla="*/ 423869 w 1242834"/>
                <a:gd name="connsiteY4" fmla="*/ 0 h 2965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834" h="2965084">
                  <a:moveTo>
                    <a:pt x="423869" y="0"/>
                  </a:moveTo>
                  <a:cubicBezTo>
                    <a:pt x="1346027" y="715108"/>
                    <a:pt x="1514696" y="2042004"/>
                    <a:pt x="800778" y="2965084"/>
                  </a:cubicBezTo>
                  <a:lnTo>
                    <a:pt x="253636" y="2541919"/>
                  </a:lnTo>
                  <a:cubicBezTo>
                    <a:pt x="734061" y="1920741"/>
                    <a:pt x="620557" y="1027821"/>
                    <a:pt x="0" y="546595"/>
                  </a:cubicBezTo>
                  <a:cubicBezTo>
                    <a:pt x="141289" y="364397"/>
                    <a:pt x="282580" y="182198"/>
                    <a:pt x="423869" y="0"/>
                  </a:cubicBezTo>
                  <a:close/>
                </a:path>
              </a:pathLst>
            </a:custGeom>
            <a:solidFill>
              <a:srgbClr val="C83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ïšḻïďê-任意多边形: 形状 28"/>
            <p:cNvSpPr/>
            <p:nvPr/>
          </p:nvSpPr>
          <p:spPr>
            <a:xfrm rot="1800000">
              <a:off x="4765504" y="2114031"/>
              <a:ext cx="1254790" cy="2580505"/>
            </a:xfrm>
            <a:custGeom>
              <a:avLst/>
              <a:gdLst>
                <a:gd name="connsiteX0" fmla="*/ 521837 w 1403630"/>
                <a:gd name="connsiteY0" fmla="*/ 345072 h 2886598"/>
                <a:gd name="connsiteX1" fmla="*/ 1121301 w 1403630"/>
                <a:gd name="connsiteY1" fmla="*/ 0 h 2886598"/>
                <a:gd name="connsiteX2" fmla="*/ 345844 w 1403630"/>
                <a:gd name="connsiteY2" fmla="*/ 2886598 h 2886598"/>
                <a:gd name="connsiteX3" fmla="*/ 0 w 1403630"/>
                <a:gd name="connsiteY3" fmla="*/ 2287579 h 2886598"/>
                <a:gd name="connsiteX4" fmla="*/ 521837 w 1403630"/>
                <a:gd name="connsiteY4" fmla="*/ 345072 h 2886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3630" h="2886598">
                  <a:moveTo>
                    <a:pt x="521837" y="345072"/>
                  </a:moveTo>
                  <a:cubicBezTo>
                    <a:pt x="721658" y="230048"/>
                    <a:pt x="921480" y="115024"/>
                    <a:pt x="1121301" y="0"/>
                  </a:cubicBezTo>
                  <a:cubicBezTo>
                    <a:pt x="1703469" y="1011354"/>
                    <a:pt x="1356446" y="2303127"/>
                    <a:pt x="345844" y="2886598"/>
                  </a:cubicBezTo>
                  <a:lnTo>
                    <a:pt x="0" y="2287579"/>
                  </a:lnTo>
                  <a:cubicBezTo>
                    <a:pt x="680075" y="1894937"/>
                    <a:pt x="913601" y="1025652"/>
                    <a:pt x="521837" y="345072"/>
                  </a:cubicBezTo>
                  <a:close/>
                </a:path>
              </a:pathLst>
            </a:cu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ïšḻïďê-任意多边形: 形状 23"/>
            <p:cNvSpPr/>
            <p:nvPr/>
          </p:nvSpPr>
          <p:spPr>
            <a:xfrm>
              <a:off x="5746332" y="3755770"/>
              <a:ext cx="1888965" cy="1890606"/>
            </a:xfrm>
            <a:custGeom>
              <a:avLst/>
              <a:gdLst>
                <a:gd name="connsiteX0" fmla="*/ 2112138 w 2113030"/>
                <a:gd name="connsiteY0" fmla="*/ 0 h 2114865"/>
                <a:gd name="connsiteX1" fmla="*/ 2113030 w 2113030"/>
                <a:gd name="connsiteY1" fmla="*/ 691687 h 2114865"/>
                <a:gd name="connsiteX2" fmla="*/ 691688 w 2113030"/>
                <a:gd name="connsiteY2" fmla="*/ 2114865 h 2114865"/>
                <a:gd name="connsiteX3" fmla="*/ 0 w 2113030"/>
                <a:gd name="connsiteY3" fmla="*/ 2114865 h 2114865"/>
                <a:gd name="connsiteX4" fmla="*/ 2112138 w 2113030"/>
                <a:gd name="connsiteY4" fmla="*/ 0 h 21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030" h="2114865">
                  <a:moveTo>
                    <a:pt x="2112138" y="0"/>
                  </a:moveTo>
                  <a:cubicBezTo>
                    <a:pt x="2112435" y="230562"/>
                    <a:pt x="2112733" y="461125"/>
                    <a:pt x="2113030" y="691687"/>
                  </a:cubicBezTo>
                  <a:cubicBezTo>
                    <a:pt x="1327748" y="692700"/>
                    <a:pt x="691688" y="1329582"/>
                    <a:pt x="691688" y="2114865"/>
                  </a:cubicBezTo>
                  <a:lnTo>
                    <a:pt x="0" y="2114865"/>
                  </a:lnTo>
                  <a:cubicBezTo>
                    <a:pt x="0" y="947922"/>
                    <a:pt x="945196" y="1505"/>
                    <a:pt x="2112138" y="0"/>
                  </a:cubicBezTo>
                  <a:close/>
                </a:path>
              </a:pathLst>
            </a:custGeom>
            <a:solidFill>
              <a:srgbClr val="222A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ïšḻïďê-任意多边形: 形状 27"/>
            <p:cNvSpPr/>
            <p:nvPr/>
          </p:nvSpPr>
          <p:spPr>
            <a:xfrm rot="10800000">
              <a:off x="5746332" y="2474389"/>
              <a:ext cx="1888965" cy="1890606"/>
            </a:xfrm>
            <a:custGeom>
              <a:avLst/>
              <a:gdLst>
                <a:gd name="connsiteX0" fmla="*/ 2113030 w 2113030"/>
                <a:gd name="connsiteY0" fmla="*/ 2114865 h 2114865"/>
                <a:gd name="connsiteX1" fmla="*/ 1421342 w 2113030"/>
                <a:gd name="connsiteY1" fmla="*/ 2114865 h 2114865"/>
                <a:gd name="connsiteX2" fmla="*/ 0 w 2113030"/>
                <a:gd name="connsiteY2" fmla="*/ 691687 h 2114865"/>
                <a:gd name="connsiteX3" fmla="*/ 892 w 2113030"/>
                <a:gd name="connsiteY3" fmla="*/ 0 h 2114865"/>
                <a:gd name="connsiteX4" fmla="*/ 2113030 w 2113030"/>
                <a:gd name="connsiteY4" fmla="*/ 2114865 h 211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3030" h="2114865">
                  <a:moveTo>
                    <a:pt x="2113030" y="2114865"/>
                  </a:moveTo>
                  <a:lnTo>
                    <a:pt x="1421342" y="2114865"/>
                  </a:lnTo>
                  <a:cubicBezTo>
                    <a:pt x="1421342" y="1329582"/>
                    <a:pt x="785282" y="692700"/>
                    <a:pt x="0" y="691687"/>
                  </a:cubicBezTo>
                  <a:cubicBezTo>
                    <a:pt x="297" y="461125"/>
                    <a:pt x="595" y="230562"/>
                    <a:pt x="892" y="0"/>
                  </a:cubicBezTo>
                  <a:cubicBezTo>
                    <a:pt x="1167834" y="1505"/>
                    <a:pt x="2113030" y="947922"/>
                    <a:pt x="2113030" y="2114865"/>
                  </a:cubicBezTo>
                  <a:close/>
                </a:path>
              </a:pathLst>
            </a:custGeom>
            <a:solidFill>
              <a:srgbClr val="C831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ïšḻïďê-Freeform 428"/>
            <p:cNvSpPr/>
            <p:nvPr/>
          </p:nvSpPr>
          <p:spPr bwMode="auto">
            <a:xfrm>
              <a:off x="5953146" y="5188967"/>
              <a:ext cx="339967" cy="327450"/>
            </a:xfrm>
            <a:custGeom>
              <a:avLst/>
              <a:gdLst>
                <a:gd name="connsiteX0" fmla="*/ 297615 w 597921"/>
                <a:gd name="connsiteY0" fmla="*/ 96957 h 598324"/>
                <a:gd name="connsiteX1" fmla="*/ 323434 w 597921"/>
                <a:gd name="connsiteY1" fmla="*/ 122740 h 598324"/>
                <a:gd name="connsiteX2" fmla="*/ 323434 w 597921"/>
                <a:gd name="connsiteY2" fmla="*/ 289852 h 598324"/>
                <a:gd name="connsiteX3" fmla="*/ 462572 w 597921"/>
                <a:gd name="connsiteY3" fmla="*/ 289852 h 598324"/>
                <a:gd name="connsiteX4" fmla="*/ 487913 w 597921"/>
                <a:gd name="connsiteY4" fmla="*/ 315157 h 598324"/>
                <a:gd name="connsiteX5" fmla="*/ 462572 w 597921"/>
                <a:gd name="connsiteY5" fmla="*/ 340463 h 598324"/>
                <a:gd name="connsiteX6" fmla="*/ 297615 w 597921"/>
                <a:gd name="connsiteY6" fmla="*/ 340463 h 598324"/>
                <a:gd name="connsiteX7" fmla="*/ 272274 w 597921"/>
                <a:gd name="connsiteY7" fmla="*/ 315157 h 598324"/>
                <a:gd name="connsiteX8" fmla="*/ 272274 w 597921"/>
                <a:gd name="connsiteY8" fmla="*/ 122740 h 598324"/>
                <a:gd name="connsiteX9" fmla="*/ 297615 w 597921"/>
                <a:gd name="connsiteY9" fmla="*/ 96957 h 598324"/>
                <a:gd name="connsiteX10" fmla="*/ 298127 w 597921"/>
                <a:gd name="connsiteY10" fmla="*/ 0 h 598324"/>
                <a:gd name="connsiteX11" fmla="*/ 597921 w 597921"/>
                <a:gd name="connsiteY11" fmla="*/ 299401 h 598324"/>
                <a:gd name="connsiteX12" fmla="*/ 298127 w 597921"/>
                <a:gd name="connsiteY12" fmla="*/ 598324 h 598324"/>
                <a:gd name="connsiteX13" fmla="*/ 35150 w 597921"/>
                <a:gd name="connsiteY13" fmla="*/ 442177 h 598324"/>
                <a:gd name="connsiteX14" fmla="*/ 34194 w 597921"/>
                <a:gd name="connsiteY14" fmla="*/ 432149 h 598324"/>
                <a:gd name="connsiteX15" fmla="*/ 40410 w 597921"/>
                <a:gd name="connsiteY15" fmla="*/ 424509 h 598324"/>
                <a:gd name="connsiteX16" fmla="*/ 74836 w 597921"/>
                <a:gd name="connsiteY16" fmla="*/ 407796 h 598324"/>
                <a:gd name="connsiteX17" fmla="*/ 91571 w 597921"/>
                <a:gd name="connsiteY17" fmla="*/ 413049 h 598324"/>
                <a:gd name="connsiteX18" fmla="*/ 298127 w 597921"/>
                <a:gd name="connsiteY18" fmla="*/ 534815 h 598324"/>
                <a:gd name="connsiteX19" fmla="*/ 534328 w 597921"/>
                <a:gd name="connsiteY19" fmla="*/ 299401 h 598324"/>
                <a:gd name="connsiteX20" fmla="*/ 298127 w 597921"/>
                <a:gd name="connsiteY20" fmla="*/ 63509 h 598324"/>
                <a:gd name="connsiteX21" fmla="*/ 145123 w 597921"/>
                <a:gd name="connsiteY21" fmla="*/ 120333 h 598324"/>
                <a:gd name="connsiteX22" fmla="*/ 200587 w 597921"/>
                <a:gd name="connsiteY22" fmla="*/ 142299 h 598324"/>
                <a:gd name="connsiteX23" fmla="*/ 208237 w 597921"/>
                <a:gd name="connsiteY23" fmla="*/ 152327 h 598324"/>
                <a:gd name="connsiteX24" fmla="*/ 203456 w 597921"/>
                <a:gd name="connsiteY24" fmla="*/ 164265 h 598324"/>
                <a:gd name="connsiteX25" fmla="*/ 48060 w 597921"/>
                <a:gd name="connsiteY25" fmla="*/ 285553 h 598324"/>
                <a:gd name="connsiteX26" fmla="*/ 35150 w 597921"/>
                <a:gd name="connsiteY26" fmla="*/ 287463 h 598324"/>
                <a:gd name="connsiteX27" fmla="*/ 27500 w 597921"/>
                <a:gd name="connsiteY27" fmla="*/ 277435 h 598324"/>
                <a:gd name="connsiteX28" fmla="*/ 246 w 597921"/>
                <a:gd name="connsiteY28" fmla="*/ 82132 h 598324"/>
                <a:gd name="connsiteX29" fmla="*/ 4550 w 597921"/>
                <a:gd name="connsiteY29" fmla="*/ 70194 h 598324"/>
                <a:gd name="connsiteX30" fmla="*/ 17459 w 597921"/>
                <a:gd name="connsiteY30" fmla="*/ 68762 h 598324"/>
                <a:gd name="connsiteX31" fmla="*/ 80574 w 597921"/>
                <a:gd name="connsiteY31" fmla="*/ 94070 h 598324"/>
                <a:gd name="connsiteX32" fmla="*/ 298127 w 597921"/>
                <a:gd name="connsiteY32" fmla="*/ 0 h 598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97921" h="598324">
                  <a:moveTo>
                    <a:pt x="297615" y="96957"/>
                  </a:moveTo>
                  <a:cubicBezTo>
                    <a:pt x="311959" y="96957"/>
                    <a:pt x="323434" y="108416"/>
                    <a:pt x="323434" y="122740"/>
                  </a:cubicBezTo>
                  <a:lnTo>
                    <a:pt x="323434" y="289852"/>
                  </a:lnTo>
                  <a:lnTo>
                    <a:pt x="462572" y="289852"/>
                  </a:lnTo>
                  <a:cubicBezTo>
                    <a:pt x="476438" y="289852"/>
                    <a:pt x="487913" y="301311"/>
                    <a:pt x="487913" y="315157"/>
                  </a:cubicBezTo>
                  <a:cubicBezTo>
                    <a:pt x="487913" y="329004"/>
                    <a:pt x="476438" y="340463"/>
                    <a:pt x="462572" y="340463"/>
                  </a:cubicBezTo>
                  <a:lnTo>
                    <a:pt x="297615" y="340463"/>
                  </a:lnTo>
                  <a:cubicBezTo>
                    <a:pt x="283749" y="340463"/>
                    <a:pt x="272274" y="329004"/>
                    <a:pt x="272274" y="315157"/>
                  </a:cubicBezTo>
                  <a:lnTo>
                    <a:pt x="272274" y="122740"/>
                  </a:lnTo>
                  <a:cubicBezTo>
                    <a:pt x="272274" y="108416"/>
                    <a:pt x="283749" y="96957"/>
                    <a:pt x="297615" y="96957"/>
                  </a:cubicBezTo>
                  <a:close/>
                  <a:moveTo>
                    <a:pt x="298127" y="0"/>
                  </a:moveTo>
                  <a:cubicBezTo>
                    <a:pt x="463564" y="0"/>
                    <a:pt x="597921" y="134181"/>
                    <a:pt x="597921" y="299401"/>
                  </a:cubicBezTo>
                  <a:cubicBezTo>
                    <a:pt x="597921" y="464143"/>
                    <a:pt x="463564" y="598324"/>
                    <a:pt x="298127" y="598324"/>
                  </a:cubicBezTo>
                  <a:cubicBezTo>
                    <a:pt x="188155" y="598324"/>
                    <a:pt x="87268" y="538635"/>
                    <a:pt x="35150" y="442177"/>
                  </a:cubicBezTo>
                  <a:cubicBezTo>
                    <a:pt x="33238" y="438835"/>
                    <a:pt x="32760" y="435492"/>
                    <a:pt x="34194" y="432149"/>
                  </a:cubicBezTo>
                  <a:cubicBezTo>
                    <a:pt x="35150" y="428807"/>
                    <a:pt x="37541" y="425942"/>
                    <a:pt x="40410" y="424509"/>
                  </a:cubicBezTo>
                  <a:lnTo>
                    <a:pt x="74836" y="407796"/>
                  </a:lnTo>
                  <a:cubicBezTo>
                    <a:pt x="81052" y="404931"/>
                    <a:pt x="88702" y="407319"/>
                    <a:pt x="91571" y="413049"/>
                  </a:cubicBezTo>
                  <a:cubicBezTo>
                    <a:pt x="133169" y="488018"/>
                    <a:pt x="212540" y="534815"/>
                    <a:pt x="298127" y="534815"/>
                  </a:cubicBezTo>
                  <a:cubicBezTo>
                    <a:pt x="428181" y="534815"/>
                    <a:pt x="534328" y="429284"/>
                    <a:pt x="534328" y="299401"/>
                  </a:cubicBezTo>
                  <a:cubicBezTo>
                    <a:pt x="534328" y="169517"/>
                    <a:pt x="428181" y="63509"/>
                    <a:pt x="298127" y="63509"/>
                  </a:cubicBezTo>
                  <a:cubicBezTo>
                    <a:pt x="242185" y="63509"/>
                    <a:pt x="187677" y="83565"/>
                    <a:pt x="145123" y="120333"/>
                  </a:cubicBezTo>
                  <a:lnTo>
                    <a:pt x="200587" y="142299"/>
                  </a:lnTo>
                  <a:cubicBezTo>
                    <a:pt x="204890" y="144209"/>
                    <a:pt x="207759" y="148029"/>
                    <a:pt x="208237" y="152327"/>
                  </a:cubicBezTo>
                  <a:cubicBezTo>
                    <a:pt x="208715" y="157102"/>
                    <a:pt x="207281" y="161399"/>
                    <a:pt x="203456" y="164265"/>
                  </a:cubicBezTo>
                  <a:lnTo>
                    <a:pt x="48060" y="285553"/>
                  </a:lnTo>
                  <a:cubicBezTo>
                    <a:pt x="44235" y="288418"/>
                    <a:pt x="39454" y="289373"/>
                    <a:pt x="35150" y="287463"/>
                  </a:cubicBezTo>
                  <a:cubicBezTo>
                    <a:pt x="31325" y="285553"/>
                    <a:pt x="27978" y="281733"/>
                    <a:pt x="27500" y="277435"/>
                  </a:cubicBezTo>
                  <a:lnTo>
                    <a:pt x="246" y="82132"/>
                  </a:lnTo>
                  <a:cubicBezTo>
                    <a:pt x="-710" y="77835"/>
                    <a:pt x="1203" y="73060"/>
                    <a:pt x="4550" y="70194"/>
                  </a:cubicBezTo>
                  <a:cubicBezTo>
                    <a:pt x="8375" y="67807"/>
                    <a:pt x="13156" y="66852"/>
                    <a:pt x="17459" y="68762"/>
                  </a:cubicBezTo>
                  <a:lnTo>
                    <a:pt x="80574" y="94070"/>
                  </a:lnTo>
                  <a:cubicBezTo>
                    <a:pt x="137472" y="33426"/>
                    <a:pt x="214931" y="0"/>
                    <a:pt x="29812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7200"/>
            </a:p>
          </p:txBody>
        </p:sp>
        <p:sp>
          <p:nvSpPr>
            <p:cNvPr id="74" name="ïšḻïďê-Freeform 70"/>
            <p:cNvSpPr>
              <a:spLocks noEditPoints="1"/>
            </p:cNvSpPr>
            <p:nvPr/>
          </p:nvSpPr>
          <p:spPr bwMode="auto">
            <a:xfrm>
              <a:off x="4556704" y="3892789"/>
              <a:ext cx="339967" cy="327450"/>
            </a:xfrm>
            <a:custGeom>
              <a:avLst/>
              <a:gdLst>
                <a:gd name="T0" fmla="*/ 4096 w 6827"/>
                <a:gd name="T1" fmla="*/ 4551 h 6827"/>
                <a:gd name="T2" fmla="*/ 6258 w 6827"/>
                <a:gd name="T3" fmla="*/ 4096 h 6827"/>
                <a:gd name="T4" fmla="*/ 2348 w 6827"/>
                <a:gd name="T5" fmla="*/ 4911 h 6827"/>
                <a:gd name="T6" fmla="*/ 569 w 6827"/>
                <a:gd name="T7" fmla="*/ 4551 h 6827"/>
                <a:gd name="T8" fmla="*/ 569 w 6827"/>
                <a:gd name="T9" fmla="*/ 3982 h 6827"/>
                <a:gd name="T10" fmla="*/ 1707 w 6827"/>
                <a:gd name="T11" fmla="*/ 2503 h 6827"/>
                <a:gd name="T12" fmla="*/ 3868 w 6827"/>
                <a:gd name="T13" fmla="*/ 2731 h 6827"/>
                <a:gd name="T14" fmla="*/ 5827 w 6827"/>
                <a:gd name="T15" fmla="*/ 2004 h 6827"/>
                <a:gd name="T16" fmla="*/ 6258 w 6827"/>
                <a:gd name="T17" fmla="*/ 1820 h 6827"/>
                <a:gd name="T18" fmla="*/ 4779 w 6827"/>
                <a:gd name="T19" fmla="*/ 0 h 6827"/>
                <a:gd name="T20" fmla="*/ 2854 w 6827"/>
                <a:gd name="T21" fmla="*/ 2381 h 6827"/>
                <a:gd name="T22" fmla="*/ 1239 w 6827"/>
                <a:gd name="T23" fmla="*/ 2257 h 6827"/>
                <a:gd name="T24" fmla="*/ 569 w 6827"/>
                <a:gd name="T25" fmla="*/ 2844 h 6827"/>
                <a:gd name="T26" fmla="*/ 569 w 6827"/>
                <a:gd name="T27" fmla="*/ 2276 h 6827"/>
                <a:gd name="T28" fmla="*/ 569 w 6827"/>
                <a:gd name="T29" fmla="*/ 1707 h 6827"/>
                <a:gd name="T30" fmla="*/ 569 w 6827"/>
                <a:gd name="T31" fmla="*/ 1138 h 6827"/>
                <a:gd name="T32" fmla="*/ 569 w 6827"/>
                <a:gd name="T33" fmla="*/ 569 h 6827"/>
                <a:gd name="T34" fmla="*/ 341 w 6827"/>
                <a:gd name="T35" fmla="*/ 0 h 6827"/>
                <a:gd name="T36" fmla="*/ 114 w 6827"/>
                <a:gd name="T37" fmla="*/ 569 h 6827"/>
                <a:gd name="T38" fmla="*/ 114 w 6827"/>
                <a:gd name="T39" fmla="*/ 1138 h 6827"/>
                <a:gd name="T40" fmla="*/ 114 w 6827"/>
                <a:gd name="T41" fmla="*/ 1707 h 6827"/>
                <a:gd name="T42" fmla="*/ 114 w 6827"/>
                <a:gd name="T43" fmla="*/ 2276 h 6827"/>
                <a:gd name="T44" fmla="*/ 114 w 6827"/>
                <a:gd name="T45" fmla="*/ 2844 h 6827"/>
                <a:gd name="T46" fmla="*/ 114 w 6827"/>
                <a:gd name="T47" fmla="*/ 3413 h 6827"/>
                <a:gd name="T48" fmla="*/ 114 w 6827"/>
                <a:gd name="T49" fmla="*/ 3982 h 6827"/>
                <a:gd name="T50" fmla="*/ 114 w 6827"/>
                <a:gd name="T51" fmla="*/ 4551 h 6827"/>
                <a:gd name="T52" fmla="*/ 114 w 6827"/>
                <a:gd name="T53" fmla="*/ 5120 h 6827"/>
                <a:gd name="T54" fmla="*/ 114 w 6827"/>
                <a:gd name="T55" fmla="*/ 5689 h 6827"/>
                <a:gd name="T56" fmla="*/ 114 w 6827"/>
                <a:gd name="T57" fmla="*/ 6258 h 6827"/>
                <a:gd name="T58" fmla="*/ 683 w 6827"/>
                <a:gd name="T59" fmla="*/ 6713 h 6827"/>
                <a:gd name="T60" fmla="*/ 1252 w 6827"/>
                <a:gd name="T61" fmla="*/ 6713 h 6827"/>
                <a:gd name="T62" fmla="*/ 1820 w 6827"/>
                <a:gd name="T63" fmla="*/ 6713 h 6827"/>
                <a:gd name="T64" fmla="*/ 2389 w 6827"/>
                <a:gd name="T65" fmla="*/ 6713 h 6827"/>
                <a:gd name="T66" fmla="*/ 2958 w 6827"/>
                <a:gd name="T67" fmla="*/ 6713 h 6827"/>
                <a:gd name="T68" fmla="*/ 3527 w 6827"/>
                <a:gd name="T69" fmla="*/ 6713 h 6827"/>
                <a:gd name="T70" fmla="*/ 4096 w 6827"/>
                <a:gd name="T71" fmla="*/ 6713 h 6827"/>
                <a:gd name="T72" fmla="*/ 4665 w 6827"/>
                <a:gd name="T73" fmla="*/ 6713 h 6827"/>
                <a:gd name="T74" fmla="*/ 5234 w 6827"/>
                <a:gd name="T75" fmla="*/ 6713 h 6827"/>
                <a:gd name="T76" fmla="*/ 5803 w 6827"/>
                <a:gd name="T77" fmla="*/ 6713 h 6827"/>
                <a:gd name="T78" fmla="*/ 6371 w 6827"/>
                <a:gd name="T79" fmla="*/ 6713 h 6827"/>
                <a:gd name="T80" fmla="*/ 6827 w 6827"/>
                <a:gd name="T81" fmla="*/ 6485 h 6827"/>
                <a:gd name="T82" fmla="*/ 6371 w 6827"/>
                <a:gd name="T83" fmla="*/ 6258 h 6827"/>
                <a:gd name="T84" fmla="*/ 5803 w 6827"/>
                <a:gd name="T85" fmla="*/ 6258 h 6827"/>
                <a:gd name="T86" fmla="*/ 5234 w 6827"/>
                <a:gd name="T87" fmla="*/ 6258 h 6827"/>
                <a:gd name="T88" fmla="*/ 4665 w 6827"/>
                <a:gd name="T89" fmla="*/ 6258 h 6827"/>
                <a:gd name="T90" fmla="*/ 4096 w 6827"/>
                <a:gd name="T91" fmla="*/ 6258 h 6827"/>
                <a:gd name="T92" fmla="*/ 3527 w 6827"/>
                <a:gd name="T93" fmla="*/ 6258 h 6827"/>
                <a:gd name="T94" fmla="*/ 2958 w 6827"/>
                <a:gd name="T95" fmla="*/ 6258 h 6827"/>
                <a:gd name="T96" fmla="*/ 2389 w 6827"/>
                <a:gd name="T97" fmla="*/ 6258 h 6827"/>
                <a:gd name="T98" fmla="*/ 1820 w 6827"/>
                <a:gd name="T99" fmla="*/ 6258 h 6827"/>
                <a:gd name="T100" fmla="*/ 1252 w 6827"/>
                <a:gd name="T101" fmla="*/ 6258 h 6827"/>
                <a:gd name="T102" fmla="*/ 683 w 6827"/>
                <a:gd name="T103" fmla="*/ 6258 h 6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827" h="6827">
                  <a:moveTo>
                    <a:pt x="1263" y="5234"/>
                  </a:moveTo>
                  <a:cubicBezTo>
                    <a:pt x="1316" y="5493"/>
                    <a:pt x="1546" y="5689"/>
                    <a:pt x="1820" y="5689"/>
                  </a:cubicBezTo>
                  <a:cubicBezTo>
                    <a:pt x="2114" y="5689"/>
                    <a:pt x="2354" y="5464"/>
                    <a:pt x="2383" y="5178"/>
                  </a:cubicBezTo>
                  <a:lnTo>
                    <a:pt x="3568" y="4191"/>
                  </a:lnTo>
                  <a:cubicBezTo>
                    <a:pt x="3652" y="4401"/>
                    <a:pt x="3856" y="4551"/>
                    <a:pt x="4096" y="4551"/>
                  </a:cubicBezTo>
                  <a:cubicBezTo>
                    <a:pt x="4348" y="4551"/>
                    <a:pt x="4560" y="4385"/>
                    <a:pt x="4635" y="4157"/>
                  </a:cubicBezTo>
                  <a:lnTo>
                    <a:pt x="5696" y="4736"/>
                  </a:lnTo>
                  <a:cubicBezTo>
                    <a:pt x="5732" y="5016"/>
                    <a:pt x="5969" y="5234"/>
                    <a:pt x="6258" y="5234"/>
                  </a:cubicBezTo>
                  <a:cubicBezTo>
                    <a:pt x="6571" y="5234"/>
                    <a:pt x="6827" y="4979"/>
                    <a:pt x="6827" y="4665"/>
                  </a:cubicBezTo>
                  <a:cubicBezTo>
                    <a:pt x="6827" y="4351"/>
                    <a:pt x="6571" y="4096"/>
                    <a:pt x="6258" y="4096"/>
                  </a:cubicBezTo>
                  <a:cubicBezTo>
                    <a:pt x="6006" y="4096"/>
                    <a:pt x="5794" y="4262"/>
                    <a:pt x="5719" y="4490"/>
                  </a:cubicBezTo>
                  <a:lnTo>
                    <a:pt x="4658" y="3911"/>
                  </a:lnTo>
                  <a:cubicBezTo>
                    <a:pt x="4622" y="3631"/>
                    <a:pt x="4385" y="3413"/>
                    <a:pt x="4096" y="3413"/>
                  </a:cubicBezTo>
                  <a:cubicBezTo>
                    <a:pt x="3802" y="3413"/>
                    <a:pt x="3563" y="3638"/>
                    <a:pt x="3533" y="3924"/>
                  </a:cubicBezTo>
                  <a:lnTo>
                    <a:pt x="2348" y="4911"/>
                  </a:lnTo>
                  <a:cubicBezTo>
                    <a:pt x="2265" y="4701"/>
                    <a:pt x="2060" y="4551"/>
                    <a:pt x="1820" y="4551"/>
                  </a:cubicBezTo>
                  <a:cubicBezTo>
                    <a:pt x="1546" y="4551"/>
                    <a:pt x="1316" y="4747"/>
                    <a:pt x="1263" y="5006"/>
                  </a:cubicBezTo>
                  <a:lnTo>
                    <a:pt x="455" y="5006"/>
                  </a:lnTo>
                  <a:lnTo>
                    <a:pt x="455" y="4551"/>
                  </a:lnTo>
                  <a:lnTo>
                    <a:pt x="569" y="4551"/>
                  </a:lnTo>
                  <a:cubicBezTo>
                    <a:pt x="632" y="4551"/>
                    <a:pt x="683" y="4500"/>
                    <a:pt x="683" y="4437"/>
                  </a:cubicBezTo>
                  <a:cubicBezTo>
                    <a:pt x="683" y="4374"/>
                    <a:pt x="632" y="4324"/>
                    <a:pt x="569" y="4324"/>
                  </a:cubicBezTo>
                  <a:lnTo>
                    <a:pt x="455" y="4324"/>
                  </a:lnTo>
                  <a:lnTo>
                    <a:pt x="455" y="3982"/>
                  </a:lnTo>
                  <a:lnTo>
                    <a:pt x="569" y="3982"/>
                  </a:lnTo>
                  <a:cubicBezTo>
                    <a:pt x="632" y="3982"/>
                    <a:pt x="683" y="3931"/>
                    <a:pt x="683" y="3868"/>
                  </a:cubicBezTo>
                  <a:cubicBezTo>
                    <a:pt x="683" y="3806"/>
                    <a:pt x="632" y="3755"/>
                    <a:pt x="569" y="3755"/>
                  </a:cubicBezTo>
                  <a:lnTo>
                    <a:pt x="480" y="3755"/>
                  </a:lnTo>
                  <a:lnTo>
                    <a:pt x="1407" y="2416"/>
                  </a:lnTo>
                  <a:cubicBezTo>
                    <a:pt x="1494" y="2470"/>
                    <a:pt x="1596" y="2503"/>
                    <a:pt x="1707" y="2503"/>
                  </a:cubicBezTo>
                  <a:cubicBezTo>
                    <a:pt x="1888" y="2503"/>
                    <a:pt x="2048" y="2416"/>
                    <a:pt x="2152" y="2284"/>
                  </a:cubicBezTo>
                  <a:lnTo>
                    <a:pt x="2752" y="2584"/>
                  </a:lnTo>
                  <a:cubicBezTo>
                    <a:pt x="2740" y="2631"/>
                    <a:pt x="2731" y="2680"/>
                    <a:pt x="2731" y="2731"/>
                  </a:cubicBezTo>
                  <a:cubicBezTo>
                    <a:pt x="2731" y="3044"/>
                    <a:pt x="2986" y="3300"/>
                    <a:pt x="3300" y="3300"/>
                  </a:cubicBezTo>
                  <a:cubicBezTo>
                    <a:pt x="3613" y="3300"/>
                    <a:pt x="3868" y="3044"/>
                    <a:pt x="3868" y="2731"/>
                  </a:cubicBezTo>
                  <a:cubicBezTo>
                    <a:pt x="3868" y="2608"/>
                    <a:pt x="3829" y="2496"/>
                    <a:pt x="3763" y="2403"/>
                  </a:cubicBezTo>
                  <a:lnTo>
                    <a:pt x="4488" y="1055"/>
                  </a:lnTo>
                  <a:cubicBezTo>
                    <a:pt x="4574" y="1107"/>
                    <a:pt x="4672" y="1138"/>
                    <a:pt x="4779" y="1138"/>
                  </a:cubicBezTo>
                  <a:cubicBezTo>
                    <a:pt x="4891" y="1138"/>
                    <a:pt x="4995" y="1104"/>
                    <a:pt x="5083" y="1048"/>
                  </a:cubicBezTo>
                  <a:lnTo>
                    <a:pt x="5827" y="2004"/>
                  </a:lnTo>
                  <a:cubicBezTo>
                    <a:pt x="5829" y="2007"/>
                    <a:pt x="5833" y="2009"/>
                    <a:pt x="5836" y="2011"/>
                  </a:cubicBezTo>
                  <a:cubicBezTo>
                    <a:pt x="5745" y="2112"/>
                    <a:pt x="5689" y="2244"/>
                    <a:pt x="5689" y="2389"/>
                  </a:cubicBezTo>
                  <a:cubicBezTo>
                    <a:pt x="5689" y="2703"/>
                    <a:pt x="5944" y="2958"/>
                    <a:pt x="6258" y="2958"/>
                  </a:cubicBezTo>
                  <a:cubicBezTo>
                    <a:pt x="6571" y="2958"/>
                    <a:pt x="6827" y="2703"/>
                    <a:pt x="6827" y="2389"/>
                  </a:cubicBezTo>
                  <a:cubicBezTo>
                    <a:pt x="6827" y="2076"/>
                    <a:pt x="6571" y="1820"/>
                    <a:pt x="6258" y="1820"/>
                  </a:cubicBezTo>
                  <a:cubicBezTo>
                    <a:pt x="6170" y="1820"/>
                    <a:pt x="6087" y="1842"/>
                    <a:pt x="6013" y="1878"/>
                  </a:cubicBezTo>
                  <a:cubicBezTo>
                    <a:pt x="6010" y="1874"/>
                    <a:pt x="6010" y="1869"/>
                    <a:pt x="6006" y="1864"/>
                  </a:cubicBezTo>
                  <a:lnTo>
                    <a:pt x="5248" y="890"/>
                  </a:lnTo>
                  <a:cubicBezTo>
                    <a:pt x="5311" y="798"/>
                    <a:pt x="5348" y="688"/>
                    <a:pt x="5348" y="569"/>
                  </a:cubicBezTo>
                  <a:cubicBezTo>
                    <a:pt x="5348" y="255"/>
                    <a:pt x="5092" y="0"/>
                    <a:pt x="4779" y="0"/>
                  </a:cubicBezTo>
                  <a:cubicBezTo>
                    <a:pt x="4465" y="0"/>
                    <a:pt x="4210" y="255"/>
                    <a:pt x="4210" y="569"/>
                  </a:cubicBezTo>
                  <a:cubicBezTo>
                    <a:pt x="4210" y="691"/>
                    <a:pt x="4249" y="804"/>
                    <a:pt x="4315" y="897"/>
                  </a:cubicBezTo>
                  <a:lnTo>
                    <a:pt x="3590" y="2244"/>
                  </a:lnTo>
                  <a:cubicBezTo>
                    <a:pt x="3505" y="2193"/>
                    <a:pt x="3406" y="2162"/>
                    <a:pt x="3300" y="2162"/>
                  </a:cubicBezTo>
                  <a:cubicBezTo>
                    <a:pt x="3118" y="2162"/>
                    <a:pt x="2959" y="2248"/>
                    <a:pt x="2854" y="2381"/>
                  </a:cubicBezTo>
                  <a:lnTo>
                    <a:pt x="2254" y="2081"/>
                  </a:lnTo>
                  <a:cubicBezTo>
                    <a:pt x="2267" y="2034"/>
                    <a:pt x="2276" y="1985"/>
                    <a:pt x="2276" y="1934"/>
                  </a:cubicBezTo>
                  <a:cubicBezTo>
                    <a:pt x="2276" y="1621"/>
                    <a:pt x="2020" y="1365"/>
                    <a:pt x="1707" y="1365"/>
                  </a:cubicBezTo>
                  <a:cubicBezTo>
                    <a:pt x="1393" y="1365"/>
                    <a:pt x="1138" y="1621"/>
                    <a:pt x="1138" y="1934"/>
                  </a:cubicBezTo>
                  <a:cubicBezTo>
                    <a:pt x="1138" y="2054"/>
                    <a:pt x="1176" y="2166"/>
                    <a:pt x="1239" y="2257"/>
                  </a:cubicBezTo>
                  <a:lnTo>
                    <a:pt x="593" y="3191"/>
                  </a:lnTo>
                  <a:cubicBezTo>
                    <a:pt x="585" y="3189"/>
                    <a:pt x="578" y="3186"/>
                    <a:pt x="569" y="3186"/>
                  </a:cubicBezTo>
                  <a:lnTo>
                    <a:pt x="455" y="3186"/>
                  </a:lnTo>
                  <a:lnTo>
                    <a:pt x="455" y="2844"/>
                  </a:lnTo>
                  <a:lnTo>
                    <a:pt x="569" y="2844"/>
                  </a:lnTo>
                  <a:cubicBezTo>
                    <a:pt x="632" y="2844"/>
                    <a:pt x="683" y="2794"/>
                    <a:pt x="683" y="2731"/>
                  </a:cubicBezTo>
                  <a:cubicBezTo>
                    <a:pt x="683" y="2668"/>
                    <a:pt x="632" y="2617"/>
                    <a:pt x="569" y="2617"/>
                  </a:cubicBezTo>
                  <a:lnTo>
                    <a:pt x="455" y="2617"/>
                  </a:lnTo>
                  <a:lnTo>
                    <a:pt x="455" y="2276"/>
                  </a:lnTo>
                  <a:lnTo>
                    <a:pt x="569" y="2276"/>
                  </a:lnTo>
                  <a:cubicBezTo>
                    <a:pt x="632" y="2276"/>
                    <a:pt x="683" y="2225"/>
                    <a:pt x="683" y="2162"/>
                  </a:cubicBezTo>
                  <a:cubicBezTo>
                    <a:pt x="683" y="2099"/>
                    <a:pt x="632" y="2048"/>
                    <a:pt x="569" y="2048"/>
                  </a:cubicBezTo>
                  <a:lnTo>
                    <a:pt x="455" y="2048"/>
                  </a:lnTo>
                  <a:lnTo>
                    <a:pt x="455" y="1707"/>
                  </a:lnTo>
                  <a:lnTo>
                    <a:pt x="569" y="1707"/>
                  </a:lnTo>
                  <a:cubicBezTo>
                    <a:pt x="632" y="1707"/>
                    <a:pt x="683" y="1656"/>
                    <a:pt x="683" y="1593"/>
                  </a:cubicBezTo>
                  <a:cubicBezTo>
                    <a:pt x="683" y="1530"/>
                    <a:pt x="632" y="1479"/>
                    <a:pt x="569" y="1479"/>
                  </a:cubicBezTo>
                  <a:lnTo>
                    <a:pt x="455" y="1479"/>
                  </a:lnTo>
                  <a:lnTo>
                    <a:pt x="455" y="1138"/>
                  </a:lnTo>
                  <a:lnTo>
                    <a:pt x="569" y="1138"/>
                  </a:lnTo>
                  <a:cubicBezTo>
                    <a:pt x="632" y="1138"/>
                    <a:pt x="683" y="1087"/>
                    <a:pt x="683" y="1024"/>
                  </a:cubicBezTo>
                  <a:cubicBezTo>
                    <a:pt x="683" y="961"/>
                    <a:pt x="632" y="910"/>
                    <a:pt x="569" y="910"/>
                  </a:cubicBezTo>
                  <a:lnTo>
                    <a:pt x="455" y="910"/>
                  </a:lnTo>
                  <a:lnTo>
                    <a:pt x="455" y="569"/>
                  </a:lnTo>
                  <a:lnTo>
                    <a:pt x="569" y="569"/>
                  </a:lnTo>
                  <a:cubicBezTo>
                    <a:pt x="632" y="569"/>
                    <a:pt x="683" y="518"/>
                    <a:pt x="683" y="455"/>
                  </a:cubicBezTo>
                  <a:cubicBezTo>
                    <a:pt x="683" y="392"/>
                    <a:pt x="632" y="341"/>
                    <a:pt x="569" y="341"/>
                  </a:cubicBezTo>
                  <a:lnTo>
                    <a:pt x="455" y="341"/>
                  </a:lnTo>
                  <a:lnTo>
                    <a:pt x="455" y="114"/>
                  </a:lnTo>
                  <a:cubicBezTo>
                    <a:pt x="455" y="51"/>
                    <a:pt x="404" y="0"/>
                    <a:pt x="341" y="0"/>
                  </a:cubicBezTo>
                  <a:cubicBezTo>
                    <a:pt x="278" y="0"/>
                    <a:pt x="228" y="51"/>
                    <a:pt x="228" y="114"/>
                  </a:cubicBezTo>
                  <a:lnTo>
                    <a:pt x="228" y="341"/>
                  </a:lnTo>
                  <a:lnTo>
                    <a:pt x="114" y="341"/>
                  </a:lnTo>
                  <a:cubicBezTo>
                    <a:pt x="51" y="341"/>
                    <a:pt x="0" y="392"/>
                    <a:pt x="0" y="455"/>
                  </a:cubicBezTo>
                  <a:cubicBezTo>
                    <a:pt x="0" y="518"/>
                    <a:pt x="51" y="569"/>
                    <a:pt x="114" y="569"/>
                  </a:cubicBezTo>
                  <a:lnTo>
                    <a:pt x="228" y="569"/>
                  </a:lnTo>
                  <a:lnTo>
                    <a:pt x="228" y="910"/>
                  </a:lnTo>
                  <a:lnTo>
                    <a:pt x="114" y="910"/>
                  </a:lnTo>
                  <a:cubicBezTo>
                    <a:pt x="51" y="910"/>
                    <a:pt x="0" y="961"/>
                    <a:pt x="0" y="1024"/>
                  </a:cubicBezTo>
                  <a:cubicBezTo>
                    <a:pt x="0" y="1087"/>
                    <a:pt x="51" y="1138"/>
                    <a:pt x="114" y="1138"/>
                  </a:cubicBezTo>
                  <a:lnTo>
                    <a:pt x="228" y="1138"/>
                  </a:lnTo>
                  <a:lnTo>
                    <a:pt x="228" y="1479"/>
                  </a:lnTo>
                  <a:lnTo>
                    <a:pt x="114" y="1479"/>
                  </a:lnTo>
                  <a:cubicBezTo>
                    <a:pt x="51" y="1479"/>
                    <a:pt x="0" y="1530"/>
                    <a:pt x="0" y="1593"/>
                  </a:cubicBezTo>
                  <a:cubicBezTo>
                    <a:pt x="0" y="1656"/>
                    <a:pt x="51" y="1707"/>
                    <a:pt x="114" y="1707"/>
                  </a:cubicBezTo>
                  <a:lnTo>
                    <a:pt x="228" y="1707"/>
                  </a:lnTo>
                  <a:lnTo>
                    <a:pt x="228" y="2048"/>
                  </a:lnTo>
                  <a:lnTo>
                    <a:pt x="114" y="2048"/>
                  </a:lnTo>
                  <a:cubicBezTo>
                    <a:pt x="51" y="2048"/>
                    <a:pt x="0" y="2099"/>
                    <a:pt x="0" y="2162"/>
                  </a:cubicBezTo>
                  <a:cubicBezTo>
                    <a:pt x="0" y="2225"/>
                    <a:pt x="51" y="2276"/>
                    <a:pt x="114" y="2276"/>
                  </a:cubicBezTo>
                  <a:lnTo>
                    <a:pt x="228" y="2276"/>
                  </a:lnTo>
                  <a:lnTo>
                    <a:pt x="228" y="2617"/>
                  </a:lnTo>
                  <a:lnTo>
                    <a:pt x="114" y="2617"/>
                  </a:lnTo>
                  <a:cubicBezTo>
                    <a:pt x="51" y="2617"/>
                    <a:pt x="0" y="2668"/>
                    <a:pt x="0" y="2731"/>
                  </a:cubicBezTo>
                  <a:cubicBezTo>
                    <a:pt x="0" y="2794"/>
                    <a:pt x="51" y="2844"/>
                    <a:pt x="114" y="2844"/>
                  </a:cubicBezTo>
                  <a:lnTo>
                    <a:pt x="228" y="2844"/>
                  </a:lnTo>
                  <a:lnTo>
                    <a:pt x="228" y="3186"/>
                  </a:lnTo>
                  <a:lnTo>
                    <a:pt x="114" y="3186"/>
                  </a:lnTo>
                  <a:cubicBezTo>
                    <a:pt x="51" y="3186"/>
                    <a:pt x="0" y="3237"/>
                    <a:pt x="0" y="3300"/>
                  </a:cubicBezTo>
                  <a:cubicBezTo>
                    <a:pt x="0" y="3362"/>
                    <a:pt x="51" y="3413"/>
                    <a:pt x="114" y="3413"/>
                  </a:cubicBezTo>
                  <a:lnTo>
                    <a:pt x="228" y="3413"/>
                  </a:lnTo>
                  <a:lnTo>
                    <a:pt x="228" y="3755"/>
                  </a:lnTo>
                  <a:lnTo>
                    <a:pt x="114" y="3755"/>
                  </a:lnTo>
                  <a:cubicBezTo>
                    <a:pt x="51" y="3755"/>
                    <a:pt x="0" y="3806"/>
                    <a:pt x="0" y="3868"/>
                  </a:cubicBezTo>
                  <a:cubicBezTo>
                    <a:pt x="0" y="3931"/>
                    <a:pt x="51" y="3982"/>
                    <a:pt x="114" y="3982"/>
                  </a:cubicBezTo>
                  <a:lnTo>
                    <a:pt x="228" y="3982"/>
                  </a:lnTo>
                  <a:lnTo>
                    <a:pt x="228" y="4324"/>
                  </a:lnTo>
                  <a:lnTo>
                    <a:pt x="114" y="4324"/>
                  </a:lnTo>
                  <a:cubicBezTo>
                    <a:pt x="51" y="4324"/>
                    <a:pt x="0" y="4374"/>
                    <a:pt x="0" y="4437"/>
                  </a:cubicBezTo>
                  <a:cubicBezTo>
                    <a:pt x="0" y="4500"/>
                    <a:pt x="51" y="4551"/>
                    <a:pt x="114" y="4551"/>
                  </a:cubicBezTo>
                  <a:lnTo>
                    <a:pt x="228" y="4551"/>
                  </a:lnTo>
                  <a:lnTo>
                    <a:pt x="228" y="4892"/>
                  </a:lnTo>
                  <a:lnTo>
                    <a:pt x="114" y="4892"/>
                  </a:lnTo>
                  <a:cubicBezTo>
                    <a:pt x="51" y="4892"/>
                    <a:pt x="0" y="4943"/>
                    <a:pt x="0" y="5006"/>
                  </a:cubicBezTo>
                  <a:cubicBezTo>
                    <a:pt x="0" y="5069"/>
                    <a:pt x="51" y="5120"/>
                    <a:pt x="114" y="5120"/>
                  </a:cubicBezTo>
                  <a:lnTo>
                    <a:pt x="228" y="5120"/>
                  </a:lnTo>
                  <a:lnTo>
                    <a:pt x="228" y="5461"/>
                  </a:lnTo>
                  <a:lnTo>
                    <a:pt x="114" y="5461"/>
                  </a:lnTo>
                  <a:cubicBezTo>
                    <a:pt x="51" y="5461"/>
                    <a:pt x="0" y="5512"/>
                    <a:pt x="0" y="5575"/>
                  </a:cubicBezTo>
                  <a:cubicBezTo>
                    <a:pt x="0" y="5638"/>
                    <a:pt x="51" y="5689"/>
                    <a:pt x="114" y="5689"/>
                  </a:cubicBezTo>
                  <a:lnTo>
                    <a:pt x="228" y="5689"/>
                  </a:lnTo>
                  <a:lnTo>
                    <a:pt x="228" y="6030"/>
                  </a:lnTo>
                  <a:lnTo>
                    <a:pt x="114" y="6030"/>
                  </a:lnTo>
                  <a:cubicBezTo>
                    <a:pt x="51" y="6030"/>
                    <a:pt x="0" y="6081"/>
                    <a:pt x="0" y="6144"/>
                  </a:cubicBezTo>
                  <a:cubicBezTo>
                    <a:pt x="0" y="6207"/>
                    <a:pt x="51" y="6258"/>
                    <a:pt x="114" y="6258"/>
                  </a:cubicBezTo>
                  <a:lnTo>
                    <a:pt x="228" y="6258"/>
                  </a:lnTo>
                  <a:lnTo>
                    <a:pt x="228" y="6485"/>
                  </a:lnTo>
                  <a:cubicBezTo>
                    <a:pt x="228" y="6548"/>
                    <a:pt x="278" y="6599"/>
                    <a:pt x="341" y="6599"/>
                  </a:cubicBezTo>
                  <a:lnTo>
                    <a:pt x="683" y="6599"/>
                  </a:lnTo>
                  <a:lnTo>
                    <a:pt x="683" y="6713"/>
                  </a:lnTo>
                  <a:cubicBezTo>
                    <a:pt x="683" y="6776"/>
                    <a:pt x="734" y="6827"/>
                    <a:pt x="796" y="6827"/>
                  </a:cubicBezTo>
                  <a:cubicBezTo>
                    <a:pt x="859" y="6827"/>
                    <a:pt x="910" y="6776"/>
                    <a:pt x="910" y="6713"/>
                  </a:cubicBezTo>
                  <a:lnTo>
                    <a:pt x="910" y="6599"/>
                  </a:lnTo>
                  <a:lnTo>
                    <a:pt x="1252" y="6599"/>
                  </a:lnTo>
                  <a:lnTo>
                    <a:pt x="1252" y="6713"/>
                  </a:lnTo>
                  <a:cubicBezTo>
                    <a:pt x="1252" y="6776"/>
                    <a:pt x="1302" y="6827"/>
                    <a:pt x="1365" y="6827"/>
                  </a:cubicBezTo>
                  <a:cubicBezTo>
                    <a:pt x="1428" y="6827"/>
                    <a:pt x="1479" y="6776"/>
                    <a:pt x="1479" y="6713"/>
                  </a:cubicBezTo>
                  <a:lnTo>
                    <a:pt x="1479" y="6599"/>
                  </a:lnTo>
                  <a:lnTo>
                    <a:pt x="1820" y="6599"/>
                  </a:lnTo>
                  <a:lnTo>
                    <a:pt x="1820" y="6713"/>
                  </a:lnTo>
                  <a:cubicBezTo>
                    <a:pt x="1820" y="6776"/>
                    <a:pt x="1871" y="6827"/>
                    <a:pt x="1934" y="6827"/>
                  </a:cubicBezTo>
                  <a:cubicBezTo>
                    <a:pt x="1997" y="6827"/>
                    <a:pt x="2048" y="6776"/>
                    <a:pt x="2048" y="6713"/>
                  </a:cubicBezTo>
                  <a:lnTo>
                    <a:pt x="2048" y="6599"/>
                  </a:lnTo>
                  <a:lnTo>
                    <a:pt x="2389" y="6599"/>
                  </a:lnTo>
                  <a:lnTo>
                    <a:pt x="2389" y="6713"/>
                  </a:lnTo>
                  <a:cubicBezTo>
                    <a:pt x="2389" y="6776"/>
                    <a:pt x="2440" y="6827"/>
                    <a:pt x="2503" y="6827"/>
                  </a:cubicBezTo>
                  <a:cubicBezTo>
                    <a:pt x="2566" y="6827"/>
                    <a:pt x="2617" y="6776"/>
                    <a:pt x="2617" y="6713"/>
                  </a:cubicBezTo>
                  <a:lnTo>
                    <a:pt x="2617" y="6599"/>
                  </a:lnTo>
                  <a:lnTo>
                    <a:pt x="2958" y="6599"/>
                  </a:lnTo>
                  <a:lnTo>
                    <a:pt x="2958" y="6713"/>
                  </a:lnTo>
                  <a:cubicBezTo>
                    <a:pt x="2958" y="6776"/>
                    <a:pt x="3009" y="6827"/>
                    <a:pt x="3072" y="6827"/>
                  </a:cubicBezTo>
                  <a:cubicBezTo>
                    <a:pt x="3135" y="6827"/>
                    <a:pt x="3186" y="6776"/>
                    <a:pt x="3186" y="6713"/>
                  </a:cubicBezTo>
                  <a:lnTo>
                    <a:pt x="3186" y="6599"/>
                  </a:lnTo>
                  <a:lnTo>
                    <a:pt x="3527" y="6599"/>
                  </a:lnTo>
                  <a:lnTo>
                    <a:pt x="3527" y="6713"/>
                  </a:lnTo>
                  <a:cubicBezTo>
                    <a:pt x="3527" y="6776"/>
                    <a:pt x="3578" y="6827"/>
                    <a:pt x="3641" y="6827"/>
                  </a:cubicBezTo>
                  <a:cubicBezTo>
                    <a:pt x="3704" y="6827"/>
                    <a:pt x="3755" y="6776"/>
                    <a:pt x="3755" y="6713"/>
                  </a:cubicBezTo>
                  <a:lnTo>
                    <a:pt x="3755" y="6599"/>
                  </a:lnTo>
                  <a:lnTo>
                    <a:pt x="4096" y="6599"/>
                  </a:lnTo>
                  <a:lnTo>
                    <a:pt x="4096" y="6713"/>
                  </a:lnTo>
                  <a:cubicBezTo>
                    <a:pt x="4096" y="6776"/>
                    <a:pt x="4147" y="6827"/>
                    <a:pt x="4210" y="6827"/>
                  </a:cubicBezTo>
                  <a:cubicBezTo>
                    <a:pt x="4273" y="6827"/>
                    <a:pt x="4323" y="6776"/>
                    <a:pt x="4323" y="6713"/>
                  </a:cubicBezTo>
                  <a:lnTo>
                    <a:pt x="4323" y="6599"/>
                  </a:lnTo>
                  <a:lnTo>
                    <a:pt x="4665" y="6599"/>
                  </a:lnTo>
                  <a:lnTo>
                    <a:pt x="4665" y="6713"/>
                  </a:lnTo>
                  <a:cubicBezTo>
                    <a:pt x="4665" y="6776"/>
                    <a:pt x="4716" y="6827"/>
                    <a:pt x="4779" y="6827"/>
                  </a:cubicBezTo>
                  <a:cubicBezTo>
                    <a:pt x="4842" y="6827"/>
                    <a:pt x="4892" y="6776"/>
                    <a:pt x="4892" y="6713"/>
                  </a:cubicBezTo>
                  <a:lnTo>
                    <a:pt x="4892" y="6599"/>
                  </a:lnTo>
                  <a:lnTo>
                    <a:pt x="5234" y="6599"/>
                  </a:lnTo>
                  <a:lnTo>
                    <a:pt x="5234" y="6713"/>
                  </a:lnTo>
                  <a:cubicBezTo>
                    <a:pt x="5234" y="6776"/>
                    <a:pt x="5285" y="6827"/>
                    <a:pt x="5347" y="6827"/>
                  </a:cubicBezTo>
                  <a:cubicBezTo>
                    <a:pt x="5410" y="6827"/>
                    <a:pt x="5461" y="6776"/>
                    <a:pt x="5461" y="6713"/>
                  </a:cubicBezTo>
                  <a:lnTo>
                    <a:pt x="5461" y="6599"/>
                  </a:lnTo>
                  <a:lnTo>
                    <a:pt x="5803" y="6599"/>
                  </a:lnTo>
                  <a:lnTo>
                    <a:pt x="5803" y="6713"/>
                  </a:lnTo>
                  <a:cubicBezTo>
                    <a:pt x="5803" y="6776"/>
                    <a:pt x="5853" y="6827"/>
                    <a:pt x="5916" y="6827"/>
                  </a:cubicBezTo>
                  <a:cubicBezTo>
                    <a:pt x="5979" y="6827"/>
                    <a:pt x="6030" y="6776"/>
                    <a:pt x="6030" y="6713"/>
                  </a:cubicBezTo>
                  <a:lnTo>
                    <a:pt x="6030" y="6599"/>
                  </a:lnTo>
                  <a:lnTo>
                    <a:pt x="6371" y="6599"/>
                  </a:lnTo>
                  <a:lnTo>
                    <a:pt x="6371" y="6713"/>
                  </a:lnTo>
                  <a:cubicBezTo>
                    <a:pt x="6371" y="6776"/>
                    <a:pt x="6422" y="6827"/>
                    <a:pt x="6485" y="6827"/>
                  </a:cubicBezTo>
                  <a:cubicBezTo>
                    <a:pt x="6548" y="6827"/>
                    <a:pt x="6599" y="6776"/>
                    <a:pt x="6599" y="6713"/>
                  </a:cubicBezTo>
                  <a:lnTo>
                    <a:pt x="6599" y="6599"/>
                  </a:lnTo>
                  <a:lnTo>
                    <a:pt x="6713" y="6599"/>
                  </a:lnTo>
                  <a:cubicBezTo>
                    <a:pt x="6776" y="6599"/>
                    <a:pt x="6827" y="6548"/>
                    <a:pt x="6827" y="6485"/>
                  </a:cubicBezTo>
                  <a:cubicBezTo>
                    <a:pt x="6827" y="6422"/>
                    <a:pt x="6776" y="6372"/>
                    <a:pt x="6713" y="6372"/>
                  </a:cubicBezTo>
                  <a:lnTo>
                    <a:pt x="6599" y="6372"/>
                  </a:lnTo>
                  <a:lnTo>
                    <a:pt x="6599" y="6258"/>
                  </a:lnTo>
                  <a:cubicBezTo>
                    <a:pt x="6599" y="6195"/>
                    <a:pt x="6548" y="6144"/>
                    <a:pt x="6485" y="6144"/>
                  </a:cubicBezTo>
                  <a:cubicBezTo>
                    <a:pt x="6422" y="6144"/>
                    <a:pt x="6371" y="6195"/>
                    <a:pt x="6371" y="6258"/>
                  </a:cubicBezTo>
                  <a:lnTo>
                    <a:pt x="6371" y="6372"/>
                  </a:lnTo>
                  <a:lnTo>
                    <a:pt x="6030" y="6372"/>
                  </a:lnTo>
                  <a:lnTo>
                    <a:pt x="6030" y="6258"/>
                  </a:lnTo>
                  <a:cubicBezTo>
                    <a:pt x="6030" y="6195"/>
                    <a:pt x="5979" y="6144"/>
                    <a:pt x="5916" y="6144"/>
                  </a:cubicBezTo>
                  <a:cubicBezTo>
                    <a:pt x="5853" y="6144"/>
                    <a:pt x="5803" y="6195"/>
                    <a:pt x="5803" y="6258"/>
                  </a:cubicBezTo>
                  <a:lnTo>
                    <a:pt x="5803" y="6372"/>
                  </a:lnTo>
                  <a:lnTo>
                    <a:pt x="5461" y="6372"/>
                  </a:lnTo>
                  <a:lnTo>
                    <a:pt x="5461" y="6258"/>
                  </a:lnTo>
                  <a:cubicBezTo>
                    <a:pt x="5461" y="6195"/>
                    <a:pt x="5410" y="6144"/>
                    <a:pt x="5347" y="6144"/>
                  </a:cubicBezTo>
                  <a:cubicBezTo>
                    <a:pt x="5285" y="6144"/>
                    <a:pt x="5234" y="6195"/>
                    <a:pt x="5234" y="6258"/>
                  </a:cubicBezTo>
                  <a:lnTo>
                    <a:pt x="5234" y="6372"/>
                  </a:lnTo>
                  <a:lnTo>
                    <a:pt x="4892" y="6372"/>
                  </a:lnTo>
                  <a:lnTo>
                    <a:pt x="4892" y="6258"/>
                  </a:lnTo>
                  <a:cubicBezTo>
                    <a:pt x="4892" y="6195"/>
                    <a:pt x="4842" y="6144"/>
                    <a:pt x="4779" y="6144"/>
                  </a:cubicBezTo>
                  <a:cubicBezTo>
                    <a:pt x="4716" y="6144"/>
                    <a:pt x="4665" y="6195"/>
                    <a:pt x="4665" y="6258"/>
                  </a:cubicBezTo>
                  <a:lnTo>
                    <a:pt x="4665" y="6372"/>
                  </a:lnTo>
                  <a:lnTo>
                    <a:pt x="4323" y="6372"/>
                  </a:lnTo>
                  <a:lnTo>
                    <a:pt x="4323" y="6258"/>
                  </a:lnTo>
                  <a:cubicBezTo>
                    <a:pt x="4323" y="6195"/>
                    <a:pt x="4273" y="6144"/>
                    <a:pt x="4210" y="6144"/>
                  </a:cubicBezTo>
                  <a:cubicBezTo>
                    <a:pt x="4147" y="6144"/>
                    <a:pt x="4096" y="6195"/>
                    <a:pt x="4096" y="6258"/>
                  </a:cubicBezTo>
                  <a:lnTo>
                    <a:pt x="4096" y="6372"/>
                  </a:lnTo>
                  <a:lnTo>
                    <a:pt x="3755" y="6372"/>
                  </a:lnTo>
                  <a:lnTo>
                    <a:pt x="3755" y="6258"/>
                  </a:lnTo>
                  <a:cubicBezTo>
                    <a:pt x="3755" y="6195"/>
                    <a:pt x="3704" y="6144"/>
                    <a:pt x="3641" y="6144"/>
                  </a:cubicBezTo>
                  <a:cubicBezTo>
                    <a:pt x="3578" y="6144"/>
                    <a:pt x="3527" y="6195"/>
                    <a:pt x="3527" y="6258"/>
                  </a:cubicBezTo>
                  <a:lnTo>
                    <a:pt x="3527" y="6372"/>
                  </a:lnTo>
                  <a:lnTo>
                    <a:pt x="3186" y="6372"/>
                  </a:lnTo>
                  <a:lnTo>
                    <a:pt x="3186" y="6258"/>
                  </a:lnTo>
                  <a:cubicBezTo>
                    <a:pt x="3186" y="6195"/>
                    <a:pt x="3135" y="6144"/>
                    <a:pt x="3072" y="6144"/>
                  </a:cubicBezTo>
                  <a:cubicBezTo>
                    <a:pt x="3009" y="6144"/>
                    <a:pt x="2958" y="6195"/>
                    <a:pt x="2958" y="6258"/>
                  </a:cubicBezTo>
                  <a:lnTo>
                    <a:pt x="2958" y="6372"/>
                  </a:lnTo>
                  <a:lnTo>
                    <a:pt x="2617" y="6372"/>
                  </a:lnTo>
                  <a:lnTo>
                    <a:pt x="2617" y="6258"/>
                  </a:lnTo>
                  <a:cubicBezTo>
                    <a:pt x="2617" y="6195"/>
                    <a:pt x="2566" y="6144"/>
                    <a:pt x="2503" y="6144"/>
                  </a:cubicBezTo>
                  <a:cubicBezTo>
                    <a:pt x="2440" y="6144"/>
                    <a:pt x="2389" y="6195"/>
                    <a:pt x="2389" y="6258"/>
                  </a:cubicBezTo>
                  <a:lnTo>
                    <a:pt x="2389" y="6372"/>
                  </a:lnTo>
                  <a:lnTo>
                    <a:pt x="2048" y="6372"/>
                  </a:lnTo>
                  <a:lnTo>
                    <a:pt x="2048" y="6258"/>
                  </a:lnTo>
                  <a:cubicBezTo>
                    <a:pt x="2048" y="6195"/>
                    <a:pt x="1997" y="6144"/>
                    <a:pt x="1934" y="6144"/>
                  </a:cubicBezTo>
                  <a:cubicBezTo>
                    <a:pt x="1871" y="6144"/>
                    <a:pt x="1820" y="6195"/>
                    <a:pt x="1820" y="6258"/>
                  </a:cubicBezTo>
                  <a:lnTo>
                    <a:pt x="1820" y="6372"/>
                  </a:lnTo>
                  <a:lnTo>
                    <a:pt x="1479" y="6372"/>
                  </a:lnTo>
                  <a:lnTo>
                    <a:pt x="1479" y="6258"/>
                  </a:lnTo>
                  <a:cubicBezTo>
                    <a:pt x="1479" y="6195"/>
                    <a:pt x="1428" y="6144"/>
                    <a:pt x="1365" y="6144"/>
                  </a:cubicBezTo>
                  <a:cubicBezTo>
                    <a:pt x="1302" y="6144"/>
                    <a:pt x="1252" y="6195"/>
                    <a:pt x="1252" y="6258"/>
                  </a:cubicBezTo>
                  <a:lnTo>
                    <a:pt x="1252" y="6372"/>
                  </a:lnTo>
                  <a:lnTo>
                    <a:pt x="910" y="6372"/>
                  </a:lnTo>
                  <a:lnTo>
                    <a:pt x="910" y="6258"/>
                  </a:lnTo>
                  <a:cubicBezTo>
                    <a:pt x="910" y="6195"/>
                    <a:pt x="859" y="6144"/>
                    <a:pt x="796" y="6144"/>
                  </a:cubicBezTo>
                  <a:cubicBezTo>
                    <a:pt x="734" y="6144"/>
                    <a:pt x="683" y="6195"/>
                    <a:pt x="683" y="6258"/>
                  </a:cubicBezTo>
                  <a:lnTo>
                    <a:pt x="683" y="6372"/>
                  </a:lnTo>
                  <a:lnTo>
                    <a:pt x="455" y="6372"/>
                  </a:lnTo>
                  <a:lnTo>
                    <a:pt x="455" y="5234"/>
                  </a:lnTo>
                  <a:lnTo>
                    <a:pt x="1263" y="523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288000" tIns="91416" rIns="182832" bIns="91416" numCol="1" anchor="t" anchorCtr="0" compatLnSpc="1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28165">
                <a:lnSpc>
                  <a:spcPct val="150000"/>
                </a:lnSpc>
              </a:pPr>
              <a:endParaRPr lang="en-GB" sz="3600" kern="0" dirty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75" name="ïšḻïďê-university7"/>
            <p:cNvSpPr/>
            <p:nvPr/>
          </p:nvSpPr>
          <p:spPr bwMode="auto">
            <a:xfrm>
              <a:off x="5953146" y="2578482"/>
              <a:ext cx="339967" cy="327450"/>
            </a:xfrm>
            <a:custGeom>
              <a:avLst/>
              <a:gdLst>
                <a:gd name="T0" fmla="*/ 3413 w 6827"/>
                <a:gd name="T1" fmla="*/ 0 h 5912"/>
                <a:gd name="T2" fmla="*/ 0 w 6827"/>
                <a:gd name="T3" fmla="*/ 5912 h 5912"/>
                <a:gd name="T4" fmla="*/ 6827 w 6827"/>
                <a:gd name="T5" fmla="*/ 5912 h 5912"/>
                <a:gd name="T6" fmla="*/ 3413 w 6827"/>
                <a:gd name="T7" fmla="*/ 0 h 5912"/>
                <a:gd name="T8" fmla="*/ 3413 w 6827"/>
                <a:gd name="T9" fmla="*/ 972 h 5912"/>
                <a:gd name="T10" fmla="*/ 4489 w 6827"/>
                <a:gd name="T11" fmla="*/ 2835 h 5912"/>
                <a:gd name="T12" fmla="*/ 2338 w 6827"/>
                <a:gd name="T13" fmla="*/ 2835 h 5912"/>
                <a:gd name="T14" fmla="*/ 3413 w 6827"/>
                <a:gd name="T15" fmla="*/ 972 h 5912"/>
                <a:gd name="T16" fmla="*/ 842 w 6827"/>
                <a:gd name="T17" fmla="*/ 5426 h 5912"/>
                <a:gd name="T18" fmla="*/ 1917 w 6827"/>
                <a:gd name="T19" fmla="*/ 3564 h 5912"/>
                <a:gd name="T20" fmla="*/ 2993 w 6827"/>
                <a:gd name="T21" fmla="*/ 5426 h 5912"/>
                <a:gd name="T22" fmla="*/ 842 w 6827"/>
                <a:gd name="T23" fmla="*/ 5426 h 5912"/>
                <a:gd name="T24" fmla="*/ 2338 w 6827"/>
                <a:gd name="T25" fmla="*/ 3321 h 5912"/>
                <a:gd name="T26" fmla="*/ 4489 w 6827"/>
                <a:gd name="T27" fmla="*/ 3321 h 5912"/>
                <a:gd name="T28" fmla="*/ 3413 w 6827"/>
                <a:gd name="T29" fmla="*/ 5183 h 5912"/>
                <a:gd name="T30" fmla="*/ 2338 w 6827"/>
                <a:gd name="T31" fmla="*/ 3321 h 5912"/>
                <a:gd name="T32" fmla="*/ 4910 w 6827"/>
                <a:gd name="T33" fmla="*/ 3564 h 5912"/>
                <a:gd name="T34" fmla="*/ 5985 w 6827"/>
                <a:gd name="T35" fmla="*/ 5426 h 5912"/>
                <a:gd name="T36" fmla="*/ 3834 w 6827"/>
                <a:gd name="T37" fmla="*/ 5426 h 5912"/>
                <a:gd name="T38" fmla="*/ 4910 w 6827"/>
                <a:gd name="T39" fmla="*/ 3564 h 5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27" h="5912">
                  <a:moveTo>
                    <a:pt x="3413" y="0"/>
                  </a:moveTo>
                  <a:lnTo>
                    <a:pt x="0" y="5912"/>
                  </a:lnTo>
                  <a:lnTo>
                    <a:pt x="6827" y="5912"/>
                  </a:lnTo>
                  <a:lnTo>
                    <a:pt x="3413" y="0"/>
                  </a:lnTo>
                  <a:close/>
                  <a:moveTo>
                    <a:pt x="3413" y="972"/>
                  </a:moveTo>
                  <a:lnTo>
                    <a:pt x="4489" y="2835"/>
                  </a:lnTo>
                  <a:lnTo>
                    <a:pt x="2338" y="2835"/>
                  </a:lnTo>
                  <a:lnTo>
                    <a:pt x="3413" y="972"/>
                  </a:lnTo>
                  <a:close/>
                  <a:moveTo>
                    <a:pt x="842" y="5426"/>
                  </a:moveTo>
                  <a:lnTo>
                    <a:pt x="1917" y="3564"/>
                  </a:lnTo>
                  <a:lnTo>
                    <a:pt x="2993" y="5426"/>
                  </a:lnTo>
                  <a:lnTo>
                    <a:pt x="842" y="5426"/>
                  </a:lnTo>
                  <a:close/>
                  <a:moveTo>
                    <a:pt x="2338" y="3321"/>
                  </a:moveTo>
                  <a:lnTo>
                    <a:pt x="4489" y="3321"/>
                  </a:lnTo>
                  <a:lnTo>
                    <a:pt x="3413" y="5183"/>
                  </a:lnTo>
                  <a:lnTo>
                    <a:pt x="2338" y="3321"/>
                  </a:lnTo>
                  <a:close/>
                  <a:moveTo>
                    <a:pt x="4910" y="3564"/>
                  </a:moveTo>
                  <a:lnTo>
                    <a:pt x="5985" y="5426"/>
                  </a:lnTo>
                  <a:lnTo>
                    <a:pt x="3834" y="5426"/>
                  </a:lnTo>
                  <a:lnTo>
                    <a:pt x="4910" y="356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 dirty="0"/>
            </a:p>
          </p:txBody>
        </p:sp>
        <p:sp>
          <p:nvSpPr>
            <p:cNvPr id="76" name="ïšḻïďê-AutoShape 75"/>
            <p:cNvSpPr/>
            <p:nvPr/>
          </p:nvSpPr>
          <p:spPr bwMode="auto">
            <a:xfrm>
              <a:off x="7213997" y="3896918"/>
              <a:ext cx="339967" cy="327450"/>
            </a:xfrm>
            <a:custGeom>
              <a:avLst/>
              <a:gdLst>
                <a:gd name="connsiteX0" fmla="*/ 0 w 582235"/>
                <a:gd name="connsiteY0" fmla="*/ 404481 h 606722"/>
                <a:gd name="connsiteX1" fmla="*/ 101261 w 582235"/>
                <a:gd name="connsiteY1" fmla="*/ 404481 h 606722"/>
                <a:gd name="connsiteX2" fmla="*/ 101261 w 582235"/>
                <a:gd name="connsiteY2" fmla="*/ 606722 h 606722"/>
                <a:gd name="connsiteX3" fmla="*/ 0 w 582235"/>
                <a:gd name="connsiteY3" fmla="*/ 606722 h 606722"/>
                <a:gd name="connsiteX4" fmla="*/ 151927 w 582235"/>
                <a:gd name="connsiteY4" fmla="*/ 328623 h 606722"/>
                <a:gd name="connsiteX5" fmla="*/ 253188 w 582235"/>
                <a:gd name="connsiteY5" fmla="*/ 328623 h 606722"/>
                <a:gd name="connsiteX6" fmla="*/ 253188 w 582235"/>
                <a:gd name="connsiteY6" fmla="*/ 606722 h 606722"/>
                <a:gd name="connsiteX7" fmla="*/ 151927 w 582235"/>
                <a:gd name="connsiteY7" fmla="*/ 606722 h 606722"/>
                <a:gd name="connsiteX8" fmla="*/ 303855 w 582235"/>
                <a:gd name="connsiteY8" fmla="*/ 252766 h 606722"/>
                <a:gd name="connsiteX9" fmla="*/ 405046 w 582235"/>
                <a:gd name="connsiteY9" fmla="*/ 252766 h 606722"/>
                <a:gd name="connsiteX10" fmla="*/ 405046 w 582235"/>
                <a:gd name="connsiteY10" fmla="*/ 606722 h 606722"/>
                <a:gd name="connsiteX11" fmla="*/ 303855 w 582235"/>
                <a:gd name="connsiteY11" fmla="*/ 606722 h 606722"/>
                <a:gd name="connsiteX12" fmla="*/ 455711 w 582235"/>
                <a:gd name="connsiteY12" fmla="*/ 202241 h 606722"/>
                <a:gd name="connsiteX13" fmla="*/ 556972 w 582235"/>
                <a:gd name="connsiteY13" fmla="*/ 202241 h 606722"/>
                <a:gd name="connsiteX14" fmla="*/ 556972 w 582235"/>
                <a:gd name="connsiteY14" fmla="*/ 606722 h 606722"/>
                <a:gd name="connsiteX15" fmla="*/ 455711 w 582235"/>
                <a:gd name="connsiteY15" fmla="*/ 606722 h 606722"/>
                <a:gd name="connsiteX16" fmla="*/ 455697 w 582235"/>
                <a:gd name="connsiteY16" fmla="*/ 0 h 606722"/>
                <a:gd name="connsiteX17" fmla="*/ 556785 w 582235"/>
                <a:gd name="connsiteY17" fmla="*/ 0 h 606722"/>
                <a:gd name="connsiteX18" fmla="*/ 556874 w 582235"/>
                <a:gd name="connsiteY18" fmla="*/ 0 h 606722"/>
                <a:gd name="connsiteX19" fmla="*/ 556963 w 582235"/>
                <a:gd name="connsiteY19" fmla="*/ 0 h 606722"/>
                <a:gd name="connsiteX20" fmla="*/ 557675 w 582235"/>
                <a:gd name="connsiteY20" fmla="*/ 0 h 606722"/>
                <a:gd name="connsiteX21" fmla="*/ 559366 w 582235"/>
                <a:gd name="connsiteY21" fmla="*/ 89 h 606722"/>
                <a:gd name="connsiteX22" fmla="*/ 560611 w 582235"/>
                <a:gd name="connsiteY22" fmla="*/ 267 h 606722"/>
                <a:gd name="connsiteX23" fmla="*/ 561857 w 582235"/>
                <a:gd name="connsiteY23" fmla="*/ 444 h 606722"/>
                <a:gd name="connsiteX24" fmla="*/ 563192 w 582235"/>
                <a:gd name="connsiteY24" fmla="*/ 800 h 606722"/>
                <a:gd name="connsiteX25" fmla="*/ 564171 w 582235"/>
                <a:gd name="connsiteY25" fmla="*/ 1067 h 606722"/>
                <a:gd name="connsiteX26" fmla="*/ 565506 w 582235"/>
                <a:gd name="connsiteY26" fmla="*/ 1511 h 606722"/>
                <a:gd name="connsiteX27" fmla="*/ 566574 w 582235"/>
                <a:gd name="connsiteY27" fmla="*/ 1867 h 606722"/>
                <a:gd name="connsiteX28" fmla="*/ 567730 w 582235"/>
                <a:gd name="connsiteY28" fmla="*/ 2400 h 606722"/>
                <a:gd name="connsiteX29" fmla="*/ 568798 w 582235"/>
                <a:gd name="connsiteY29" fmla="*/ 2933 h 606722"/>
                <a:gd name="connsiteX30" fmla="*/ 569777 w 582235"/>
                <a:gd name="connsiteY30" fmla="*/ 3467 h 606722"/>
                <a:gd name="connsiteX31" fmla="*/ 570934 w 582235"/>
                <a:gd name="connsiteY31" fmla="*/ 4178 h 606722"/>
                <a:gd name="connsiteX32" fmla="*/ 571824 w 582235"/>
                <a:gd name="connsiteY32" fmla="*/ 4800 h 606722"/>
                <a:gd name="connsiteX33" fmla="*/ 572891 w 582235"/>
                <a:gd name="connsiteY33" fmla="*/ 5689 h 606722"/>
                <a:gd name="connsiteX34" fmla="*/ 573781 w 582235"/>
                <a:gd name="connsiteY34" fmla="*/ 6489 h 606722"/>
                <a:gd name="connsiteX35" fmla="*/ 574760 w 582235"/>
                <a:gd name="connsiteY35" fmla="*/ 7289 h 606722"/>
                <a:gd name="connsiteX36" fmla="*/ 575917 w 582235"/>
                <a:gd name="connsiteY36" fmla="*/ 8533 h 606722"/>
                <a:gd name="connsiteX37" fmla="*/ 576451 w 582235"/>
                <a:gd name="connsiteY37" fmla="*/ 9066 h 606722"/>
                <a:gd name="connsiteX38" fmla="*/ 576451 w 582235"/>
                <a:gd name="connsiteY38" fmla="*/ 9155 h 606722"/>
                <a:gd name="connsiteX39" fmla="*/ 577964 w 582235"/>
                <a:gd name="connsiteY39" fmla="*/ 11200 h 606722"/>
                <a:gd name="connsiteX40" fmla="*/ 578053 w 582235"/>
                <a:gd name="connsiteY40" fmla="*/ 11289 h 606722"/>
                <a:gd name="connsiteX41" fmla="*/ 579209 w 582235"/>
                <a:gd name="connsiteY41" fmla="*/ 13244 h 606722"/>
                <a:gd name="connsiteX42" fmla="*/ 579743 w 582235"/>
                <a:gd name="connsiteY42" fmla="*/ 14222 h 606722"/>
                <a:gd name="connsiteX43" fmla="*/ 580277 w 582235"/>
                <a:gd name="connsiteY43" fmla="*/ 15555 h 606722"/>
                <a:gd name="connsiteX44" fmla="*/ 580722 w 582235"/>
                <a:gd name="connsiteY44" fmla="*/ 16711 h 606722"/>
                <a:gd name="connsiteX45" fmla="*/ 581167 w 582235"/>
                <a:gd name="connsiteY45" fmla="*/ 17866 h 606722"/>
                <a:gd name="connsiteX46" fmla="*/ 581523 w 582235"/>
                <a:gd name="connsiteY46" fmla="*/ 19199 h 606722"/>
                <a:gd name="connsiteX47" fmla="*/ 581790 w 582235"/>
                <a:gd name="connsiteY47" fmla="*/ 20266 h 606722"/>
                <a:gd name="connsiteX48" fmla="*/ 582146 w 582235"/>
                <a:gd name="connsiteY48" fmla="*/ 22488 h 606722"/>
                <a:gd name="connsiteX49" fmla="*/ 582146 w 582235"/>
                <a:gd name="connsiteY49" fmla="*/ 22666 h 606722"/>
                <a:gd name="connsiteX50" fmla="*/ 582235 w 582235"/>
                <a:gd name="connsiteY50" fmla="*/ 25244 h 606722"/>
                <a:gd name="connsiteX51" fmla="*/ 582235 w 582235"/>
                <a:gd name="connsiteY51" fmla="*/ 126396 h 606722"/>
                <a:gd name="connsiteX52" fmla="*/ 556963 w 582235"/>
                <a:gd name="connsiteY52" fmla="*/ 151728 h 606722"/>
                <a:gd name="connsiteX53" fmla="*/ 531691 w 582235"/>
                <a:gd name="connsiteY53" fmla="*/ 126396 h 606722"/>
                <a:gd name="connsiteX54" fmla="*/ 531691 w 582235"/>
                <a:gd name="connsiteY54" fmla="*/ 79286 h 606722"/>
                <a:gd name="connsiteX55" fmla="*/ 421260 w 582235"/>
                <a:gd name="connsiteY55" fmla="*/ 171106 h 606722"/>
                <a:gd name="connsiteX56" fmla="*/ 385666 w 582235"/>
                <a:gd name="connsiteY56" fmla="*/ 167906 h 606722"/>
                <a:gd name="connsiteX57" fmla="*/ 388869 w 582235"/>
                <a:gd name="connsiteY57" fmla="*/ 132262 h 606722"/>
                <a:gd name="connsiteX58" fmla="*/ 487020 w 582235"/>
                <a:gd name="connsiteY58" fmla="*/ 50576 h 606722"/>
                <a:gd name="connsiteX59" fmla="*/ 455697 w 582235"/>
                <a:gd name="connsiteY59" fmla="*/ 50576 h 606722"/>
                <a:gd name="connsiteX60" fmla="*/ 430425 w 582235"/>
                <a:gd name="connsiteY60" fmla="*/ 25244 h 606722"/>
                <a:gd name="connsiteX61" fmla="*/ 455697 w 582235"/>
                <a:gd name="connsiteY61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2235" h="606722">
                  <a:moveTo>
                    <a:pt x="0" y="404481"/>
                  </a:moveTo>
                  <a:lnTo>
                    <a:pt x="101261" y="404481"/>
                  </a:lnTo>
                  <a:lnTo>
                    <a:pt x="101261" y="606722"/>
                  </a:lnTo>
                  <a:lnTo>
                    <a:pt x="0" y="606722"/>
                  </a:lnTo>
                  <a:close/>
                  <a:moveTo>
                    <a:pt x="151927" y="328623"/>
                  </a:moveTo>
                  <a:lnTo>
                    <a:pt x="253188" y="328623"/>
                  </a:lnTo>
                  <a:lnTo>
                    <a:pt x="253188" y="606722"/>
                  </a:lnTo>
                  <a:lnTo>
                    <a:pt x="151927" y="606722"/>
                  </a:lnTo>
                  <a:close/>
                  <a:moveTo>
                    <a:pt x="303855" y="252766"/>
                  </a:moveTo>
                  <a:lnTo>
                    <a:pt x="405046" y="252766"/>
                  </a:lnTo>
                  <a:lnTo>
                    <a:pt x="405046" y="606722"/>
                  </a:lnTo>
                  <a:lnTo>
                    <a:pt x="303855" y="606722"/>
                  </a:lnTo>
                  <a:close/>
                  <a:moveTo>
                    <a:pt x="455711" y="202241"/>
                  </a:moveTo>
                  <a:lnTo>
                    <a:pt x="556972" y="202241"/>
                  </a:lnTo>
                  <a:lnTo>
                    <a:pt x="556972" y="606722"/>
                  </a:lnTo>
                  <a:lnTo>
                    <a:pt x="455711" y="606722"/>
                  </a:lnTo>
                  <a:close/>
                  <a:moveTo>
                    <a:pt x="455697" y="0"/>
                  </a:moveTo>
                  <a:lnTo>
                    <a:pt x="556785" y="0"/>
                  </a:lnTo>
                  <a:lnTo>
                    <a:pt x="556874" y="0"/>
                  </a:lnTo>
                  <a:lnTo>
                    <a:pt x="556963" y="0"/>
                  </a:lnTo>
                  <a:cubicBezTo>
                    <a:pt x="557230" y="0"/>
                    <a:pt x="557408" y="0"/>
                    <a:pt x="557675" y="0"/>
                  </a:cubicBezTo>
                  <a:cubicBezTo>
                    <a:pt x="558298" y="89"/>
                    <a:pt x="558832" y="89"/>
                    <a:pt x="559366" y="89"/>
                  </a:cubicBezTo>
                  <a:cubicBezTo>
                    <a:pt x="559811" y="178"/>
                    <a:pt x="560256" y="267"/>
                    <a:pt x="560611" y="267"/>
                  </a:cubicBezTo>
                  <a:cubicBezTo>
                    <a:pt x="561056" y="356"/>
                    <a:pt x="561412" y="444"/>
                    <a:pt x="561857" y="444"/>
                  </a:cubicBezTo>
                  <a:cubicBezTo>
                    <a:pt x="562302" y="533"/>
                    <a:pt x="562747" y="711"/>
                    <a:pt x="563192" y="800"/>
                  </a:cubicBezTo>
                  <a:cubicBezTo>
                    <a:pt x="563548" y="889"/>
                    <a:pt x="563904" y="978"/>
                    <a:pt x="564171" y="1067"/>
                  </a:cubicBezTo>
                  <a:cubicBezTo>
                    <a:pt x="564616" y="1156"/>
                    <a:pt x="565061" y="1333"/>
                    <a:pt x="565506" y="1511"/>
                  </a:cubicBezTo>
                  <a:cubicBezTo>
                    <a:pt x="565862" y="1600"/>
                    <a:pt x="566218" y="1778"/>
                    <a:pt x="566574" y="1867"/>
                  </a:cubicBezTo>
                  <a:cubicBezTo>
                    <a:pt x="566929" y="2044"/>
                    <a:pt x="567285" y="2222"/>
                    <a:pt x="567730" y="2400"/>
                  </a:cubicBezTo>
                  <a:cubicBezTo>
                    <a:pt x="568086" y="2578"/>
                    <a:pt x="568442" y="2755"/>
                    <a:pt x="568798" y="2933"/>
                  </a:cubicBezTo>
                  <a:cubicBezTo>
                    <a:pt x="569154" y="3111"/>
                    <a:pt x="569421" y="3289"/>
                    <a:pt x="569777" y="3467"/>
                  </a:cubicBezTo>
                  <a:cubicBezTo>
                    <a:pt x="570133" y="3733"/>
                    <a:pt x="570578" y="4000"/>
                    <a:pt x="570934" y="4178"/>
                  </a:cubicBezTo>
                  <a:cubicBezTo>
                    <a:pt x="571201" y="4444"/>
                    <a:pt x="571557" y="4622"/>
                    <a:pt x="571824" y="4800"/>
                  </a:cubicBezTo>
                  <a:cubicBezTo>
                    <a:pt x="572180" y="5155"/>
                    <a:pt x="572536" y="5422"/>
                    <a:pt x="572891" y="5689"/>
                  </a:cubicBezTo>
                  <a:cubicBezTo>
                    <a:pt x="573247" y="5955"/>
                    <a:pt x="573514" y="6222"/>
                    <a:pt x="573781" y="6489"/>
                  </a:cubicBezTo>
                  <a:cubicBezTo>
                    <a:pt x="574137" y="6755"/>
                    <a:pt x="574493" y="7022"/>
                    <a:pt x="574760" y="7289"/>
                  </a:cubicBezTo>
                  <a:cubicBezTo>
                    <a:pt x="575205" y="7733"/>
                    <a:pt x="575561" y="8178"/>
                    <a:pt x="575917" y="8533"/>
                  </a:cubicBezTo>
                  <a:cubicBezTo>
                    <a:pt x="576095" y="8711"/>
                    <a:pt x="576273" y="8889"/>
                    <a:pt x="576451" y="9066"/>
                  </a:cubicBezTo>
                  <a:cubicBezTo>
                    <a:pt x="576451" y="9155"/>
                    <a:pt x="576451" y="9155"/>
                    <a:pt x="576451" y="9155"/>
                  </a:cubicBezTo>
                  <a:cubicBezTo>
                    <a:pt x="576985" y="9777"/>
                    <a:pt x="577519" y="10489"/>
                    <a:pt x="577964" y="11200"/>
                  </a:cubicBezTo>
                  <a:cubicBezTo>
                    <a:pt x="577964" y="11200"/>
                    <a:pt x="578053" y="11289"/>
                    <a:pt x="578053" y="11289"/>
                  </a:cubicBezTo>
                  <a:cubicBezTo>
                    <a:pt x="578498" y="12000"/>
                    <a:pt x="578854" y="12622"/>
                    <a:pt x="579209" y="13244"/>
                  </a:cubicBezTo>
                  <a:cubicBezTo>
                    <a:pt x="579387" y="13600"/>
                    <a:pt x="579565" y="13955"/>
                    <a:pt x="579743" y="14222"/>
                  </a:cubicBezTo>
                  <a:cubicBezTo>
                    <a:pt x="579921" y="14666"/>
                    <a:pt x="580099" y="15111"/>
                    <a:pt x="580277" y="15555"/>
                  </a:cubicBezTo>
                  <a:cubicBezTo>
                    <a:pt x="580455" y="15911"/>
                    <a:pt x="580633" y="16266"/>
                    <a:pt x="580722" y="16711"/>
                  </a:cubicBezTo>
                  <a:cubicBezTo>
                    <a:pt x="580900" y="17066"/>
                    <a:pt x="581078" y="17422"/>
                    <a:pt x="581167" y="17866"/>
                  </a:cubicBezTo>
                  <a:cubicBezTo>
                    <a:pt x="581256" y="18311"/>
                    <a:pt x="581434" y="18755"/>
                    <a:pt x="581523" y="19199"/>
                  </a:cubicBezTo>
                  <a:cubicBezTo>
                    <a:pt x="581612" y="19555"/>
                    <a:pt x="581701" y="19910"/>
                    <a:pt x="581790" y="20266"/>
                  </a:cubicBezTo>
                  <a:cubicBezTo>
                    <a:pt x="581879" y="20977"/>
                    <a:pt x="582057" y="21777"/>
                    <a:pt x="582146" y="22488"/>
                  </a:cubicBezTo>
                  <a:cubicBezTo>
                    <a:pt x="582146" y="22577"/>
                    <a:pt x="582146" y="22666"/>
                    <a:pt x="582146" y="22666"/>
                  </a:cubicBezTo>
                  <a:cubicBezTo>
                    <a:pt x="582235" y="23555"/>
                    <a:pt x="582235" y="24355"/>
                    <a:pt x="582235" y="25244"/>
                  </a:cubicBezTo>
                  <a:lnTo>
                    <a:pt x="582235" y="126396"/>
                  </a:lnTo>
                  <a:cubicBezTo>
                    <a:pt x="582235" y="140351"/>
                    <a:pt x="570934" y="151728"/>
                    <a:pt x="556963" y="151728"/>
                  </a:cubicBezTo>
                  <a:cubicBezTo>
                    <a:pt x="542992" y="151728"/>
                    <a:pt x="531691" y="140351"/>
                    <a:pt x="531691" y="126396"/>
                  </a:cubicBezTo>
                  <a:lnTo>
                    <a:pt x="531691" y="79286"/>
                  </a:lnTo>
                  <a:lnTo>
                    <a:pt x="421260" y="171106"/>
                  </a:lnTo>
                  <a:cubicBezTo>
                    <a:pt x="410582" y="180083"/>
                    <a:pt x="394564" y="178572"/>
                    <a:pt x="385666" y="167906"/>
                  </a:cubicBezTo>
                  <a:cubicBezTo>
                    <a:pt x="376678" y="157150"/>
                    <a:pt x="378191" y="141240"/>
                    <a:pt x="388869" y="132262"/>
                  </a:cubicBezTo>
                  <a:lnTo>
                    <a:pt x="487020" y="50576"/>
                  </a:lnTo>
                  <a:lnTo>
                    <a:pt x="455697" y="50576"/>
                  </a:lnTo>
                  <a:cubicBezTo>
                    <a:pt x="441727" y="50576"/>
                    <a:pt x="430425" y="39288"/>
                    <a:pt x="430425" y="25244"/>
                  </a:cubicBezTo>
                  <a:cubicBezTo>
                    <a:pt x="430425" y="11289"/>
                    <a:pt x="441727" y="0"/>
                    <a:pt x="45569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21888" tIns="121888" rIns="121888" bIns="121888" anchor="ctr"/>
            <a:lstStyle>
              <a:defPPr>
                <a:defRPr lang="zh-CN"/>
              </a:defPPr>
              <a:lvl1pPr marL="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3765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base" hangingPunct="0">
                <a:spcBef>
                  <a:spcPct val="0"/>
                </a:spcBef>
                <a:spcAft>
                  <a:spcPct val="0"/>
                </a:spcAft>
              </a:pPr>
              <a:endParaRPr lang="zh-CN" altLang="zh-CN" sz="6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99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4="http://schemas.microsoft.com/office/drawing/2010/main"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2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hqprint"/>
          <a:srcRect/>
          <a:stretch>
            <a:fillRect/>
          </a:stretch>
        </p:blipFill>
        <p:spPr>
          <a:xfrm>
            <a:off x="6550660" y="2070100"/>
            <a:ext cx="5135880" cy="2419350"/>
          </a:xfrm>
        </p:spPr>
      </p:pic>
      <p:sp>
        <p:nvSpPr>
          <p:cNvPr id="30" name="矩形 29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827018" y="387651"/>
            <a:ext cx="3384902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一、团员</a:t>
            </a:r>
            <a:r>
              <a:rPr lang="zh-CN" altLang="en-US" sz="2000" b="1" dirty="0">
                <a:solidFill>
                  <a:schemeClr val="bg1"/>
                </a:solidFill>
              </a:rPr>
              <a:t>思想政治教育工作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0484" y="1028147"/>
            <a:ext cx="5497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浦东新区共青团公开课</a:t>
            </a:r>
            <a:r>
              <a:rPr lang="en-US" altLang="zh-CN" sz="2800" dirty="0" smtClean="0">
                <a:solidFill>
                  <a:srgbClr val="FF0000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-</a:t>
            </a:r>
            <a:r>
              <a:rPr lang="en-US" altLang="zh-CN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2021.10.13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2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E\团委\文档\微信图片_20211014095049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37" y="1987058"/>
            <a:ext cx="3916182" cy="180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E\团委\团课\微信图片_2021101409504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93" y="1987058"/>
            <a:ext cx="3915249" cy="180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P\Desktop\微信图片_202201041016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437" y="4295955"/>
            <a:ext cx="3916182" cy="192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P\Desktop\微信图片_202110141351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004" y="4247169"/>
            <a:ext cx="3846238" cy="197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63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6="http://schemas.microsoft.com/office/drawing/2014/main"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7170" name="Picture 2" descr="C:\Users\HP\Desktop\微信图片_202105281318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23" y="3334499"/>
            <a:ext cx="4449002" cy="3244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5158046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一、团员</a:t>
            </a:r>
            <a:r>
              <a:rPr lang="zh-CN" altLang="en-US" sz="2000" b="1" dirty="0">
                <a:solidFill>
                  <a:schemeClr val="bg1"/>
                </a:solidFill>
              </a:rPr>
              <a:t>思想政治教育工作</a:t>
            </a:r>
          </a:p>
        </p:txBody>
      </p:sp>
      <p:pic>
        <p:nvPicPr>
          <p:cNvPr id="7171" name="Picture 3" descr="C:\Users\HP\Desktop\546456546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37" y="1045782"/>
            <a:ext cx="3361887" cy="448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4"/>
          <p:cNvSpPr txBox="1">
            <a:spLocks noChangeArrowheads="1"/>
          </p:cNvSpPr>
          <p:nvPr/>
        </p:nvSpPr>
        <p:spPr bwMode="auto">
          <a:xfrm>
            <a:off x="3657124" y="3318309"/>
            <a:ext cx="36571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zh-CN" sz="2800" b="1" dirty="0">
                <a:solidFill>
                  <a:srgbClr val="FF0000"/>
                </a:solidFill>
              </a:rPr>
              <a:t>“建党百年 正午百分</a:t>
            </a:r>
            <a:r>
              <a:rPr lang="zh-CN" altLang="zh-CN" sz="2800" b="1" dirty="0" smtClean="0">
                <a:solidFill>
                  <a:srgbClr val="FF0000"/>
                </a:solidFill>
              </a:rPr>
              <a:t>”</a:t>
            </a:r>
            <a:endParaRPr lang="en-US" altLang="zh-CN" sz="2800" b="1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zh-CN" altLang="zh-CN" sz="2800" b="1" dirty="0" smtClean="0">
                <a:solidFill>
                  <a:srgbClr val="FF0000"/>
                </a:solidFill>
              </a:rPr>
              <a:t>电影</a:t>
            </a:r>
            <a:r>
              <a:rPr lang="zh-CN" altLang="zh-CN" sz="2800" b="1" dirty="0">
                <a:solidFill>
                  <a:srgbClr val="FF0000"/>
                </a:solidFill>
              </a:rPr>
              <a:t>微党课</a:t>
            </a:r>
            <a:endParaRPr lang="en-US" altLang="zh-CN" sz="2800" b="1" dirty="0">
              <a:solidFill>
                <a:srgbClr val="FF0000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7173" name="Picture 5" descr="C:\Users\HP\Desktop\微信图片_20210615162108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293" y="1211231"/>
            <a:ext cx="2336785" cy="183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4194">
        <p14:switch dir="r"/>
      </p:transition>
    </mc:Choice>
    <mc:Fallback xmlns="">
      <p:transition spd="slow" advTm="4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158046" y="377659"/>
            <a:ext cx="4777245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一、团员</a:t>
            </a:r>
            <a:r>
              <a:rPr lang="zh-CN" altLang="en-US" sz="2000" b="1" dirty="0">
                <a:solidFill>
                  <a:schemeClr val="bg1"/>
                </a:solidFill>
              </a:rPr>
              <a:t>思想政治教育工作</a:t>
            </a: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1240645" y="1816521"/>
            <a:ext cx="3917401" cy="3066967"/>
          </a:xfrm>
          <a:prstGeom prst="rect">
            <a:avLst/>
          </a:prstGeom>
          <a:solidFill>
            <a:srgbClr val="D73E30"/>
          </a:solidFill>
          <a:ln>
            <a:noFill/>
          </a:ln>
          <a:extLst/>
        </p:spPr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 eaLnBrk="1" hangingPunct="1"/>
            <a:endParaRPr lang="zh-CN" altLang="en-US" sz="130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2308010" y="3574004"/>
            <a:ext cx="2463392" cy="861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宋体" pitchFamily="2" charset="-122"/>
                <a:cs typeface="+mn-cs"/>
              </a:defRPr>
            </a:lvl9pPr>
          </a:lstStyle>
          <a:p>
            <a:pPr algn="ctr"/>
            <a:r>
              <a:rPr lang="zh-CN" altLang="zh-CN" sz="2800" dirty="0">
                <a:solidFill>
                  <a:schemeClr val="bg1"/>
                </a:solidFill>
              </a:rPr>
              <a:t>“青马工程”</a:t>
            </a:r>
            <a:endParaRPr lang="en-US" altLang="zh-CN" sz="2800" dirty="0">
              <a:solidFill>
                <a:schemeClr val="bg1"/>
              </a:solidFill>
            </a:endParaRPr>
          </a:p>
          <a:p>
            <a:pPr algn="ctr"/>
            <a:r>
              <a:rPr lang="zh-CN" altLang="zh-CN" sz="2800" dirty="0">
                <a:solidFill>
                  <a:schemeClr val="bg1"/>
                </a:solidFill>
              </a:rPr>
              <a:t>党章学习小组</a:t>
            </a:r>
            <a:endParaRPr lang="en-US" altLang="zh-CN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5122" name="Picture 2" descr="C:\Users\HP\Desktop\QQ截图2021061623494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14" y="1786192"/>
            <a:ext cx="5088021" cy="171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HP\Desktop\06c7bd25aac09d9a1e3fd1f0d719ddf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168" y="1933626"/>
            <a:ext cx="1357518" cy="141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3804007" y="1268235"/>
            <a:ext cx="5031492" cy="3694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dirty="0"/>
              <a:t>引导学生积极向党组织靠拢，厚植爱国主义</a:t>
            </a:r>
            <a:r>
              <a:rPr lang="zh-CN" altLang="zh-CN" dirty="0" smtClean="0"/>
              <a:t>情怀</a:t>
            </a:r>
            <a:endParaRPr lang="zh-CN" altLang="en-US" dirty="0"/>
          </a:p>
        </p:txBody>
      </p:sp>
      <p:pic>
        <p:nvPicPr>
          <p:cNvPr id="5124" name="Picture 4" descr="C:\Users\HP\Desktop\微信图片_202106170025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113" y="3648920"/>
            <a:ext cx="5088021" cy="2863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257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1454">
        <p14:switch dir="r"/>
      </p:transition>
    </mc:Choice>
    <mc:Fallback xmlns="">
      <p:transition spd="slow" advTm="145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占位符 28"/>
          <p:cNvPicPr>
            <a:picLocks noGrp="1" noChangeAspect="1"/>
          </p:cNvPicPr>
          <p:nvPr>
            <p:ph type="pic" sz="quarter" idx="4294967295"/>
          </p:nvPr>
        </p:nvPicPr>
        <p:blipFill>
          <a:blip r:embed="rId3" cstate="hqprint"/>
          <a:srcRect/>
          <a:stretch>
            <a:fillRect/>
          </a:stretch>
        </p:blipFill>
        <p:spPr>
          <a:xfrm>
            <a:off x="6550660" y="2070100"/>
            <a:ext cx="5135880" cy="2419350"/>
          </a:xfrm>
        </p:spPr>
      </p:pic>
      <p:sp>
        <p:nvSpPr>
          <p:cNvPr id="30" name="矩形 29"/>
          <p:cNvSpPr/>
          <p:nvPr/>
        </p:nvSpPr>
        <p:spPr>
          <a:xfrm>
            <a:off x="0" y="436050"/>
            <a:ext cx="12190413" cy="411575"/>
          </a:xfrm>
          <a:prstGeom prst="rect">
            <a:avLst/>
          </a:prstGeom>
          <a:solidFill>
            <a:srgbClr val="D73E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827018" y="387651"/>
            <a:ext cx="3384902" cy="5154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000" b="1" dirty="0" smtClean="0">
                <a:solidFill>
                  <a:schemeClr val="bg1"/>
                </a:solidFill>
              </a:rPr>
              <a:t>一、团员</a:t>
            </a:r>
            <a:r>
              <a:rPr lang="zh-CN" altLang="en-US" sz="2000" b="1" dirty="0">
                <a:solidFill>
                  <a:schemeClr val="bg1"/>
                </a:solidFill>
              </a:rPr>
              <a:t>思想政治教育工作</a:t>
            </a:r>
          </a:p>
        </p:txBody>
      </p:sp>
      <p:pic>
        <p:nvPicPr>
          <p:cNvPr id="32" name="Picture 2" descr="C:\Users\HP\Desktop\06c7bd25aac09d9a1e3fd1f0d719ddf1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37" y="65728"/>
            <a:ext cx="709866" cy="74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矩形 10"/>
          <p:cNvSpPr/>
          <p:nvPr/>
        </p:nvSpPr>
        <p:spPr>
          <a:xfrm>
            <a:off x="629274" y="1085984"/>
            <a:ext cx="3280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/>
              <a:t>         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团员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日常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管理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教育中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本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学期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每个团支部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开展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主题教育</a:t>
            </a:r>
            <a:r>
              <a:rPr lang="en-US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次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主题团日活动每月一次，组织生活会每月一次，</a:t>
            </a:r>
            <a:r>
              <a:rPr lang="zh-CN" altLang="zh-CN" sz="24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团委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书记授课每月一次。团员干部培训每月一次，工作例会每周一次。</a:t>
            </a:r>
            <a:endParaRPr lang="zh-CN" altLang="en-US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123" name="Picture 3" descr="C:\Users\HP\Desktop\微信图片_202201041145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959" y="967128"/>
            <a:ext cx="3681961" cy="566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微信图片_2022010411433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356" y="4136417"/>
            <a:ext cx="2671746" cy="200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E\团委\文档\微信图片_202111121124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65" y="1204029"/>
            <a:ext cx="3175537" cy="2381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71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:a16="http://schemas.microsoft.com/office/drawing/2014/main"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古风个人简历竞聘通用PPT模板"/>
</p:tagLst>
</file>

<file path=ppt/theme/theme1.xml><?xml version="1.0" encoding="utf-8"?>
<a:theme xmlns:a="http://schemas.openxmlformats.org/drawingml/2006/main" name="第一PPT，www.1ppt.com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1072</TotalTime>
  <Words>748</Words>
  <Application>Microsoft Office PowerPoint</Application>
  <PresentationFormat>自定义</PresentationFormat>
  <Paragraphs>123</Paragraphs>
  <Slides>29</Slides>
  <Notes>24</Notes>
  <HiddenSlides>0</HiddenSlides>
  <MMClips>0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31" baseType="lpstr"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古典中国风</dc:title>
  <dc:creator>第一PPT</dc:creator>
  <cp:keywords>www.1ppt.com</cp:keywords>
  <dc:description>www.1ppt.com</dc:description>
  <cp:lastModifiedBy>HP</cp:lastModifiedBy>
  <cp:revision>41</cp:revision>
  <dcterms:created xsi:type="dcterms:W3CDTF">2015-12-01T09:06:00Z</dcterms:created>
  <dcterms:modified xsi:type="dcterms:W3CDTF">2022-01-07T03:43:41Z</dcterms:modified>
  <cp:contentStatus>https:/shop410307923.taobao.com;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2052-10.1.0.7106</vt:lpwstr>
  </property>
</Properties>
</file>