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9" r:id="rId2"/>
    <p:sldId id="256" r:id="rId3"/>
    <p:sldId id="273" r:id="rId4"/>
    <p:sldId id="274" r:id="rId5"/>
    <p:sldId id="267" r:id="rId6"/>
    <p:sldId id="275" r:id="rId7"/>
    <p:sldId id="283" r:id="rId8"/>
    <p:sldId id="257" r:id="rId9"/>
    <p:sldId id="258" r:id="rId10"/>
    <p:sldId id="277" r:id="rId11"/>
    <p:sldId id="278" r:id="rId12"/>
    <p:sldId id="271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7DE41B-F4DC-4E8F-84DB-174D132B9E87}" type="datetimeFigureOut">
              <a:rPr lang="zh-CN" altLang="en-US" smtClean="0"/>
              <a:pPr/>
              <a:t>2020/10/27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C9DC82-465B-426F-80EB-9A17A96DCC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  <a:pPr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  <a:pPr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  <a:pPr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  <a:pPr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  <a:pPr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  <a:pPr/>
              <a:t>2020/10/27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  <a:pPr/>
              <a:t>2020/10/27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  <a:pPr/>
              <a:t>2020/10/27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  <a:pPr/>
              <a:t>2020/10/27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  <a:pPr/>
              <a:t>2020/10/27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  <a:pPr/>
              <a:t>2020/10/27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A9DE2-6987-4006-B921-38F1DB2D455A}" type="datetimeFigureOut">
              <a:rPr lang="zh-CN" altLang="en-US" smtClean="0"/>
              <a:pPr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899D1-5E65-401E-851D-39CF415DC9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57158" y="2071678"/>
            <a:ext cx="8496944" cy="2643206"/>
          </a:xfrm>
        </p:spPr>
        <p:txBody>
          <a:bodyPr>
            <a:norm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港湾校区</a:t>
            </a:r>
            <a:r>
              <a:rPr lang="en-US" altLang="zh-CN" sz="36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z="36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en-US" altLang="zh-CN" sz="36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z="36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后勤党支部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2019—2020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学年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工作汇报</a:t>
            </a: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95536" y="4149080"/>
            <a:ext cx="828092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5720" y="928670"/>
            <a:ext cx="8496944" cy="1470025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zh-CN" altLang="en-US" sz="36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服务后勤中心工作</a:t>
            </a:r>
            <a:endParaRPr lang="zh-CN" altLang="en-US" sz="36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844" y="2285992"/>
            <a:ext cx="8064896" cy="642942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u"/>
            </a:pPr>
            <a:r>
              <a:rPr lang="zh-CN" altLang="en-US" sz="28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推动校区开展垃圾分类投放</a:t>
            </a:r>
            <a:endParaRPr lang="zh-CN" altLang="en-US" sz="28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95536" y="4149080"/>
            <a:ext cx="828092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068960"/>
            <a:ext cx="2362200" cy="34067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图片 5" descr="D:\信息报道\照片\2020\10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132856"/>
            <a:ext cx="2641600" cy="1981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 descr="D:\信息报道\照片\2020\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221088"/>
            <a:ext cx="2664296" cy="1728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 descr="D:\信息报道\照片\2020\垃圾推进会照片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140968"/>
            <a:ext cx="2243708" cy="20162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AutoShape 6"/>
          <p:cNvSpPr>
            <a:spLocks noChangeArrowheads="1"/>
          </p:cNvSpPr>
          <p:nvPr/>
        </p:nvSpPr>
        <p:spPr bwMode="gray">
          <a:xfrm>
            <a:off x="5940152" y="6021288"/>
            <a:ext cx="2736304" cy="569912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2075" tIns="46038" rIns="92075" bIns="46038" anchor="ctr"/>
          <a:lstStyle/>
          <a:p>
            <a:pPr lvl="0" algn="ctr">
              <a:lnSpc>
                <a:spcPct val="200000"/>
              </a:lnSpc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+mj-ea"/>
              </a:rPr>
              <a:t>开展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+mj-ea"/>
              </a:rPr>
              <a:t>5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+mj-ea"/>
              </a:rPr>
              <a:t>场垃圾分类知识宣讲</a:t>
            </a:r>
            <a:endParaRPr lang="en-US" altLang="zh-CN" sz="1600" kern="0" dirty="0" smtClean="0">
              <a:solidFill>
                <a:sysClr val="windowText" lastClr="000000"/>
              </a:solidFill>
              <a:latin typeface="+mj-ea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gray">
          <a:xfrm>
            <a:off x="395536" y="5085184"/>
            <a:ext cx="2376264" cy="569912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2075" tIns="46038" rIns="92075" bIns="46038" anchor="ctr"/>
          <a:lstStyle/>
          <a:p>
            <a:pPr lvl="0" algn="ctr">
              <a:lnSpc>
                <a:spcPct val="200000"/>
              </a:lnSpc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+mj-ea"/>
              </a:rPr>
              <a:t>垃圾分类工作第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+mj-ea"/>
              </a:rPr>
              <a:t>4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+mj-ea"/>
              </a:rPr>
              <a:t>次推进会</a:t>
            </a:r>
            <a:endParaRPr lang="en-US" altLang="zh-CN" sz="1600" kern="0" dirty="0" smtClean="0">
              <a:solidFill>
                <a:sysClr val="windowText" lastClr="000000"/>
              </a:solidFill>
              <a:latin typeface="+mj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5720" y="928671"/>
            <a:ext cx="8496944" cy="1204186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zh-CN" altLang="en-US" sz="36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服务后勤中心工作</a:t>
            </a:r>
            <a:endParaRPr lang="zh-CN" altLang="en-US" sz="36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1520" y="1916832"/>
            <a:ext cx="8064896" cy="642942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u"/>
            </a:pPr>
            <a:r>
              <a:rPr lang="zh-CN" altLang="en-US" sz="28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落实疫情防控工作</a:t>
            </a:r>
            <a:endParaRPr lang="zh-CN" altLang="en-US" sz="28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95536" y="4149080"/>
            <a:ext cx="828092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2" name="图片 11" descr="C:\Users\HP\AppData\Local\Temp\WeChat Files\fbb6fef9d86bb85aec2822432604a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36912"/>
            <a:ext cx="2175510" cy="1631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 descr="C:\Users\HP\Desktop\微信图片_202010260934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700808"/>
            <a:ext cx="2592288" cy="25020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6" name="AutoShape 6"/>
          <p:cNvSpPr>
            <a:spLocks noChangeArrowheads="1"/>
          </p:cNvSpPr>
          <p:nvPr/>
        </p:nvSpPr>
        <p:spPr bwMode="gray">
          <a:xfrm>
            <a:off x="899592" y="5877272"/>
            <a:ext cx="2736304" cy="569912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2075" tIns="46038" rIns="92075" bIns="46038" anchor="ctr"/>
          <a:lstStyle/>
          <a:p>
            <a:pPr lvl="0" algn="ctr">
              <a:lnSpc>
                <a:spcPct val="200000"/>
              </a:lnSpc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+mj-ea"/>
              </a:rPr>
              <a:t>教室紫外线消毒</a:t>
            </a:r>
            <a:endParaRPr lang="en-US" altLang="zh-CN" sz="1600" kern="0" dirty="0" smtClean="0">
              <a:solidFill>
                <a:sysClr val="windowText" lastClr="000000"/>
              </a:solidFill>
              <a:latin typeface="+mj-ea"/>
            </a:endParaRPr>
          </a:p>
        </p:txBody>
      </p:sp>
      <p:pic>
        <p:nvPicPr>
          <p:cNvPr id="11" name="图片 10" descr="D:\信息报道\照片\2020\处理过期食品.jpg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492896"/>
            <a:ext cx="2781001" cy="2211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 descr="C:\Users\HP\AppData\Local\Temp\WeChat Files\814d17f403f7f09cac5f68a6441fa9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4149080"/>
            <a:ext cx="2448272" cy="1763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AutoShape 6"/>
          <p:cNvSpPr>
            <a:spLocks noChangeArrowheads="1"/>
          </p:cNvSpPr>
          <p:nvPr/>
        </p:nvSpPr>
        <p:spPr bwMode="gray">
          <a:xfrm>
            <a:off x="4932040" y="6165304"/>
            <a:ext cx="2736304" cy="569912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2075" tIns="46038" rIns="92075" bIns="46038" anchor="ctr"/>
          <a:lstStyle/>
          <a:p>
            <a:pPr lvl="0" algn="ctr">
              <a:lnSpc>
                <a:spcPct val="200000"/>
              </a:lnSpc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+mj-ea"/>
              </a:rPr>
              <a:t>疫情防控台账记录抽查</a:t>
            </a:r>
            <a:endParaRPr lang="en-US" altLang="zh-CN" sz="1600" kern="0" dirty="0" smtClean="0">
              <a:solidFill>
                <a:sysClr val="windowText" lastClr="000000"/>
              </a:solidFill>
              <a:latin typeface="+mj-ea"/>
            </a:endParaRP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gray">
          <a:xfrm>
            <a:off x="3779912" y="4653136"/>
            <a:ext cx="1440160" cy="569912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2075" tIns="46038" rIns="92075" bIns="46038" anchor="ctr"/>
          <a:lstStyle/>
          <a:p>
            <a:pPr lvl="0" algn="ctr">
              <a:lnSpc>
                <a:spcPct val="200000"/>
              </a:lnSpc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+mj-ea"/>
              </a:rPr>
              <a:t>处理过期食品</a:t>
            </a:r>
            <a:endParaRPr lang="en-US" altLang="zh-CN" sz="1600" kern="0" dirty="0" smtClean="0">
              <a:solidFill>
                <a:sysClr val="windowText" lastClr="000000"/>
              </a:solidFill>
              <a:latin typeface="+mj-ea"/>
            </a:endParaRPr>
          </a:p>
        </p:txBody>
      </p:sp>
      <p:pic>
        <p:nvPicPr>
          <p:cNvPr id="15" name="图片 14" descr="C:\Users\HP\AppData\Local\Temp\WeChat Files\90f8ec1d9698e32c98cb36ce6c47df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3789040"/>
            <a:ext cx="2157514" cy="23762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57158" y="2071678"/>
            <a:ext cx="8496944" cy="2643206"/>
          </a:xfrm>
        </p:spPr>
        <p:txBody>
          <a:bodyPr>
            <a:normAutofit/>
          </a:bodyPr>
          <a:lstStyle/>
          <a:p>
            <a:r>
              <a:rPr lang="zh-CN" altLang="en-US" sz="8800" b="1" dirty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谢 谢！</a:t>
            </a: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95536" y="4149080"/>
            <a:ext cx="828092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500174"/>
            <a:ext cx="8892480" cy="4214842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4000" dirty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主要工作</a:t>
            </a:r>
            <a:r>
              <a:rPr lang="en-US" altLang="zh-CN" sz="3600" dirty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z="3600" dirty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一、加强组织建设，落实“三会一课”制度；</a:t>
            </a:r>
            <a:r>
              <a:rPr lang="en-US" altLang="zh-CN" sz="2400" dirty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z="2400" dirty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2400" dirty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二</a:t>
            </a: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、开展专题学习，深化主题教育；</a:t>
            </a:r>
            <a:r>
              <a:rPr lang="en-US" altLang="zh-CN" sz="2400" dirty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z="2400" dirty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三、注重凝聚力工作的开展，将人文关怀与思政工作相结合；</a:t>
            </a:r>
            <a:r>
              <a:rPr lang="en-US" altLang="zh-CN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四、服务后勤中心工作，发挥支部战斗堡垒作用；</a:t>
            </a:r>
            <a:r>
              <a:rPr lang="en-US" altLang="zh-CN" sz="2400" dirty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z="2400" dirty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</a:br>
            <a:endParaRPr lang="zh-CN" altLang="en-US" sz="24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1143000"/>
          </a:xfrm>
        </p:spPr>
        <p:txBody>
          <a:bodyPr/>
          <a:lstStyle/>
          <a:p>
            <a:pPr algn="l">
              <a:buFont typeface="Wingdings" pitchFamily="2" charset="2"/>
              <a:buChar char="Ø"/>
            </a:pPr>
            <a:r>
              <a:rPr lang="zh-CN" altLang="en-US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落实“三会一课”制度</a:t>
            </a:r>
            <a:endParaRPr lang="zh-CN" altLang="en-US" dirty="0"/>
          </a:p>
        </p:txBody>
      </p:sp>
      <p:sp>
        <p:nvSpPr>
          <p:cNvPr id="5" name="Text Box 126"/>
          <p:cNvSpPr txBox="1">
            <a:spLocks noChangeArrowheads="1"/>
          </p:cNvSpPr>
          <p:nvPr/>
        </p:nvSpPr>
        <p:spPr bwMode="auto">
          <a:xfrm>
            <a:off x="683568" y="2276872"/>
            <a:ext cx="3126556" cy="327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800" b="0" kern="0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lvl="0"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l"/>
            </a:pPr>
            <a:endParaRPr lang="en-US" altLang="zh-CN" sz="1800" b="0" kern="0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lvl="0"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l"/>
            </a:pPr>
            <a:endParaRPr lang="en-US" altLang="zh-CN" sz="1800" b="0" kern="0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lvl="0"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l"/>
            </a:pPr>
            <a:endParaRPr lang="en-US" altLang="zh-CN" sz="1800" b="0" kern="0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lvl="0"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800" b="0" kern="0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lvl="0"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pic>
        <p:nvPicPr>
          <p:cNvPr id="8" name="图片 7" descr="C:\Users\HP\Desktop\2019\QQ图片2019030516012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429000"/>
            <a:ext cx="3456064" cy="21602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AutoShape 6"/>
          <p:cNvSpPr>
            <a:spLocks noChangeArrowheads="1"/>
          </p:cNvSpPr>
          <p:nvPr/>
        </p:nvSpPr>
        <p:spPr bwMode="gray">
          <a:xfrm>
            <a:off x="323528" y="2420888"/>
            <a:ext cx="3672408" cy="569912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2075" tIns="46038" rIns="92075" bIns="46038" anchor="ctr"/>
          <a:lstStyle/>
          <a:p>
            <a:pPr lvl="0" algn="ctr">
              <a:lnSpc>
                <a:spcPct val="200000"/>
              </a:lnSpc>
            </a:pPr>
            <a:r>
              <a:rPr lang="zh-CN" altLang="zh-CN" sz="1600" dirty="0" smtClean="0"/>
              <a:t>“不忘初心 </a:t>
            </a:r>
            <a:r>
              <a:rPr lang="en-US" altLang="zh-CN" sz="1600" dirty="0" smtClean="0"/>
              <a:t>  </a:t>
            </a:r>
            <a:r>
              <a:rPr lang="zh-CN" altLang="zh-CN" sz="1600" dirty="0" smtClean="0"/>
              <a:t>牢记使命”</a:t>
            </a:r>
            <a:r>
              <a:rPr lang="zh-CN" altLang="en-US" sz="1600" dirty="0" smtClean="0"/>
              <a:t>专题组织生活会</a:t>
            </a:r>
            <a:endParaRPr lang="en-US" altLang="zh-CN" sz="1600" kern="0" dirty="0" smtClean="0">
              <a:solidFill>
                <a:sysClr val="windowText" lastClr="000000"/>
              </a:solidFill>
              <a:latin typeface="+mj-ea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gray">
          <a:xfrm>
            <a:off x="5436096" y="2420888"/>
            <a:ext cx="2880320" cy="569912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2075" tIns="46038" rIns="92075" bIns="46038" anchor="ctr"/>
          <a:lstStyle/>
          <a:p>
            <a:pPr lvl="0" algn="ctr">
              <a:lnSpc>
                <a:spcPct val="200000"/>
              </a:lnSpc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+mj-ea"/>
              </a:rPr>
              <a:t>向党员汇报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+mj-ea"/>
              </a:rPr>
              <a:t>2019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+mj-ea"/>
              </a:rPr>
              <a:t>年支部工作</a:t>
            </a:r>
            <a:endParaRPr lang="en-US" altLang="zh-CN" sz="1600" kern="0" dirty="0" smtClean="0">
              <a:solidFill>
                <a:sysClr val="windowText" lastClr="000000"/>
              </a:solidFill>
              <a:latin typeface="+mj-ea"/>
            </a:endParaRPr>
          </a:p>
        </p:txBody>
      </p:sp>
      <p:pic>
        <p:nvPicPr>
          <p:cNvPr id="13" name="图片 12" descr="C:\Users\HP\Desktop\微信图片_2019121215420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12976"/>
            <a:ext cx="2736304" cy="20162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 flipV="1">
            <a:off x="4716016" y="6126163"/>
            <a:ext cx="3970784" cy="32717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zh-CN" altLang="en-US" dirty="0"/>
          </a:p>
        </p:txBody>
      </p:sp>
      <p:pic>
        <p:nvPicPr>
          <p:cNvPr id="9" name="图片 8" descr="C:\Users\HP\Desktop\2019\2019_11\20191112_IMG_147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725144"/>
            <a:ext cx="2448560" cy="18364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C:\Users\HP\AppData\Local\Temp\WeChat Files\ac8ccd636126361758b5003cba9f2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852936"/>
            <a:ext cx="2907030" cy="1927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图片 23" descr="C:\Users\HP\AppData\Local\Temp\WeChat Files\9ff6866d70e69ce0279bd1e5fccb2b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996952"/>
            <a:ext cx="2495550" cy="18711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图片 21" descr="C:\Users\HP\Desktop\203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4797152"/>
            <a:ext cx="2465070" cy="16383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zh-CN" altLang="en-US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落实“三会一课”制度</a:t>
            </a:r>
          </a:p>
        </p:txBody>
      </p:sp>
      <p:sp>
        <p:nvSpPr>
          <p:cNvPr id="5" name="Text Box 126"/>
          <p:cNvSpPr txBox="1">
            <a:spLocks noChangeArrowheads="1"/>
          </p:cNvSpPr>
          <p:nvPr/>
        </p:nvSpPr>
        <p:spPr bwMode="auto">
          <a:xfrm>
            <a:off x="683568" y="2276872"/>
            <a:ext cx="3126556" cy="216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800" b="0" kern="0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lvl="0"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l"/>
            </a:pPr>
            <a:endParaRPr lang="en-US" altLang="zh-CN" sz="1800" b="0" kern="0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lvl="0"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800" b="0" kern="0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lvl="0"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" name="Freeform 72"/>
          <p:cNvSpPr/>
          <p:nvPr/>
        </p:nvSpPr>
        <p:spPr>
          <a:xfrm>
            <a:off x="4139952" y="2708920"/>
            <a:ext cx="1754188" cy="995363"/>
          </a:xfrm>
          <a:custGeom>
            <a:avLst/>
            <a:gdLst>
              <a:gd name="txL" fmla="*/ 0 w 5034"/>
              <a:gd name="txT" fmla="*/ 0 h 1908"/>
              <a:gd name="txR" fmla="*/ 5034 w 5034"/>
              <a:gd name="txB" fmla="*/ 1908 h 1908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5034" h="1908">
                <a:moveTo>
                  <a:pt x="2502" y="0"/>
                </a:moveTo>
                <a:lnTo>
                  <a:pt x="1465" y="383"/>
                </a:lnTo>
                <a:lnTo>
                  <a:pt x="1783" y="383"/>
                </a:lnTo>
                <a:lnTo>
                  <a:pt x="0" y="1908"/>
                </a:lnTo>
                <a:lnTo>
                  <a:pt x="5034" y="1908"/>
                </a:lnTo>
                <a:lnTo>
                  <a:pt x="3229" y="383"/>
                </a:lnTo>
                <a:lnTo>
                  <a:pt x="3613" y="395"/>
                </a:lnTo>
                <a:lnTo>
                  <a:pt x="2502" y="0"/>
                </a:lnTo>
                <a:close/>
              </a:path>
            </a:pathLst>
          </a:custGeom>
          <a:gradFill rotWithShape="1">
            <a:gsLst>
              <a:gs pos="0">
                <a:srgbClr val="66CCFF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AutoShape 73"/>
          <p:cNvSpPr>
            <a:spLocks noChangeArrowheads="1"/>
          </p:cNvSpPr>
          <p:nvPr/>
        </p:nvSpPr>
        <p:spPr bwMode="auto">
          <a:xfrm>
            <a:off x="539552" y="2132856"/>
            <a:ext cx="3312368" cy="554038"/>
          </a:xfrm>
          <a:prstGeom prst="roundRect">
            <a:avLst>
              <a:gd name="adj" fmla="val 50000"/>
            </a:avLst>
          </a:prstGeom>
          <a:solidFill>
            <a:srgbClr val="3366FF"/>
          </a:solidFill>
          <a:ln w="19050">
            <a:noFill/>
            <a:round/>
          </a:ln>
          <a:effectLst>
            <a:outerShdw dist="107763" dir="2700000" algn="ctr" rotWithShape="0">
              <a:srgbClr val="008080">
                <a:alpha val="50000"/>
              </a:srgbClr>
            </a:outerShdw>
          </a:effectLst>
        </p:spPr>
        <p:txBody>
          <a:bodyPr wrap="none" anchor="ctr"/>
          <a:lstStyle/>
          <a:p>
            <a:pPr lvl="0" algn="ctr" eaLnBrk="1" latinLnBrk="1" hangingPunct="1"/>
            <a:endParaRPr lang="ko-KR" altLang="en-US" sz="3200" dirty="0">
              <a:solidFill>
                <a:schemeClr val="bg1"/>
              </a:solidFill>
              <a:latin typeface="HY각헤드라인M" pitchFamily="18" charset="-127"/>
              <a:ea typeface="HY각헤드라인M" pitchFamily="18" charset="-127"/>
            </a:endParaRPr>
          </a:p>
        </p:txBody>
      </p:sp>
      <p:sp>
        <p:nvSpPr>
          <p:cNvPr id="20" name="Oval 74"/>
          <p:cNvSpPr/>
          <p:nvPr/>
        </p:nvSpPr>
        <p:spPr>
          <a:xfrm>
            <a:off x="3203848" y="3933056"/>
            <a:ext cx="1224136" cy="1080120"/>
          </a:xfrm>
          <a:prstGeom prst="ellipse">
            <a:avLst/>
          </a:prstGeom>
          <a:gradFill rotWithShape="1">
            <a:gsLst>
              <a:gs pos="0">
                <a:srgbClr val="99CC00"/>
              </a:gs>
              <a:gs pos="100000">
                <a:srgbClr val="283600"/>
              </a:gs>
            </a:gsLst>
            <a:path path="rect">
              <a:fillToRect r="100000" b="100000"/>
            </a:path>
            <a:tileRect/>
          </a:gradFill>
          <a:ln w="28575">
            <a:noFill/>
          </a:ln>
        </p:spPr>
        <p:txBody>
          <a:bodyPr wrap="none" anchor="ctr"/>
          <a:lstStyle/>
          <a:p>
            <a:pPr algn="ctr" latinLnBrk="1"/>
            <a:endParaRPr lang="en-US" altLang="zh-CN" sz="1600" kern="0" dirty="0" smtClean="0">
              <a:solidFill>
                <a:sysClr val="windowText" lastClr="000000"/>
              </a:solidFill>
              <a:latin typeface="+mj-ea"/>
            </a:endParaRPr>
          </a:p>
          <a:p>
            <a:pPr algn="ctr" latinLnBrk="1"/>
            <a:r>
              <a:rPr lang="zh-CN" altLang="en-US" sz="1600" kern="0" dirty="0" smtClean="0">
                <a:solidFill>
                  <a:schemeClr val="bg1">
                    <a:lumMod val="95000"/>
                  </a:schemeClr>
                </a:solidFill>
                <a:latin typeface="+mj-ea"/>
              </a:rPr>
              <a:t>党员大会</a:t>
            </a:r>
            <a:endParaRPr lang="en-US" altLang="zh-CN" sz="1600" kern="0" dirty="0" smtClean="0">
              <a:solidFill>
                <a:schemeClr val="bg1">
                  <a:lumMod val="95000"/>
                </a:schemeClr>
              </a:solidFill>
              <a:latin typeface="+mj-ea"/>
            </a:endParaRPr>
          </a:p>
          <a:p>
            <a:pPr lvl="0" algn="ctr" eaLnBrk="1" latinLnBrk="1" hangingPunct="1"/>
            <a:endParaRPr lang="zh-CN" altLang="zh-CN" sz="1600" b="1" dirty="0">
              <a:solidFill>
                <a:srgbClr val="FFFFFF"/>
              </a:solidFill>
              <a:latin typeface="Times New Roman" panose="02020603050405020304" pitchFamily="18" charset="0"/>
              <a:ea typeface="HY각헤드라인M" pitchFamily="18" charset="-127"/>
            </a:endParaRPr>
          </a:p>
        </p:txBody>
      </p:sp>
      <p:sp>
        <p:nvSpPr>
          <p:cNvPr id="21" name="Oval 75"/>
          <p:cNvSpPr/>
          <p:nvPr/>
        </p:nvSpPr>
        <p:spPr>
          <a:xfrm>
            <a:off x="5364088" y="3933056"/>
            <a:ext cx="1224136" cy="1088132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431B00"/>
              </a:gs>
            </a:gsLst>
            <a:path path="rect">
              <a:fillToRect r="100000" b="100000"/>
            </a:path>
            <a:tileRect/>
          </a:gradFill>
          <a:ln w="28575">
            <a:noFill/>
          </a:ln>
        </p:spPr>
        <p:txBody>
          <a:bodyPr wrap="none" anchor="ctr"/>
          <a:lstStyle/>
          <a:p>
            <a:pPr lvl="0" algn="ctr" eaLnBrk="1" latinLnBrk="1" hangingPunct="1"/>
            <a:endParaRPr lang="zh-CN" altLang="zh-CN" sz="1600" b="1" dirty="0">
              <a:solidFill>
                <a:srgbClr val="FFFFFF"/>
              </a:solidFill>
              <a:latin typeface="Times New Roman" panose="02020603050405020304" pitchFamily="18" charset="0"/>
              <a:ea typeface="HY각헤드라인M" pitchFamily="18" charset="-127"/>
            </a:endParaRPr>
          </a:p>
        </p:txBody>
      </p:sp>
      <p:sp>
        <p:nvSpPr>
          <p:cNvPr id="23" name="Text Box 116"/>
          <p:cNvSpPr txBox="1"/>
          <p:nvPr/>
        </p:nvSpPr>
        <p:spPr>
          <a:xfrm>
            <a:off x="323528" y="1988840"/>
            <a:ext cx="4024634" cy="5750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  <a:latin typeface="华文中宋" pitchFamily="2" charset="-122"/>
                <a:ea typeface="华文中宋" pitchFamily="2" charset="-122"/>
              </a:rPr>
              <a:t>落实“三会一课”制度</a:t>
            </a:r>
            <a:endParaRPr lang="en-US" altLang="zh-CN" b="1" kern="0" dirty="0" smtClean="0">
              <a:solidFill>
                <a:schemeClr val="bg1">
                  <a:lumMod val="9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36096" y="4005064"/>
            <a:ext cx="1224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zh-CN" altLang="en-US" kern="0" dirty="0" smtClean="0">
                <a:solidFill>
                  <a:schemeClr val="bg1">
                    <a:lumMod val="95000"/>
                  </a:schemeClr>
                </a:solidFill>
                <a:latin typeface="+mj-ea"/>
              </a:rPr>
              <a:t>党课</a:t>
            </a:r>
            <a:endParaRPr lang="en-US" altLang="zh-CN" kern="0" dirty="0" smtClean="0">
              <a:solidFill>
                <a:schemeClr val="bg1">
                  <a:lumMod val="95000"/>
                </a:schemeClr>
              </a:solidFill>
              <a:latin typeface="+mj-ea"/>
            </a:endParaRPr>
          </a:p>
          <a:p>
            <a:endParaRPr lang="zh-CN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4499992" y="306896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支委会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2" name="丁字箭头 31"/>
          <p:cNvSpPr/>
          <p:nvPr/>
        </p:nvSpPr>
        <p:spPr>
          <a:xfrm>
            <a:off x="4427984" y="3717032"/>
            <a:ext cx="1008112" cy="792088"/>
          </a:xfrm>
          <a:prstGeom prst="leftRightUp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 descr="D:\信息报道\照片\2020\支委会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1340768"/>
            <a:ext cx="2072820" cy="15553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C:\Users\HP\Desktop\_28855000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852936"/>
            <a:ext cx="1689100" cy="300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C:\Users\HP\Desktop\2019\2019_11\微信图片_201911211404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581128"/>
            <a:ext cx="2602230" cy="195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5720" y="928670"/>
            <a:ext cx="8496944" cy="1470025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zh-CN" altLang="en-US" sz="36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落实“三会一课”制度</a:t>
            </a:r>
            <a:endParaRPr lang="zh-CN" altLang="en-US" sz="36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512" y="1988840"/>
            <a:ext cx="8064896" cy="4000528"/>
          </a:xfrm>
        </p:spPr>
        <p:txBody>
          <a:bodyPr>
            <a:normAutofit/>
          </a:bodyPr>
          <a:lstStyle/>
          <a:p>
            <a:pPr algn="l">
              <a:buBlip>
                <a:blip r:embed="rId4"/>
              </a:buBlip>
            </a:pP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注重理论学习、文件精神传达</a:t>
            </a:r>
            <a:r>
              <a:rPr lang="en-US" altLang="zh-CN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8</a:t>
            </a: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次，其中线上学习</a:t>
            </a:r>
            <a:r>
              <a:rPr lang="en-US" altLang="zh-CN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4</a:t>
            </a: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次；</a:t>
            </a:r>
            <a:endParaRPr lang="en-US" altLang="zh-CN" sz="2400" dirty="0" smtClean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  <a:p>
            <a:pPr algn="l">
              <a:buBlip>
                <a:blip r:embed="rId4"/>
              </a:buBlip>
            </a:pP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支部书记上党课</a:t>
            </a:r>
            <a:r>
              <a:rPr lang="en-US" altLang="zh-CN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次；</a:t>
            </a:r>
            <a:endParaRPr lang="en-US" altLang="zh-CN" sz="2400" dirty="0" smtClean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  <a:p>
            <a:pPr algn="l"/>
            <a:endParaRPr lang="zh-CN" altLang="en-US" sz="28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95536" y="4149080"/>
            <a:ext cx="828092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9" name="图片 8" descr="C:\Users\HP\Desktop\微信图片_2019092610442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2924944"/>
            <a:ext cx="2594610" cy="1943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图片 10" descr="C:\Users\HP\Desktop\微信图片_2019102909594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2924944"/>
            <a:ext cx="2708910" cy="2034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 descr="C:\Users\HP\Desktop\微信图片_2019101714523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4941168"/>
            <a:ext cx="2441446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5720" y="928670"/>
            <a:ext cx="8496944" cy="1470025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zh-CN" altLang="en-US" sz="36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深化主题教育</a:t>
            </a:r>
            <a:endParaRPr lang="zh-CN" altLang="en-US" sz="36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1916832"/>
            <a:ext cx="6624736" cy="1440160"/>
          </a:xfrm>
        </p:spPr>
        <p:txBody>
          <a:bodyPr>
            <a:normAutofit/>
          </a:bodyPr>
          <a:lstStyle/>
          <a:p>
            <a:pPr algn="l">
              <a:buBlip>
                <a:blip r:embed="rId2"/>
              </a:buBlip>
            </a:pP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开展“不忘初心   牢记使命”专题组织生活</a:t>
            </a:r>
            <a:r>
              <a:rPr lang="en-US" altLang="zh-CN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4</a:t>
            </a: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次；</a:t>
            </a:r>
            <a:endParaRPr lang="en-US" altLang="zh-CN" sz="2400" dirty="0" smtClean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  <a:p>
            <a:pPr algn="l">
              <a:buBlip>
                <a:blip r:embed="rId2"/>
              </a:buBlip>
            </a:pP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开展“四史”学习专题</a:t>
            </a:r>
            <a:r>
              <a:rPr lang="en-US" altLang="zh-CN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3</a:t>
            </a: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次；其中线上学习</a:t>
            </a:r>
            <a:r>
              <a:rPr lang="en-US" altLang="zh-CN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次 。</a:t>
            </a:r>
            <a:endParaRPr lang="en-US" altLang="zh-CN" sz="2400" dirty="0" smtClean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  <a:p>
            <a:pPr algn="l">
              <a:buBlip>
                <a:blip r:embed="rId2"/>
              </a:buBlip>
            </a:pPr>
            <a:endParaRPr lang="en-US" altLang="zh-CN" sz="24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  <a:p>
            <a:pPr algn="l"/>
            <a:endParaRPr lang="en-US" altLang="zh-CN" sz="2800" dirty="0" smtClean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  <a:p>
            <a:pPr algn="l"/>
            <a:endParaRPr lang="zh-CN" altLang="en-US" sz="28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95536" y="4149080"/>
            <a:ext cx="828092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7" name="图片 16" descr="D:\党务工作\2020年\上学期\微信图片_202006191405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924944"/>
            <a:ext cx="1476465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8" name="图片 17" descr="C:\Users\HP\Desktop\QQ图片2020051812503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2924944"/>
            <a:ext cx="1261110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5" name="图片 14" descr="C:\Users\HP\Desktop\微信图片_2019121910221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4437112"/>
            <a:ext cx="2736304" cy="20882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" name="图片 15" descr="C:\Users\HP\Desktop\2019_06\20190627_IMG_890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4653136"/>
            <a:ext cx="2592288" cy="17746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图片 13" descr="C:\Users\HP\Desktop\QQ图片2019100814561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2996952"/>
            <a:ext cx="2857093" cy="18722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5720" y="928670"/>
            <a:ext cx="8496944" cy="1470025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zh-CN" altLang="en-US" sz="36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深化主题教育</a:t>
            </a:r>
            <a:endParaRPr lang="zh-CN" altLang="en-US" sz="36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512" y="2060848"/>
            <a:ext cx="8533612" cy="642942"/>
          </a:xfrm>
        </p:spPr>
        <p:txBody>
          <a:bodyPr>
            <a:normAutofit/>
          </a:bodyPr>
          <a:lstStyle/>
          <a:p>
            <a:pPr marL="514350" indent="-514350" algn="l">
              <a:buFont typeface="Wingdings" pitchFamily="2" charset="2"/>
              <a:buChar char="Ø"/>
            </a:pPr>
            <a:r>
              <a:rPr lang="zh-CN" altLang="en-US" sz="28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开展主题党日活动</a:t>
            </a:r>
            <a:r>
              <a:rPr lang="en-US" altLang="zh-CN" sz="28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28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次。</a:t>
            </a:r>
            <a:endParaRPr lang="zh-CN" altLang="en-US" sz="28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95536" y="4149080"/>
            <a:ext cx="828092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8" name="图片 7" descr="C:\Users\HP\Desktop\微信图片_2019092011003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708920"/>
            <a:ext cx="254127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 descr="C:\Users\HP\Desktop\微信图片_2019092011004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708920"/>
            <a:ext cx="2415540" cy="1805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副标题 2"/>
          <p:cNvSpPr txBox="1">
            <a:spLocks/>
          </p:cNvSpPr>
          <p:nvPr/>
        </p:nvSpPr>
        <p:spPr>
          <a:xfrm>
            <a:off x="2771800" y="6237312"/>
            <a:ext cx="5688632" cy="50405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垃圾分类   党员引领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14" name="副标题 2"/>
          <p:cNvSpPr txBox="1">
            <a:spLocks/>
          </p:cNvSpPr>
          <p:nvPr/>
        </p:nvSpPr>
        <p:spPr>
          <a:xfrm>
            <a:off x="971600" y="2708920"/>
            <a:ext cx="504056" cy="208823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800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红</a:t>
            </a:r>
            <a:endParaRPr lang="en-US" altLang="zh-CN" sz="2800" dirty="0" smtClean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800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色</a:t>
            </a:r>
            <a:endParaRPr lang="en-US" altLang="zh-CN" sz="2800" dirty="0" smtClean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800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电</a:t>
            </a:r>
            <a:endParaRPr lang="en-US" altLang="zh-CN" sz="2800" dirty="0" smtClean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800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影</a:t>
            </a:r>
            <a:endParaRPr lang="en-US" altLang="zh-CN" sz="2800" dirty="0" smtClean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800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之</a:t>
            </a:r>
            <a:endParaRPr lang="en-US" altLang="zh-CN" sz="2800" dirty="0" smtClean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800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旅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pic>
        <p:nvPicPr>
          <p:cNvPr id="15" name="图片 14" descr="C:\Users\HP\Desktop\2019\党员志愿服务日\微信图片_2019101215213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581128"/>
            <a:ext cx="2592288" cy="17613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5" descr="C:\Users\HP\Desktop\2019\党员志愿服务日\微信图片_2019101215220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4653136"/>
            <a:ext cx="2448272" cy="17381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图片 16" descr="C:\Users\HP\Desktop\2019\党员志愿服务日\微信图片_2019101116281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4653136"/>
            <a:ext cx="2448272" cy="17137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5720" y="928670"/>
            <a:ext cx="8496944" cy="1470025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zh-CN" altLang="en-US" sz="36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深化主题教育</a:t>
            </a:r>
            <a:endParaRPr lang="zh-CN" altLang="en-US" sz="36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844" y="2285992"/>
            <a:ext cx="8533612" cy="642942"/>
          </a:xfrm>
        </p:spPr>
        <p:txBody>
          <a:bodyPr>
            <a:normAutofit fontScale="62500" lnSpcReduction="20000"/>
          </a:bodyPr>
          <a:lstStyle/>
          <a:p>
            <a:pPr algn="l">
              <a:buBlip>
                <a:blip r:embed="rId2"/>
              </a:buBlip>
            </a:pPr>
            <a:r>
              <a:rPr lang="zh-CN" altLang="en-US" sz="4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组织</a:t>
            </a:r>
            <a:r>
              <a:rPr lang="zh-CN" altLang="en-US" sz="4400" dirty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党员参加校区党委召开的党员</a:t>
            </a:r>
            <a:r>
              <a:rPr lang="zh-CN" altLang="en-US" sz="4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大会</a:t>
            </a:r>
            <a:r>
              <a:rPr lang="en-US" altLang="zh-CN" sz="4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5</a:t>
            </a:r>
            <a:r>
              <a:rPr lang="zh-CN" altLang="en-US" sz="4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次，活动</a:t>
            </a:r>
            <a:r>
              <a:rPr lang="en-US" altLang="zh-CN" sz="4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4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次。</a:t>
            </a:r>
            <a:endParaRPr lang="en-US" altLang="zh-CN" sz="44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  <a:p>
            <a:pPr algn="l"/>
            <a:endParaRPr lang="zh-CN" altLang="en-US" sz="28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95536" y="4149080"/>
            <a:ext cx="828092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9" name="图片 8" descr="C:\Users\HP\AppData\Local\Temp\WeChat Files\b921efb34a9bddd561b3440961c308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717032"/>
            <a:ext cx="2758440" cy="18364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图片 13" descr="C:\Users\HP\Desktop\微信图片_20200629120938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5157192"/>
            <a:ext cx="2520280" cy="1340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图片 12" descr="C:\Users\HP\Documents\WeChat Files\maomiqqqqqqqq\FileStorage\File\2019-10\党员活动日照片\微信图片_2019101515153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3933056"/>
            <a:ext cx="2606040" cy="1470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图片 7" descr="C:\Users\HP\Desktop\202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2780928"/>
            <a:ext cx="2520280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>
            <a:spLocks/>
          </p:cNvSpPr>
          <p:nvPr/>
        </p:nvSpPr>
        <p:spPr>
          <a:xfrm>
            <a:off x="395536" y="4149080"/>
            <a:ext cx="828092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ctrTitle"/>
          </p:nvPr>
        </p:nvSpPr>
        <p:spPr>
          <a:xfrm>
            <a:off x="357158" y="1000108"/>
            <a:ext cx="8497888" cy="1071570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zh-CN" altLang="en-US" sz="36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将人文关怀与思政工作相结合</a:t>
            </a:r>
            <a:endParaRPr lang="zh-CN" altLang="en-US" sz="36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1" name="图片 18433" descr="whiteline_00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1988840"/>
            <a:ext cx="2160240" cy="16145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8434" descr="whiteline_0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916832"/>
            <a:ext cx="2336187" cy="172819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Box 11"/>
          <p:cNvSpPr txBox="1"/>
          <p:nvPr/>
        </p:nvSpPr>
        <p:spPr>
          <a:xfrm>
            <a:off x="5580112" y="2564904"/>
            <a:ext cx="2664296" cy="7325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思政工作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1115616" y="2564904"/>
            <a:ext cx="2592288" cy="7325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人文关怀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826891" y="3640217"/>
            <a:ext cx="656153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对本学年退休教职工、生病职工进行慰问走访</a:t>
            </a:r>
            <a:endParaRPr lang="en-US" altLang="zh-CN" sz="2400" dirty="0" smtClean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1331640" y="4077072"/>
            <a:ext cx="6408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         </a:t>
            </a: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关注一线职工，举办“</a:t>
            </a:r>
            <a:r>
              <a:rPr lang="en-US" altLang="zh-CN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2020</a:t>
            </a:r>
            <a:r>
              <a:rPr lang="zh-CN" altLang="en-US" sz="2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年迎新茶话“会</a:t>
            </a:r>
            <a:endParaRPr lang="en-US" altLang="zh-CN" sz="2400" dirty="0" smtClean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475656" y="4077072"/>
            <a:ext cx="4379434" cy="369332"/>
            <a:chOff x="620366" y="1993262"/>
            <a:chExt cx="4379434" cy="369332"/>
          </a:xfrm>
        </p:grpSpPr>
        <p:grpSp>
          <p:nvGrpSpPr>
            <p:cNvPr id="27" name="组合 146"/>
            <p:cNvGrpSpPr/>
            <p:nvPr/>
          </p:nvGrpSpPr>
          <p:grpSpPr>
            <a:xfrm>
              <a:off x="620366" y="2007613"/>
              <a:ext cx="288032" cy="288032"/>
              <a:chOff x="1331640" y="2292077"/>
              <a:chExt cx="571152" cy="571152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331640" y="2292077"/>
                <a:ext cx="571152" cy="571152"/>
              </a:xfrm>
              <a:prstGeom prst="ellipse">
                <a:avLst/>
              </a:prstGeom>
              <a:solidFill>
                <a:srgbClr val="00B0F0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加号 29"/>
              <p:cNvSpPr/>
              <p:nvPr/>
            </p:nvSpPr>
            <p:spPr>
              <a:xfrm>
                <a:off x="1403648" y="2362200"/>
                <a:ext cx="432048" cy="432048"/>
              </a:xfrm>
              <a:prstGeom prst="mathPlus">
                <a:avLst/>
              </a:prstGeom>
              <a:solidFill>
                <a:sysClr val="window" lastClr="FFFFFF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971600" y="1993262"/>
              <a:ext cx="4028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002060"/>
                  </a:solidFill>
                  <a:latin typeface="华文行楷" pitchFamily="2" charset="-122"/>
                  <a:ea typeface="华文行楷" pitchFamily="2" charset="-122"/>
                </a:rPr>
                <a:t> 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75656" y="5013176"/>
            <a:ext cx="6120680" cy="461665"/>
            <a:chOff x="620366" y="1979614"/>
            <a:chExt cx="5222691" cy="461665"/>
          </a:xfrm>
        </p:grpSpPr>
        <p:grpSp>
          <p:nvGrpSpPr>
            <p:cNvPr id="32" name="组合 151"/>
            <p:cNvGrpSpPr/>
            <p:nvPr/>
          </p:nvGrpSpPr>
          <p:grpSpPr>
            <a:xfrm>
              <a:off x="620366" y="2007613"/>
              <a:ext cx="288032" cy="288032"/>
              <a:chOff x="1331640" y="2292077"/>
              <a:chExt cx="571152" cy="571152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331640" y="2292077"/>
                <a:ext cx="571152" cy="571152"/>
              </a:xfrm>
              <a:prstGeom prst="ellipse">
                <a:avLst/>
              </a:prstGeom>
              <a:solidFill>
                <a:srgbClr val="00B0F0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加号 34"/>
              <p:cNvSpPr/>
              <p:nvPr/>
            </p:nvSpPr>
            <p:spPr>
              <a:xfrm>
                <a:off x="1403648" y="2362200"/>
                <a:ext cx="432048" cy="432048"/>
              </a:xfrm>
              <a:prstGeom prst="mathPlus">
                <a:avLst/>
              </a:prstGeom>
              <a:solidFill>
                <a:sysClr val="window" lastClr="FFFFFF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971599" y="1979614"/>
              <a:ext cx="48714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 smtClean="0">
                  <a:solidFill>
                    <a:srgbClr val="002060"/>
                  </a:solidFill>
                  <a:latin typeface="华文行楷" pitchFamily="2" charset="-122"/>
                  <a:ea typeface="华文行楷" pitchFamily="2" charset="-122"/>
                </a:rPr>
                <a:t>开展帮困工作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华文行楷" pitchFamily="2" charset="-122"/>
                  <a:ea typeface="华文行楷" pitchFamily="2" charset="-122"/>
                </a:rPr>
                <a:t>3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华文行楷" pitchFamily="2" charset="-122"/>
                  <a:ea typeface="华文行楷" pitchFamily="2" charset="-122"/>
                </a:rPr>
                <a:t>人次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加号 37"/>
          <p:cNvSpPr/>
          <p:nvPr/>
        </p:nvSpPr>
        <p:spPr>
          <a:xfrm>
            <a:off x="3347864" y="1988840"/>
            <a:ext cx="1872208" cy="1584176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475656" y="3717032"/>
            <a:ext cx="4379434" cy="369332"/>
            <a:chOff x="620366" y="1993262"/>
            <a:chExt cx="4379434" cy="369332"/>
          </a:xfrm>
        </p:grpSpPr>
        <p:grpSp>
          <p:nvGrpSpPr>
            <p:cNvPr id="40" name="组合 146"/>
            <p:cNvGrpSpPr/>
            <p:nvPr/>
          </p:nvGrpSpPr>
          <p:grpSpPr>
            <a:xfrm>
              <a:off x="620366" y="2007613"/>
              <a:ext cx="288032" cy="288032"/>
              <a:chOff x="1331640" y="2292077"/>
              <a:chExt cx="571152" cy="57115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1331640" y="2292077"/>
                <a:ext cx="571152" cy="571152"/>
              </a:xfrm>
              <a:prstGeom prst="ellipse">
                <a:avLst/>
              </a:prstGeom>
              <a:solidFill>
                <a:srgbClr val="00B0F0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加号 42"/>
              <p:cNvSpPr/>
              <p:nvPr/>
            </p:nvSpPr>
            <p:spPr>
              <a:xfrm>
                <a:off x="1403648" y="2362200"/>
                <a:ext cx="432048" cy="432048"/>
              </a:xfrm>
              <a:prstGeom prst="mathPlus">
                <a:avLst/>
              </a:prstGeom>
              <a:solidFill>
                <a:sysClr val="window" lastClr="FFFFFF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1" name="矩形 1"/>
            <p:cNvSpPr>
              <a:spLocks noChangeArrowheads="1"/>
            </p:cNvSpPr>
            <p:nvPr/>
          </p:nvSpPr>
          <p:spPr bwMode="auto">
            <a:xfrm>
              <a:off x="971600" y="1993262"/>
              <a:ext cx="4028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002060"/>
                  </a:solidFill>
                  <a:latin typeface="华文行楷" pitchFamily="2" charset="-122"/>
                  <a:ea typeface="华文行楷" pitchFamily="2" charset="-122"/>
                </a:rPr>
                <a:t> 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75656" y="4581128"/>
            <a:ext cx="4379434" cy="461665"/>
            <a:chOff x="620366" y="1993262"/>
            <a:chExt cx="4379434" cy="461665"/>
          </a:xfrm>
        </p:grpSpPr>
        <p:grpSp>
          <p:nvGrpSpPr>
            <p:cNvPr id="45" name="组合 146"/>
            <p:cNvGrpSpPr/>
            <p:nvPr/>
          </p:nvGrpSpPr>
          <p:grpSpPr>
            <a:xfrm>
              <a:off x="620366" y="2007613"/>
              <a:ext cx="288032" cy="288032"/>
              <a:chOff x="1331640" y="2292077"/>
              <a:chExt cx="571152" cy="571152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1331640" y="2292077"/>
                <a:ext cx="571152" cy="571152"/>
              </a:xfrm>
              <a:prstGeom prst="ellipse">
                <a:avLst/>
              </a:prstGeom>
              <a:solidFill>
                <a:srgbClr val="00B0F0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加号 47"/>
              <p:cNvSpPr/>
              <p:nvPr/>
            </p:nvSpPr>
            <p:spPr>
              <a:xfrm>
                <a:off x="1403648" y="2362200"/>
                <a:ext cx="432048" cy="432048"/>
              </a:xfrm>
              <a:prstGeom prst="mathPlus">
                <a:avLst/>
              </a:prstGeom>
              <a:solidFill>
                <a:sysClr val="window" lastClr="FFFFFF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6" name="矩形 1"/>
            <p:cNvSpPr>
              <a:spLocks noChangeArrowheads="1"/>
            </p:cNvSpPr>
            <p:nvPr/>
          </p:nvSpPr>
          <p:spPr bwMode="auto">
            <a:xfrm>
              <a:off x="971600" y="1993262"/>
              <a:ext cx="40282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002060"/>
                  </a:solidFill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华文行楷" pitchFamily="2" charset="-122"/>
                  <a:ea typeface="华文行楷" pitchFamily="2" charset="-122"/>
                </a:rPr>
                <a:t>职工谈心活动开展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华文行楷" pitchFamily="2" charset="-122"/>
                  <a:ea typeface="华文行楷" pitchFamily="2" charset="-122"/>
                </a:rPr>
                <a:t>12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华文行楷" pitchFamily="2" charset="-122"/>
                  <a:ea typeface="华文行楷" pitchFamily="2" charset="-122"/>
                </a:rPr>
                <a:t>人次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6" name="图片 35" descr="D:\信息报道\照片\2020\食堂处理大会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4725144"/>
            <a:ext cx="2447538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2924</TotalTime>
  <Words>257</Words>
  <Application>Microsoft Office PowerPoint</Application>
  <PresentationFormat>全屏显示(4:3)</PresentationFormat>
  <Paragraphs>54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港湾校区  后勤党支部2019—2020学年工作汇报</vt:lpstr>
      <vt:lpstr>主要工作 一、加强组织建设，落实“三会一课”制度； 二、开展专题学习，深化主题教育； 三、注重凝聚力工作的开展，将人文关怀与思政工作相结合； 四、服务后勤中心工作，发挥支部战斗堡垒作用； </vt:lpstr>
      <vt:lpstr>落实“三会一课”制度</vt:lpstr>
      <vt:lpstr>落实“三会一课”制度</vt:lpstr>
      <vt:lpstr>落实“三会一课”制度</vt:lpstr>
      <vt:lpstr>深化主题教育</vt:lpstr>
      <vt:lpstr>深化主题教育</vt:lpstr>
      <vt:lpstr>深化主题教育</vt:lpstr>
      <vt:lpstr>将人文关怀与思政工作相结合</vt:lpstr>
      <vt:lpstr>服务后勤中心工作</vt:lpstr>
      <vt:lpstr>服务后勤中心工作</vt:lpstr>
      <vt:lpstr>谢 谢！</vt:lpstr>
    </vt:vector>
  </TitlesOfParts>
  <Company>上海海事大学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高等技术学院、继续教育学院、港湾学校</dc:title>
  <dc:creator>lf</dc:creator>
  <cp:lastModifiedBy>HP</cp:lastModifiedBy>
  <cp:revision>265</cp:revision>
  <dcterms:created xsi:type="dcterms:W3CDTF">2015-11-13T01:27:21Z</dcterms:created>
  <dcterms:modified xsi:type="dcterms:W3CDTF">2020-10-27T02:07:43Z</dcterms:modified>
</cp:coreProperties>
</file>