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sldIdLst>
    <p:sldId id="1201" r:id="rId3"/>
    <p:sldId id="1220" r:id="rId4"/>
    <p:sldId id="1237" r:id="rId5"/>
    <p:sldId id="1229" r:id="rId6"/>
    <p:sldId id="1238" r:id="rId7"/>
    <p:sldId id="1228" r:id="rId8"/>
    <p:sldId id="1230" r:id="rId9"/>
    <p:sldId id="1233" r:id="rId10"/>
    <p:sldId id="1232" r:id="rId11"/>
    <p:sldId id="1235" r:id="rId12"/>
    <p:sldId id="1244" r:id="rId13"/>
    <p:sldId id="1225" r:id="rId14"/>
    <p:sldId id="1247" r:id="rId15"/>
    <p:sldId id="1243" r:id="rId16"/>
    <p:sldId id="1239" r:id="rId17"/>
    <p:sldId id="1240" r:id="rId18"/>
    <p:sldId id="1241" r:id="rId19"/>
    <p:sldId id="1226" r:id="rId20"/>
    <p:sldId id="1242" r:id="rId21"/>
    <p:sldId id="1246" r:id="rId22"/>
    <p:sldId id="1248" r:id="rId23"/>
    <p:sldId id="1249" r:id="rId24"/>
    <p:sldId id="1210" r:id="rId25"/>
  </p:sldIdLst>
  <p:sldSz cx="9144000" cy="5143500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FF"/>
    <a:srgbClr val="CC00FF"/>
    <a:srgbClr val="FFCCCC"/>
    <a:srgbClr val="FF9966"/>
    <a:srgbClr val="FF5050"/>
    <a:srgbClr val="FF9933"/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71"/>
        <p:guide pos="2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9575" y="754063"/>
            <a:ext cx="5854700" cy="3294062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593890-70AC-4848-916D-CE4C2F519E2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1"/>
          <p:cNvPicPr>
            <a:picLocks noChangeAspect="1"/>
          </p:cNvPicPr>
          <p:nvPr userDrawn="1"/>
        </p:nvPicPr>
        <p:blipFill>
          <a:blip r:embed="rId14" cstate="print"/>
          <a:srcRect l="3139" t="7184" r="1952" b="83556"/>
          <a:stretch>
            <a:fillRect/>
          </a:stretch>
        </p:blipFill>
        <p:spPr>
          <a:xfrm>
            <a:off x="152400" y="114300"/>
            <a:ext cx="891540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864894"/>
            <a:ext cx="1828800" cy="17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56025" y="4856560"/>
            <a:ext cx="2133600" cy="17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ctr" eaLnBrk="1" hangingPunct="1"/>
            <a:fld id="{9A0DB2DC-4C9A-4742-B13C-FB6460FD3503}" type="slidenum">
              <a:rPr lang="zh-CN" altLang="en-US" sz="1200" dirty="0">
                <a:solidFill>
                  <a:schemeClr val="tx2"/>
                </a:solidFill>
                <a:ea typeface="宋体" panose="02010600030101010101" pitchFamily="2" charset="-122"/>
              </a:rPr>
              <a:pPr lvl="0" algn="ctr" eaLnBrk="1" hangingPunct="1"/>
              <a:t>‹#›</a:t>
            </a:fld>
            <a:endParaRPr lang="zh-CN" altLang="en-US" sz="12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029" name="Rectangle 4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74414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30" name="Rectangle 5"/>
          <p:cNvSpPr>
            <a:spLocks noGrp="1"/>
          </p:cNvSpPr>
          <p:nvPr>
            <p:ph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panose="020B0604020202020204" pitchFamily="34" charset="0"/>
          <a:ea typeface="隶书" panose="020105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 userDrawn="1"/>
        </p:nvGrpSpPr>
        <p:grpSpPr>
          <a:xfrm>
            <a:off x="1588" y="61912"/>
            <a:ext cx="9142412" cy="5092304"/>
            <a:chOff x="0" y="0"/>
            <a:chExt cx="14399" cy="10694"/>
          </a:xfrm>
        </p:grpSpPr>
        <p:pic>
          <p:nvPicPr>
            <p:cNvPr id="2051" name="Picture 3" descr="图片1"/>
            <p:cNvPicPr>
              <a:picLocks noChangeAspect="1"/>
            </p:cNvPicPr>
            <p:nvPr userDrawn="1"/>
          </p:nvPicPr>
          <p:blipFill>
            <a:blip r:embed="rId13" cstate="print"/>
            <a:srcRect t="17223"/>
            <a:stretch>
              <a:fillRect/>
            </a:stretch>
          </p:blipFill>
          <p:spPr>
            <a:xfrm>
              <a:off x="0" y="0"/>
              <a:ext cx="14399" cy="106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" name="Picture 4" descr="图片2"/>
            <p:cNvPicPr>
              <a:picLocks noChangeAspect="1"/>
            </p:cNvPicPr>
            <p:nvPr userDrawn="1"/>
          </p:nvPicPr>
          <p:blipFill>
            <a:blip r:embed="rId14" cstate="print"/>
            <a:srcRect t="33130" r="117" b="63611"/>
            <a:stretch>
              <a:fillRect/>
            </a:stretch>
          </p:blipFill>
          <p:spPr>
            <a:xfrm>
              <a:off x="17" y="1152"/>
              <a:ext cx="14382" cy="4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" name="AutoShape 5"/>
            <p:cNvSpPr>
              <a:spLocks noChangeArrowheads="1"/>
            </p:cNvSpPr>
            <p:nvPr/>
          </p:nvSpPr>
          <p:spPr bwMode="auto">
            <a:xfrm>
              <a:off x="550" y="120"/>
              <a:ext cx="798" cy="920"/>
            </a:xfrm>
            <a:prstGeom prst="chevron">
              <a:avLst>
                <a:gd name="adj" fmla="val 25000"/>
              </a:avLst>
            </a:prstGeom>
            <a:solidFill>
              <a:srgbClr val="3366FF">
                <a:alpha val="81175"/>
              </a:srgbClr>
            </a:solidFill>
            <a:ln w="9525">
              <a:solidFill>
                <a:schemeClr val="hlink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598805" y="1327309"/>
            <a:ext cx="8208010" cy="635318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机关党支部</a:t>
            </a:r>
            <a:r>
              <a:rPr lang="zh-CN" altLang="en-US" sz="6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工作</a:t>
            </a:r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汇报</a:t>
            </a:r>
            <a:endParaRPr kumimoji="0" lang="zh-CN" altLang="en-US" sz="6600" b="1" i="0" u="none" strike="noStrike" kern="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j-cs"/>
              <a:sym typeface="+mn-ea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785495" y="4125754"/>
            <a:ext cx="7315200" cy="55435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b="1" dirty="0" smtClean="0">
                <a:latin typeface="Verdana" panose="020B0604030504040204" charset="0"/>
                <a:ea typeface="宋体" panose="02010600030101010101" pitchFamily="2" charset="-122"/>
                <a:cs typeface="+mn-cs"/>
              </a:rPr>
              <a:t>2020.10.28</a:t>
            </a:r>
            <a:endParaRPr lang="en-US" altLang="zh-CN" b="1" dirty="0">
              <a:latin typeface="Verdana" panose="020B060403050404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2"/>
          <p:cNvGrpSpPr/>
          <p:nvPr/>
        </p:nvGrpSpPr>
        <p:grpSpPr>
          <a:xfrm>
            <a:off x="64136" y="2169319"/>
            <a:ext cx="8990965" cy="1027271"/>
            <a:chOff x="0" y="0"/>
            <a:chExt cx="5799" cy="946"/>
          </a:xfrm>
        </p:grpSpPr>
        <p:sp>
          <p:nvSpPr>
            <p:cNvPr id="10" name="未知"/>
            <p:cNvSpPr/>
            <p:nvPr/>
          </p:nvSpPr>
          <p:spPr bwMode="auto">
            <a:xfrm>
              <a:off x="3" y="0"/>
              <a:ext cx="5779" cy="946"/>
            </a:xfrm>
            <a:custGeom>
              <a:avLst/>
              <a:gdLst/>
              <a:ahLst/>
              <a:cxnLst>
                <a:cxn ang="0">
                  <a:pos x="6" y="454"/>
                </a:cxn>
                <a:cxn ang="0">
                  <a:pos x="355" y="454"/>
                </a:cxn>
                <a:cxn ang="0">
                  <a:pos x="757" y="1"/>
                </a:cxn>
                <a:cxn ang="0">
                  <a:pos x="2511" y="0"/>
                </a:cxn>
                <a:cxn ang="0">
                  <a:pos x="2646" y="144"/>
                </a:cxn>
                <a:cxn ang="0">
                  <a:pos x="5779" y="137"/>
                </a:cxn>
                <a:cxn ang="0">
                  <a:pos x="5779" y="772"/>
                </a:cxn>
                <a:cxn ang="0">
                  <a:pos x="2899" y="765"/>
                </a:cxn>
                <a:cxn ang="0">
                  <a:pos x="2757" y="946"/>
                </a:cxn>
                <a:cxn ang="0">
                  <a:pos x="1883" y="946"/>
                </a:cxn>
                <a:cxn ang="0">
                  <a:pos x="1663" y="687"/>
                </a:cxn>
                <a:cxn ang="0">
                  <a:pos x="0" y="687"/>
                </a:cxn>
                <a:cxn ang="0">
                  <a:pos x="35" y="480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>
              <a:outerShdw dist="77251" dir="4832261" algn="ctr" rotWithShape="0">
                <a:srgbClr val="000066">
                  <a:alpha val="18999"/>
                </a:srgb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" name="未知" descr="01_img(Global Digtal Desigm(imageState)"/>
            <p:cNvSpPr/>
            <p:nvPr/>
          </p:nvSpPr>
          <p:spPr bwMode="auto">
            <a:xfrm>
              <a:off x="0" y="25"/>
              <a:ext cx="5799" cy="895"/>
            </a:xfrm>
            <a:custGeom>
              <a:avLst/>
              <a:gdLst/>
              <a:ahLst/>
              <a:cxnLst>
                <a:cxn ang="0">
                  <a:pos x="0" y="455"/>
                </a:cxn>
                <a:cxn ang="0">
                  <a:pos x="369" y="454"/>
                </a:cxn>
                <a:cxn ang="0">
                  <a:pos x="776" y="0"/>
                </a:cxn>
                <a:cxn ang="0">
                  <a:pos x="2496" y="0"/>
                </a:cxn>
                <a:cxn ang="0">
                  <a:pos x="2632" y="136"/>
                </a:cxn>
                <a:cxn ang="0">
                  <a:pos x="5799" y="136"/>
                </a:cxn>
                <a:cxn ang="0">
                  <a:pos x="5788" y="727"/>
                </a:cxn>
                <a:cxn ang="0">
                  <a:pos x="2883" y="708"/>
                </a:cxn>
                <a:cxn ang="0">
                  <a:pos x="2747" y="895"/>
                </a:cxn>
                <a:cxn ang="0">
                  <a:pos x="1899" y="895"/>
                </a:cxn>
                <a:cxn ang="0">
                  <a:pos x="1681" y="635"/>
                </a:cxn>
                <a:cxn ang="0">
                  <a:pos x="7" y="635"/>
                </a:cxn>
                <a:cxn ang="0">
                  <a:pos x="7" y="454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5603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二、发挥战斗堡垒作用   支持中心工作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2458519" y="1129395"/>
            <a:ext cx="3099383" cy="2228173"/>
            <a:chOff x="1043989" y="1304925"/>
            <a:chExt cx="3456573" cy="2228173"/>
          </a:xfrm>
        </p:grpSpPr>
        <p:sp>
          <p:nvSpPr>
            <p:cNvPr id="9" name="单圆角矩形 3"/>
            <p:cNvSpPr/>
            <p:nvPr/>
          </p:nvSpPr>
          <p:spPr>
            <a:xfrm flipH="1">
              <a:off x="1056920" y="1304925"/>
              <a:ext cx="532991" cy="460737"/>
            </a:xfrm>
            <a:custGeom>
              <a:avLst/>
              <a:gdLst>
                <a:gd name="txL" fmla="*/ 0 w 528877"/>
                <a:gd name="txT" fmla="*/ 0 h 495119"/>
                <a:gd name="txR" fmla="*/ 528877 w 528877"/>
                <a:gd name="txB" fmla="*/ 495119 h 495119"/>
              </a:gdLst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0" y="2"/>
                </a:cxn>
                <a:cxn ang="0">
                  <a:pos x="0" y="0"/>
                </a:cxn>
              </a:cxnLst>
              <a:rect l="txL" t="txT" r="txR" b="txB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</a:ln>
          </p:spPr>
          <p:txBody>
            <a:bodyPr anchor="ctr"/>
            <a:lstStyle/>
            <a:p>
              <a:pPr lvl="0" indent="0" algn="ctr">
                <a:buClr>
                  <a:schemeClr val="accent1"/>
                </a:buClr>
                <a:buSzPct val="80000"/>
                <a:buFont typeface="Webdings" panose="05030102010509060703" pitchFamily="18" charset="2"/>
                <a:buNone/>
              </a:pPr>
              <a:r>
                <a:rPr lang="en-US" altLang="zh-CN" sz="2100" b="1" dirty="0">
                  <a:solidFill>
                    <a:srgbClr val="A5002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01</a:t>
              </a:r>
            </a:p>
          </p:txBody>
        </p:sp>
        <p:sp>
          <p:nvSpPr>
            <p:cNvPr id="10" name="矩形 4"/>
            <p:cNvSpPr/>
            <p:nvPr/>
          </p:nvSpPr>
          <p:spPr>
            <a:xfrm>
              <a:off x="1590474" y="1304925"/>
              <a:ext cx="2910088" cy="460737"/>
            </a:xfrm>
            <a:prstGeom prst="rect">
              <a:avLst/>
            </a:prstGeom>
            <a:solidFill>
              <a:srgbClr val="D4ECBA"/>
            </a:solidFill>
            <a:ln w="9525">
              <a:noFill/>
            </a:ln>
          </p:spPr>
          <p:txBody>
            <a:bodyPr anchor="ctr"/>
            <a:lstStyle/>
            <a:p>
              <a:pPr lvl="0" indent="0" algn="ctr">
                <a:buClr>
                  <a:schemeClr val="accent1"/>
                </a:buClr>
                <a:buSzPct val="80000"/>
                <a:buFont typeface="Webdings" panose="05030102010509060703" pitchFamily="18" charset="2"/>
                <a:buNone/>
              </a:pPr>
              <a:r>
                <a:rPr lang="zh-CN" altLang="en-US" sz="2100" b="1" dirty="0" smtClean="0">
                  <a:solidFill>
                    <a:srgbClr val="A50021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楷体_GB2312" panose="02010609030101010101" pitchFamily="49" charset="-122"/>
                </a:rPr>
                <a:t>校庆工作 </a:t>
              </a:r>
              <a:endParaRPr lang="zh-CN" altLang="en-US" sz="2100" b="1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楷体_GB2312" panose="02010609030101010101" pitchFamily="49" charset="-122"/>
              </a:endParaRPr>
            </a:p>
          </p:txBody>
        </p:sp>
        <p:sp>
          <p:nvSpPr>
            <p:cNvPr id="11" name="矩形 4"/>
            <p:cNvSpPr/>
            <p:nvPr/>
          </p:nvSpPr>
          <p:spPr>
            <a:xfrm>
              <a:off x="1587663" y="2202182"/>
              <a:ext cx="2910088" cy="461282"/>
            </a:xfrm>
            <a:prstGeom prst="rect">
              <a:avLst/>
            </a:prstGeom>
            <a:solidFill>
              <a:srgbClr val="D4ECBA"/>
            </a:solidFill>
            <a:ln w="9525">
              <a:noFill/>
            </a:ln>
          </p:spPr>
          <p:txBody>
            <a:bodyPr anchor="ctr"/>
            <a:lstStyle/>
            <a:p>
              <a:pPr lvl="0" algn="ctr">
                <a:buClr>
                  <a:srgbClr val="4987E3"/>
                </a:buClr>
                <a:buSzPct val="80000"/>
              </a:pPr>
              <a:r>
                <a:rPr lang="zh-CN" altLang="en-US" sz="2100" b="1" dirty="0" smtClean="0">
                  <a:solidFill>
                    <a:srgbClr val="A50021"/>
                  </a:solidFill>
                  <a:latin typeface="楷体_GB2312" panose="02010609030101010101" pitchFamily="49" charset="-122"/>
                  <a:ea typeface="隶书" panose="02010509060101010101" pitchFamily="49" charset="-122"/>
                  <a:sym typeface="楷体_GB2312" panose="02010609030101010101" pitchFamily="49" charset="-122"/>
                </a:rPr>
                <a:t>文明校园创建</a:t>
              </a:r>
              <a:endParaRPr lang="zh-CN" altLang="en-US" sz="2100" b="1" dirty="0">
                <a:solidFill>
                  <a:srgbClr val="A50021"/>
                </a:solidFill>
                <a:latin typeface="楷体_GB2312" panose="02010609030101010101" pitchFamily="49" charset="-122"/>
                <a:ea typeface="隶书" panose="02010509060101010101" pitchFamily="49" charset="-122"/>
                <a:sym typeface="楷体_GB2312" panose="02010609030101010101" pitchFamily="49" charset="-122"/>
              </a:endParaRPr>
            </a:p>
          </p:txBody>
        </p:sp>
        <p:sp>
          <p:nvSpPr>
            <p:cNvPr id="12" name="单圆角矩形 3"/>
            <p:cNvSpPr/>
            <p:nvPr/>
          </p:nvSpPr>
          <p:spPr>
            <a:xfrm flipH="1">
              <a:off x="1054671" y="2202182"/>
              <a:ext cx="532429" cy="461282"/>
            </a:xfrm>
            <a:custGeom>
              <a:avLst/>
              <a:gdLst>
                <a:gd name="txL" fmla="*/ 0 w 528877"/>
                <a:gd name="txT" fmla="*/ 0 h 495119"/>
                <a:gd name="txR" fmla="*/ 528877 w 528877"/>
                <a:gd name="txB" fmla="*/ 495119 h 495119"/>
              </a:gdLst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0" y="2"/>
                </a:cxn>
                <a:cxn ang="0">
                  <a:pos x="0" y="0"/>
                </a:cxn>
              </a:cxnLst>
              <a:rect l="txL" t="txT" r="txR" b="txB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</a:ln>
          </p:spPr>
          <p:txBody>
            <a:bodyPr anchor="ctr"/>
            <a:lstStyle/>
            <a:p>
              <a:pPr lvl="0" indent="0" algn="ctr">
                <a:buClr>
                  <a:schemeClr val="accent1"/>
                </a:buClr>
                <a:buSzPct val="80000"/>
                <a:buFont typeface="Webdings" panose="05030102010509060703" pitchFamily="18" charset="2"/>
                <a:buNone/>
              </a:pPr>
              <a:r>
                <a:rPr lang="en-US" altLang="zh-CN" sz="2100" b="1" dirty="0">
                  <a:solidFill>
                    <a:srgbClr val="A5002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</a:t>
              </a:r>
              <a:r>
                <a:rPr lang="zh-CN" altLang="en-US" sz="2100" b="1" dirty="0">
                  <a:solidFill>
                    <a:srgbClr val="A5002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2</a:t>
              </a:r>
            </a:p>
          </p:txBody>
        </p:sp>
        <p:sp>
          <p:nvSpPr>
            <p:cNvPr id="13" name="单圆角矩形 3"/>
            <p:cNvSpPr/>
            <p:nvPr/>
          </p:nvSpPr>
          <p:spPr>
            <a:xfrm flipH="1">
              <a:off x="1043989" y="3071816"/>
              <a:ext cx="532429" cy="461282"/>
            </a:xfrm>
            <a:custGeom>
              <a:avLst/>
              <a:gdLst>
                <a:gd name="txL" fmla="*/ 0 w 528877"/>
                <a:gd name="txT" fmla="*/ 0 h 495119"/>
                <a:gd name="txR" fmla="*/ 528877 w 528877"/>
                <a:gd name="txB" fmla="*/ 495119 h 495119"/>
              </a:gdLst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0" y="2"/>
                </a:cxn>
                <a:cxn ang="0">
                  <a:pos x="0" y="0"/>
                </a:cxn>
              </a:cxnLst>
              <a:rect l="txL" t="txT" r="txR" b="txB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</a:ln>
          </p:spPr>
          <p:txBody>
            <a:bodyPr anchor="ctr"/>
            <a:lstStyle/>
            <a:p>
              <a:pPr lvl="0" indent="0" algn="ctr">
                <a:buClr>
                  <a:schemeClr val="accent1"/>
                </a:buClr>
                <a:buSzPct val="80000"/>
                <a:buFont typeface="Webdings" panose="05030102010509060703" pitchFamily="18" charset="2"/>
                <a:buNone/>
              </a:pPr>
              <a:r>
                <a:rPr lang="en-US" altLang="zh-CN" sz="2100" b="1" dirty="0">
                  <a:solidFill>
                    <a:srgbClr val="A5002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</a:t>
              </a:r>
              <a:r>
                <a:rPr lang="zh-CN" altLang="en-US" sz="2100" b="1" dirty="0">
                  <a:solidFill>
                    <a:srgbClr val="A5002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3</a:t>
              </a:r>
            </a:p>
          </p:txBody>
        </p:sp>
        <p:sp>
          <p:nvSpPr>
            <p:cNvPr id="14" name="矩形 4"/>
            <p:cNvSpPr/>
            <p:nvPr/>
          </p:nvSpPr>
          <p:spPr>
            <a:xfrm>
              <a:off x="1587663" y="3071816"/>
              <a:ext cx="2910088" cy="461282"/>
            </a:xfrm>
            <a:prstGeom prst="rect">
              <a:avLst/>
            </a:prstGeom>
            <a:solidFill>
              <a:srgbClr val="D4ECBA"/>
            </a:solidFill>
            <a:ln w="9525">
              <a:noFill/>
            </a:ln>
          </p:spPr>
          <p:txBody>
            <a:bodyPr anchor="ctr"/>
            <a:lstStyle/>
            <a:p>
              <a:pPr lvl="0" indent="0" algn="ctr">
                <a:buClr>
                  <a:schemeClr val="accent1"/>
                </a:buClr>
                <a:buSzPct val="80000"/>
                <a:buFont typeface="Webdings" panose="05030102010509060703" pitchFamily="18" charset="2"/>
                <a:buNone/>
              </a:pPr>
              <a:r>
                <a:rPr lang="zh-CN" altLang="en-US" sz="2100" b="1" dirty="0" smtClean="0">
                  <a:solidFill>
                    <a:srgbClr val="A50021"/>
                  </a:solidFill>
                  <a:latin typeface="楷体_GB2312" panose="02010609030101010101" pitchFamily="49" charset="-122"/>
                  <a:ea typeface="隶书" panose="02010509060101010101" pitchFamily="49" charset="-122"/>
                  <a:sym typeface="楷体_GB2312" panose="02010609030101010101" pitchFamily="49" charset="-122"/>
                </a:rPr>
                <a:t>依法治校</a:t>
              </a:r>
              <a:endParaRPr lang="zh-CN" altLang="en-US" sz="2100" b="1" dirty="0">
                <a:solidFill>
                  <a:srgbClr val="A50021"/>
                </a:solidFill>
                <a:latin typeface="楷体_GB2312" panose="02010609030101010101" pitchFamily="49" charset="-122"/>
                <a:ea typeface="隶书" panose="02010509060101010101" pitchFamily="49" charset="-122"/>
                <a:sym typeface="楷体_GB2312" panose="02010609030101010101" pitchFamily="49" charset="-122"/>
              </a:endParaRPr>
            </a:p>
          </p:txBody>
        </p:sp>
      </p:grpSp>
      <p:sp>
        <p:nvSpPr>
          <p:cNvPr id="16" name="矩形 4"/>
          <p:cNvSpPr/>
          <p:nvPr/>
        </p:nvSpPr>
        <p:spPr>
          <a:xfrm>
            <a:off x="2963793" y="3682104"/>
            <a:ext cx="2608339" cy="461282"/>
          </a:xfrm>
          <a:prstGeom prst="rect">
            <a:avLst/>
          </a:prstGeom>
          <a:solidFill>
            <a:srgbClr val="D4ECBA"/>
          </a:solidFill>
          <a:ln w="9525">
            <a:noFill/>
          </a:ln>
        </p:spPr>
        <p:txBody>
          <a:bodyPr anchor="ctr"/>
          <a:lstStyle/>
          <a:p>
            <a:pPr algn="ctr">
              <a:buClr>
                <a:schemeClr val="accent1"/>
              </a:buClr>
              <a:buSzPct val="80000"/>
            </a:pPr>
            <a:r>
              <a:rPr lang="zh-CN" altLang="en-US" sz="2100" b="1" dirty="0" smtClean="0">
                <a:solidFill>
                  <a:srgbClr val="A50021"/>
                </a:solidFill>
                <a:latin typeface="楷体_GB2312" panose="02010609030101010101" pitchFamily="49" charset="-122"/>
                <a:ea typeface="隶书" panose="02010509060101010101" pitchFamily="49" charset="-122"/>
                <a:sym typeface="楷体_GB2312" panose="02010609030101010101" pitchFamily="49" charset="-122"/>
              </a:rPr>
              <a:t>服务保障</a:t>
            </a:r>
            <a:endParaRPr lang="zh-CN" altLang="en-US" sz="2100" b="1" dirty="0">
              <a:solidFill>
                <a:srgbClr val="A50021"/>
              </a:solidFill>
              <a:latin typeface="楷体_GB2312" panose="02010609030101010101" pitchFamily="49" charset="-122"/>
              <a:ea typeface="隶书" panose="020105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17" name="单圆角矩形 3"/>
          <p:cNvSpPr/>
          <p:nvPr/>
        </p:nvSpPr>
        <p:spPr>
          <a:xfrm flipH="1">
            <a:off x="2486068" y="3682104"/>
            <a:ext cx="477221" cy="461282"/>
          </a:xfrm>
          <a:custGeom>
            <a:avLst/>
            <a:gdLst>
              <a:gd name="txL" fmla="*/ 0 w 528877"/>
              <a:gd name="txT" fmla="*/ 0 h 495119"/>
              <a:gd name="txR" fmla="*/ 528877 w 528877"/>
              <a:gd name="txB" fmla="*/ 495119 h 495119"/>
            </a:gdLst>
            <a:ahLst/>
            <a:cxnLst>
              <a:cxn ang="0">
                <a:pos x="0" y="0"/>
              </a:cxn>
              <a:cxn ang="0">
                <a:pos x="4" y="0"/>
              </a:cxn>
              <a:cxn ang="0">
                <a:pos x="5" y="0"/>
              </a:cxn>
              <a:cxn ang="0">
                <a:pos x="5" y="2"/>
              </a:cxn>
              <a:cxn ang="0">
                <a:pos x="0" y="2"/>
              </a:cxn>
              <a:cxn ang="0">
                <a:pos x="0" y="0"/>
              </a:cxn>
            </a:cxnLst>
            <a:rect l="txL" t="txT" r="txR" b="txB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9525">
            <a:noFill/>
          </a:ln>
        </p:spPr>
        <p:txBody>
          <a:bodyPr anchor="ctr"/>
          <a:lstStyle/>
          <a:p>
            <a:pPr lvl="0" indent="0" algn="ctr">
              <a:buClr>
                <a:schemeClr val="accent1"/>
              </a:buClr>
              <a:buSzPct val="80000"/>
              <a:buFont typeface="Webdings" panose="05030102010509060703" pitchFamily="18" charset="2"/>
              <a:buNone/>
            </a:pPr>
            <a:r>
              <a:rPr lang="en-US" altLang="zh-CN" sz="2100" b="1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en-US" sz="2100" b="1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7-校友会\60周年\校庆分类相片\2019.10.19\校庆其它活动\XHY_7654.JPG"/>
          <p:cNvPicPr>
            <a:picLocks noChangeAspect="1" noChangeArrowheads="1"/>
          </p:cNvPicPr>
          <p:nvPr/>
        </p:nvPicPr>
        <p:blipFill>
          <a:blip r:embed="rId2" cstate="print"/>
          <a:srcRect l="16257" t="7070" b="-1337"/>
          <a:stretch>
            <a:fillRect/>
          </a:stretch>
        </p:blipFill>
        <p:spPr bwMode="auto">
          <a:xfrm>
            <a:off x="4786314" y="1428742"/>
            <a:ext cx="3827227" cy="2857520"/>
          </a:xfrm>
          <a:prstGeom prst="rect">
            <a:avLst/>
          </a:prstGeom>
          <a:noFill/>
        </p:spPr>
      </p:pic>
      <p:pic>
        <p:nvPicPr>
          <p:cNvPr id="1027" name="Picture 3" descr="E:\7-校友会\60周年\校庆分类相片\2019.10.19\校庆其它活动\XHY_76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301" y="1428742"/>
            <a:ext cx="4200489" cy="2786082"/>
          </a:xfrm>
          <a:prstGeom prst="rect">
            <a:avLst/>
          </a:prstGeom>
          <a:noFill/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二、发挥战斗堡垒作用   支持中心工作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71670" y="4286262"/>
            <a:ext cx="47148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ea typeface="宋体" panose="02010600030101010101" pitchFamily="2" charset="-122"/>
                <a:cs typeface="+mn-ea"/>
                <a:sym typeface="+mn-ea"/>
              </a:rPr>
              <a:t>建校</a:t>
            </a:r>
            <a:r>
              <a:rPr lang="en-US" altLang="zh-CN" sz="2000" b="1" dirty="0" smtClean="0">
                <a:solidFill>
                  <a:schemeClr val="accent6"/>
                </a:solidFill>
                <a:ea typeface="宋体" panose="02010600030101010101" pitchFamily="2" charset="-122"/>
                <a:cs typeface="+mn-ea"/>
                <a:sym typeface="+mn-ea"/>
              </a:rPr>
              <a:t>60</a:t>
            </a:r>
            <a:r>
              <a:rPr lang="zh-CN" altLang="en-US" sz="2000" b="1" dirty="0" smtClean="0">
                <a:solidFill>
                  <a:schemeClr val="accent6"/>
                </a:solidFill>
                <a:ea typeface="宋体" panose="02010600030101010101" pitchFamily="2" charset="-122"/>
                <a:cs typeface="+mn-ea"/>
                <a:sym typeface="+mn-ea"/>
              </a:rPr>
              <a:t>周年校庆活动</a:t>
            </a:r>
            <a:endParaRPr lang="zh-CN" altLang="en-US" sz="2000" b="1" dirty="0">
              <a:solidFill>
                <a:schemeClr val="accent6"/>
              </a:solidFill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文明校园.JPG"/>
          <p:cNvPicPr>
            <a:picLocks noChangeAspect="1"/>
          </p:cNvPicPr>
          <p:nvPr/>
        </p:nvPicPr>
        <p:blipFill>
          <a:blip r:embed="rId2"/>
          <a:srcRect l="2617" t="2777" r="2616" b="4166"/>
          <a:stretch>
            <a:fillRect/>
          </a:stretch>
        </p:blipFill>
        <p:spPr>
          <a:xfrm>
            <a:off x="1629181" y="1071552"/>
            <a:ext cx="5228835" cy="3127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二、发挥战斗堡垒作用   支持中心工作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4612" y="4345558"/>
            <a:ext cx="40719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ea typeface="宋体" panose="02010600030101010101" pitchFamily="2" charset="-122"/>
                <a:cs typeface="+mn-ea"/>
                <a:sym typeface="+mn-ea"/>
              </a:rPr>
              <a:t>文明校园创建网站</a:t>
            </a:r>
            <a:endParaRPr lang="zh-CN" altLang="en-US" sz="2000" b="1" dirty="0">
              <a:solidFill>
                <a:schemeClr val="accent6"/>
              </a:solidFill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依法治校示范校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64005" y="951230"/>
            <a:ext cx="6315075" cy="3510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91410" y="4592320"/>
            <a:ext cx="53619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marL="342900" lvl="0" indent="-342900" algn="l">
              <a:buClr>
                <a:srgbClr val="364EB6"/>
              </a:buClr>
              <a:buSzTx/>
              <a:buFont typeface="Wingdings" panose="05000000000000000000" charset="0"/>
              <a:buChar char="p"/>
            </a:pPr>
            <a:r>
              <a:rPr lang="zh-CN" sz="2000" b="1" dirty="0">
                <a:solidFill>
                  <a:schemeClr val="accent6"/>
                </a:solidFill>
                <a:ea typeface="宋体" panose="02010600030101010101" pitchFamily="2" charset="-122"/>
                <a:cs typeface="+mn-ea"/>
                <a:sym typeface="+mn-ea"/>
              </a:rPr>
              <a:t>获得上海市第二批依法治校示范校称号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二、发挥战斗堡垒作用   支持中心工作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98805" y="1285866"/>
            <a:ext cx="8208010" cy="63531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rPr>
              <a:t>2019-2020</a:t>
            </a:r>
            <a:r>
              <a:rPr kumimoji="0" lang="zh-CN" altLang="en-US" sz="44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rPr>
              <a:t>学年第二学期</a:t>
            </a:r>
          </a:p>
        </p:txBody>
      </p:sp>
      <p:sp>
        <p:nvSpPr>
          <p:cNvPr id="3" name="KSO_Shape"/>
          <p:cNvSpPr/>
          <p:nvPr>
            <p:custDataLst>
              <p:tags r:id="rId1"/>
            </p:custDataLst>
          </p:nvPr>
        </p:nvSpPr>
        <p:spPr bwMode="auto">
          <a:xfrm>
            <a:off x="1602695" y="2314448"/>
            <a:ext cx="500579" cy="437172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0"/>
          <p:cNvSpPr txBox="1"/>
          <p:nvPr>
            <p:custDataLst>
              <p:tags r:id="rId2"/>
            </p:custDataLst>
          </p:nvPr>
        </p:nvSpPr>
        <p:spPr>
          <a:xfrm>
            <a:off x="2294256" y="2385413"/>
            <a:ext cx="6849776" cy="36639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lvl="0"/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一</a:t>
            </a: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、开展线上组织生活   </a:t>
            </a: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强化支部建设</a:t>
            </a:r>
          </a:p>
        </p:txBody>
      </p:sp>
      <p:sp>
        <p:nvSpPr>
          <p:cNvPr id="5" name="KSO_Shape"/>
          <p:cNvSpPr/>
          <p:nvPr>
            <p:custDataLst>
              <p:tags r:id="rId3"/>
            </p:custDataLst>
          </p:nvPr>
        </p:nvSpPr>
        <p:spPr bwMode="auto">
          <a:xfrm>
            <a:off x="1602695" y="2920394"/>
            <a:ext cx="500579" cy="437172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20"/>
          <p:cNvSpPr txBox="1"/>
          <p:nvPr>
            <p:custDataLst>
              <p:tags r:id="rId4"/>
            </p:custDataLst>
          </p:nvPr>
        </p:nvSpPr>
        <p:spPr>
          <a:xfrm>
            <a:off x="2294110" y="2991290"/>
            <a:ext cx="6278418" cy="366278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二</a:t>
            </a: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</a:t>
            </a: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ea"/>
              </a:rPr>
              <a:t>加强疫情防控工作</a:t>
            </a: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ea"/>
              </a:rPr>
              <a:t>   保障师生健康</a:t>
            </a:r>
            <a:endParaRPr lang="zh-CN" altLang="en-US" sz="15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3"/>
          <p:cNvGraphicFramePr>
            <a:graphicFrameLocks/>
          </p:cNvGraphicFramePr>
          <p:nvPr/>
        </p:nvGraphicFramePr>
        <p:xfrm>
          <a:off x="785786" y="1142990"/>
          <a:ext cx="7643867" cy="360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675"/>
                <a:gridCol w="1502693"/>
                <a:gridCol w="1502693"/>
                <a:gridCol w="3966806"/>
              </a:tblGrid>
              <a:tr h="46080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时间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形式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主题</a:t>
                      </a:r>
                      <a:endParaRPr lang="zh-CN" altLang="en-US" dirty="0"/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工作群讨论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党员募捐活动</a:t>
                      </a:r>
                      <a:endParaRPr lang="zh-CN" altLang="en-US" sz="1800" dirty="0">
                        <a:latin typeface="隶书" pitchFamily="49" charset="-122"/>
                        <a:ea typeface="隶书" pitchFamily="49" charset="-122"/>
                      </a:endParaRPr>
                    </a:p>
                  </a:txBody>
                  <a:tcPr/>
                </a:tc>
              </a:tr>
              <a:tr h="435710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腾讯视频会议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“抗击疫情，发挥作用”</a:t>
                      </a:r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工作群讨论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捐赠湖北大冶市殷祖镇新屋村党支部防疫物资</a:t>
                      </a:r>
                      <a:endParaRPr lang="zh-CN" altLang="en-US" sz="1800" dirty="0">
                        <a:latin typeface="隶书" pitchFamily="49" charset="-122"/>
                        <a:ea typeface="隶书" pitchFamily="49" charset="-122"/>
                      </a:endParaRPr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腾讯视频会议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加强党风廉政建设，推动全面从严治党</a:t>
                      </a:r>
                      <a:endParaRPr lang="zh-CN" altLang="en-US" sz="1800" dirty="0">
                        <a:latin typeface="隶书" pitchFamily="49" charset="-122"/>
                        <a:ea typeface="隶书" pitchFamily="49" charset="-122"/>
                      </a:endParaRPr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腾讯视频会议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“四史”学习交流会（一）</a:t>
                      </a:r>
                    </a:p>
                  </a:txBody>
                  <a:tcPr marL="68580" marR="68580" marT="0" marB="0" anchor="ctr"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腾讯视频会议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“四史”学习交流会（二）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一、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支部学习及组织生活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0-党务\00-机关党支部\2020\图片\线上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6"/>
            <a:ext cx="2928958" cy="1648585"/>
          </a:xfrm>
          <a:prstGeom prst="rect">
            <a:avLst/>
          </a:prstGeom>
          <a:noFill/>
        </p:spPr>
      </p:pic>
      <p:pic>
        <p:nvPicPr>
          <p:cNvPr id="4099" name="Picture 3" descr="E:\0-党务\00-机关党支部\2020\图片\06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3000378"/>
            <a:ext cx="3143272" cy="1764723"/>
          </a:xfrm>
          <a:prstGeom prst="rect">
            <a:avLst/>
          </a:prstGeom>
          <a:noFill/>
        </p:spPr>
      </p:pic>
      <p:pic>
        <p:nvPicPr>
          <p:cNvPr id="4100" name="Picture 4" descr="E:\0-党务\00-机关党支部\2020\图片\071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000378"/>
            <a:ext cx="3172252" cy="178595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85720" y="2571750"/>
            <a:ext cx="3365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 rtl="0">
              <a:defRPr/>
            </a:pP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2020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月“抗击疫情，发挥作用”</a:t>
            </a:r>
          </a:p>
        </p:txBody>
      </p:sp>
      <p:sp>
        <p:nvSpPr>
          <p:cNvPr id="6" name="矩形 5"/>
          <p:cNvSpPr/>
          <p:nvPr/>
        </p:nvSpPr>
        <p:spPr>
          <a:xfrm>
            <a:off x="214282" y="4774168"/>
            <a:ext cx="35702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2020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6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月“四史”学习交流会（一）</a:t>
            </a:r>
          </a:p>
        </p:txBody>
      </p:sp>
      <p:pic>
        <p:nvPicPr>
          <p:cNvPr id="7" name="图片 6" descr="202004组织生活会.jpg"/>
          <p:cNvPicPr>
            <a:picLocks noChangeAspect="1"/>
          </p:cNvPicPr>
          <p:nvPr/>
        </p:nvPicPr>
        <p:blipFill>
          <a:blip r:embed="rId5"/>
          <a:srcRect t="10949" b="15145"/>
          <a:stretch>
            <a:fillRect/>
          </a:stretch>
        </p:blipFill>
        <p:spPr>
          <a:xfrm>
            <a:off x="4512427" y="857238"/>
            <a:ext cx="3560035" cy="17529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72000" y="2571751"/>
            <a:ext cx="3357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rtl="0">
              <a:defRPr/>
            </a:pP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2020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月党风廉政建设学习视频会</a:t>
            </a:r>
          </a:p>
          <a:p>
            <a:pPr defTabSz="685800" rtl="0">
              <a:defRPr/>
            </a:pPr>
            <a:endParaRPr lang="zh-CN" altLang="en-US" sz="1600" dirty="0" smtClean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7686" y="4786328"/>
            <a:ext cx="35702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2020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7</a:t>
            </a:r>
            <a:r>
              <a:rPr lang="zh-CN" altLang="en-US" sz="1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月“四史”学习交流会（二）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一、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支部学习及组织生活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捐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1565"/>
            <a:ext cx="9144000" cy="3540370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支部为抗击疫情捐款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-党务\00-机关党支部\2020\图片\周楠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071552"/>
            <a:ext cx="2098598" cy="2500330"/>
          </a:xfrm>
          <a:prstGeom prst="rect">
            <a:avLst/>
          </a:prstGeom>
          <a:noFill/>
        </p:spPr>
      </p:pic>
      <p:pic>
        <p:nvPicPr>
          <p:cNvPr id="3" name="图片 2" descr="微信图片_202003122139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3" y="1142990"/>
            <a:ext cx="3000396" cy="2246011"/>
          </a:xfrm>
          <a:prstGeom prst="rect">
            <a:avLst/>
          </a:prstGeom>
        </p:spPr>
      </p:pic>
      <p:pic>
        <p:nvPicPr>
          <p:cNvPr id="4" name="Picture 2" descr="E:\0-党务\00-机关党支部\2020\志愿者感谢信.jpg"/>
          <p:cNvPicPr>
            <a:picLocks noChangeAspect="1" noChangeArrowheads="1"/>
          </p:cNvPicPr>
          <p:nvPr/>
        </p:nvPicPr>
        <p:blipFill>
          <a:blip r:embed="rId4"/>
          <a:srcRect b="39315"/>
          <a:stretch>
            <a:fillRect/>
          </a:stretch>
        </p:blipFill>
        <p:spPr bwMode="auto">
          <a:xfrm>
            <a:off x="5643570" y="1071552"/>
            <a:ext cx="3173118" cy="2571768"/>
          </a:xfrm>
          <a:prstGeom prst="rect">
            <a:avLst/>
          </a:prstGeom>
          <a:noFill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支部志愿者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1000110"/>
          <a:ext cx="4786346" cy="2893248"/>
        </p:xfrm>
        <a:graphic>
          <a:graphicData uri="http://schemas.openxmlformats.org/drawingml/2006/table">
            <a:tbl>
              <a:tblPr/>
              <a:tblGrid>
                <a:gridCol w="918149"/>
                <a:gridCol w="1749757"/>
                <a:gridCol w="2118440"/>
              </a:tblGrid>
              <a:tr h="32147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序号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姓名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捐款金额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indent="381000"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夏善黎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120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      2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李海文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120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      3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王珏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120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     4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彭敬竹</a:t>
                      </a:r>
                      <a:endParaRPr lang="zh-CN" sz="1400" b="1" kern="10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indent="381000"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冯璐</a:t>
                      </a:r>
                      <a:endParaRPr lang="zh-CN" sz="1400" b="1" kern="10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周楠</a:t>
                      </a:r>
                      <a:endParaRPr lang="zh-CN" sz="1400" b="1" kern="10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120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王新慧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520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2">
                <a:tc gridSpan="2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zh-CN" altLang="en-US" sz="1400" b="1" kern="100" dirty="0" smtClean="0">
                          <a:solidFill>
                            <a:srgbClr val="333333"/>
                          </a:solidFill>
                          <a:latin typeface="Calibri"/>
                          <a:ea typeface="宋体"/>
                          <a:cs typeface="Times New Roman"/>
                        </a:rPr>
                        <a:t>合计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</a:pPr>
                      <a:r>
                        <a:rPr lang="en-US" altLang="zh-CN" sz="1400" b="1" kern="100" dirty="0" smtClean="0">
                          <a:solidFill>
                            <a:srgbClr val="333333"/>
                          </a:solidFill>
                          <a:latin typeface="Calibri"/>
                          <a:ea typeface="宋体"/>
                          <a:cs typeface="Times New Roman"/>
                        </a:rPr>
                        <a:t>1200</a:t>
                      </a:r>
                      <a:endParaRPr lang="zh-CN" sz="1400" b="1" kern="100" dirty="0">
                        <a:solidFill>
                          <a:srgbClr val="333333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图片 2" descr="捐赠接收函.jpg"/>
          <p:cNvPicPr>
            <a:picLocks noChangeAspect="1"/>
          </p:cNvPicPr>
          <p:nvPr/>
        </p:nvPicPr>
        <p:blipFill>
          <a:blip r:embed="rId2"/>
          <a:srcRect l="5481" t="5555" b="51389"/>
          <a:stretch>
            <a:fillRect/>
          </a:stretch>
        </p:blipFill>
        <p:spPr>
          <a:xfrm>
            <a:off x="5429256" y="857238"/>
            <a:ext cx="3640110" cy="2214578"/>
          </a:xfrm>
          <a:prstGeom prst="rect">
            <a:avLst/>
          </a:prstGeom>
        </p:spPr>
      </p:pic>
      <p:pic>
        <p:nvPicPr>
          <p:cNvPr id="4" name="图片 3" descr="额温枪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3143254"/>
            <a:ext cx="2481105" cy="1857727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支部为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湖北殷祖镇新屋村捐赠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基本情况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624228" y="1111929"/>
            <a:ext cx="7662548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buFont typeface="Wingdings" pitchFamily="2" charset="2"/>
              <a:buChar char="p"/>
            </a:pPr>
            <a:r>
              <a:rPr lang="en-US" altLang="zh-CN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12</a:t>
            </a:r>
            <a:r>
              <a:rPr lang="zh-CN" altLang="en-US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位（其中困难党员</a:t>
            </a:r>
            <a:r>
              <a:rPr lang="en-US" altLang="zh-CN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1</a:t>
            </a:r>
            <a:r>
              <a:rPr lang="zh-CN" altLang="en-US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位）</a:t>
            </a:r>
            <a:endParaRPr lang="en-US" altLang="zh-CN" sz="2400" dirty="0" smtClean="0">
              <a:solidFill>
                <a:schemeClr val="tx2"/>
              </a:solidFill>
              <a:latin typeface="隶书" pitchFamily="49" charset="-122"/>
              <a:ea typeface="隶书" pitchFamily="49" charset="-122"/>
              <a:sym typeface="Arial" panose="020B0604020202020204" pitchFamily="34" charset="0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办公室、教研室、资产科、保卫科</a:t>
            </a:r>
            <a:endParaRPr lang="en-US" altLang="zh-CN" sz="2000" dirty="0" smtClean="0">
              <a:solidFill>
                <a:schemeClr val="tx2"/>
              </a:solidFill>
              <a:latin typeface="隶书" pitchFamily="49" charset="-122"/>
              <a:ea typeface="隶书" pitchFamily="49" charset="-122"/>
              <a:sym typeface="Arial" panose="020B0604020202020204" pitchFamily="34" charset="0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支委：王新慧 冯璐 王珏</a:t>
            </a:r>
            <a:endParaRPr lang="en-US" altLang="zh-CN" sz="2000" dirty="0" smtClean="0">
              <a:solidFill>
                <a:schemeClr val="tx2"/>
              </a:solidFill>
              <a:latin typeface="隶书" pitchFamily="49" charset="-122"/>
              <a:ea typeface="隶书" pitchFamily="49" charset="-122"/>
              <a:sym typeface="Arial" panose="020B0604020202020204" pitchFamily="34" charset="0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  <a:sym typeface="Arial" panose="020B0604020202020204" pitchFamily="34" charset="0"/>
              </a:rPr>
              <a:t>校领导：夏善黎</a:t>
            </a:r>
            <a:endParaRPr lang="en-US" altLang="zh-CN" sz="2000" dirty="0" smtClean="0">
              <a:solidFill>
                <a:schemeClr val="tx2"/>
              </a:solidFill>
              <a:latin typeface="隶书" pitchFamily="49" charset="-122"/>
              <a:ea typeface="隶书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加强疫情防控工作</a:t>
            </a:r>
            <a:r>
              <a:rPr kumimoji="0" lang="zh-CN" altLang="en-US" sz="3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保障师生健康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内容占位符 3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541312" y="1208396"/>
          <a:ext cx="7543800" cy="312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865"/>
                <a:gridCol w="1845945"/>
                <a:gridCol w="4872990"/>
              </a:tblGrid>
              <a:tr h="4768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工作内容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数据</a:t>
                      </a:r>
                      <a:endParaRPr lang="zh-CN" altLang="en-US" dirty="0"/>
                    </a:p>
                  </a:txBody>
                  <a:tcPr/>
                </a:tc>
              </a:tr>
              <a:tr h="520065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师生健康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教职员工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175</a:t>
                      </a:r>
                      <a:r>
                        <a:rPr lang="zh-CN" altLang="en-US" dirty="0"/>
                        <a:t>人；中职生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399</a:t>
                      </a:r>
                      <a:r>
                        <a:rPr lang="zh-CN" altLang="en-US" dirty="0"/>
                        <a:t>人；高职生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175</a:t>
                      </a:r>
                      <a:r>
                        <a:rPr lang="zh-CN" altLang="en-US" dirty="0"/>
                        <a:t>人</a:t>
                      </a:r>
                      <a:r>
                        <a:rPr lang="zh-CN" altLang="en-US" dirty="0" smtClean="0"/>
                        <a:t>；师生</a:t>
                      </a:r>
                      <a:r>
                        <a:rPr lang="zh-CN" altLang="en-US" dirty="0"/>
                        <a:t>健康信息</a:t>
                      </a:r>
                      <a:r>
                        <a:rPr lang="zh-CN" altLang="en-US" dirty="0" smtClean="0"/>
                        <a:t>上报。</a:t>
                      </a:r>
                      <a:endParaRPr lang="zh-CN" altLang="en-US" dirty="0"/>
                    </a:p>
                  </a:txBody>
                  <a:tcPr/>
                </a:tc>
              </a:tr>
              <a:tr h="732790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防疫物资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135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口罩</a:t>
                      </a:r>
                      <a:r>
                        <a:rPr lang="en-US" altLang="zh-CN" sz="1350" u="non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11000</a:t>
                      </a:r>
                      <a:r>
                        <a:rPr lang="zh-CN" altLang="en-US" sz="135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片；热像仪</a:t>
                      </a:r>
                      <a:r>
                        <a:rPr lang="en-US" altLang="zh-CN" sz="1350" u="non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35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台；</a:t>
                      </a:r>
                      <a:r>
                        <a:rPr lang="zh-CN" altLang="en-US" sz="1350" dirty="0">
                          <a:ea typeface="隶书" panose="02010509060101010101" pitchFamily="49" charset="-122"/>
                          <a:sym typeface="+mn-ea"/>
                        </a:rPr>
                        <a:t>测温仪：</a:t>
                      </a:r>
                      <a:r>
                        <a:rPr lang="en-US" altLang="zh-CN" sz="1350" dirty="0">
                          <a:ea typeface="隶书" panose="02010509060101010101" pitchFamily="49" charset="-122"/>
                          <a:sym typeface="+mn-ea"/>
                        </a:rPr>
                        <a:t>52</a:t>
                      </a:r>
                      <a:r>
                        <a:rPr lang="zh-CN" altLang="en-US" sz="1350" dirty="0">
                          <a:ea typeface="隶书" panose="02010509060101010101" pitchFamily="49" charset="-122"/>
                          <a:sym typeface="+mn-ea"/>
                        </a:rPr>
                        <a:t>把；价值约</a:t>
                      </a:r>
                      <a:r>
                        <a:rPr lang="en-US" altLang="zh-CN" sz="1350" dirty="0">
                          <a:solidFill>
                            <a:srgbClr val="FF0000"/>
                          </a:solidFill>
                          <a:sym typeface="+mn-ea"/>
                        </a:rPr>
                        <a:t>10万</a:t>
                      </a:r>
                      <a:r>
                        <a:rPr lang="zh-CN" altLang="en-US" sz="1350" dirty="0">
                          <a:ea typeface="隶书" panose="02010509060101010101" pitchFamily="49" charset="-122"/>
                          <a:sym typeface="+mn-ea"/>
                        </a:rPr>
                        <a:t>元（捐赠除外）</a:t>
                      </a:r>
                    </a:p>
                    <a:p>
                      <a:pPr marL="0" marR="0" indent="0" algn="l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350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76885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组织制度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dirty="0"/>
                        <a:t>成立7个专项工作组；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20项</a:t>
                      </a:r>
                      <a:r>
                        <a:rPr lang="zh-CN" altLang="en-US" dirty="0"/>
                        <a:t>相关工作方案及管理措施；</a:t>
                      </a:r>
                    </a:p>
                  </a:txBody>
                  <a:tcPr/>
                </a:tc>
              </a:tr>
              <a:tr h="520065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校园安全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zh-CN" altLang="en-US" dirty="0"/>
                        <a:t>处特殊区域（</a:t>
                      </a:r>
                      <a:r>
                        <a:rPr lang="zh-CN" altLang="en-US" sz="1350" dirty="0">
                          <a:sym typeface="+mn-ea"/>
                        </a:rPr>
                        <a:t>隔离等候区、临时留观区</a:t>
                      </a:r>
                      <a:r>
                        <a:rPr lang="zh-CN" altLang="en-US" dirty="0"/>
                        <a:t>）；应急流程；联防联控。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" name="图片 19" descr="C:\Users\hp\AppData\Local\Temp\WeChat Files\3183d14c5f06e5d7bc2320189e95a2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965" y="1243330"/>
            <a:ext cx="3886200" cy="323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C:\Users\hp\AppData\Local\Temp\WeChat Files\f5f48a2d0132ba8e3d0a9ede3e0574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43965"/>
            <a:ext cx="4210685" cy="323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487170" y="4623435"/>
            <a:ext cx="50463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buClr>
                <a:srgbClr val="364EB6"/>
              </a:buClr>
              <a:buFont typeface="Wingdings" panose="05000000000000000000" charset="0"/>
              <a:buChar char="p"/>
            </a:pPr>
            <a:r>
              <a:rPr lang="zh-CN" altLang="en-US" b="1">
                <a:solidFill>
                  <a:schemeClr val="accent6"/>
                </a:solidFill>
              </a:rPr>
              <a:t>防疫物资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慰问困难党员</a:t>
            </a:r>
            <a:endParaRPr lang="zh-CN" altLang="en-US" dirty="0"/>
          </a:p>
        </p:txBody>
      </p:sp>
      <p:pic>
        <p:nvPicPr>
          <p:cNvPr id="4" name="图片 3" descr="微信图片_20190122082616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1357304"/>
            <a:ext cx="3143272" cy="2214578"/>
          </a:xfrm>
          <a:prstGeom prst="rect">
            <a:avLst/>
          </a:prstGeom>
        </p:spPr>
      </p:pic>
      <p:pic>
        <p:nvPicPr>
          <p:cNvPr id="2050" name="Picture 2" descr="E:\0-党务\00-机关党支部\2020\图片\张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428742"/>
            <a:ext cx="3810000" cy="21526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2"/>
          <p:cNvSpPr txBox="1">
            <a:spLocks noChangeArrowheads="1"/>
          </p:cNvSpPr>
          <p:nvPr/>
        </p:nvSpPr>
        <p:spPr bwMode="auto">
          <a:xfrm>
            <a:off x="3925491" y="1940719"/>
            <a:ext cx="4918472" cy="838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5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zh-CN" sz="50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2337728" y="1047750"/>
            <a:ext cx="546497" cy="532210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190500" dist="88900" dir="8100000" algn="tr" rotWithShape="0">
              <a:prstClr val="black">
                <a:alpha val="2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3086631" y="2369345"/>
            <a:ext cx="783431" cy="78343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152400" dir="8100000" algn="tr" rotWithShape="0">
              <a:prstClr val="black">
                <a:alpha val="2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3344995" y="1143001"/>
            <a:ext cx="663178" cy="66317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>
            <a:outerShdw blurRad="190500" dist="63500" dir="8100000" algn="tr" rotWithShape="0">
              <a:prstClr val="black">
                <a:alpha val="4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438631" y="1484889"/>
            <a:ext cx="522529" cy="522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503853" y="3094564"/>
            <a:ext cx="392078" cy="3920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127000" dist="127000" dir="7800000" algn="t" rotWithShape="0">
              <a:prstClr val="black">
                <a:alpha val="2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1307838" y="2440783"/>
            <a:ext cx="611981" cy="611981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214282" y="1021819"/>
            <a:ext cx="944084" cy="9440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2726297" y="691455"/>
            <a:ext cx="413933" cy="4139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190500" dist="88900" dir="8100000" algn="tr" rotWithShape="0">
              <a:prstClr val="black">
                <a:alpha val="2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1803135" y="3314700"/>
            <a:ext cx="895350" cy="89535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1983898" y="1643789"/>
            <a:ext cx="1429488" cy="14294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444500" dist="1270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lIns="59400" tIns="29700" rIns="59400" bIns="29700" anchor="ctr"/>
          <a:lstStyle/>
          <a:p>
            <a:pPr algn="ctr" defTabSz="600710">
              <a:defRPr/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2947" y="2119313"/>
            <a:ext cx="1198959" cy="6232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983831" y="2969419"/>
            <a:ext cx="400526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442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98805" y="1285866"/>
            <a:ext cx="8208010" cy="63531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rPr>
              <a:t>2019-2020</a:t>
            </a:r>
            <a:r>
              <a:rPr kumimoji="0" lang="zh-CN" altLang="en-US" sz="44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rPr>
              <a:t>学年第一学期</a:t>
            </a:r>
          </a:p>
        </p:txBody>
      </p:sp>
      <p:sp>
        <p:nvSpPr>
          <p:cNvPr id="3" name="KSO_Shape"/>
          <p:cNvSpPr/>
          <p:nvPr>
            <p:custDataLst>
              <p:tags r:id="rId1"/>
            </p:custDataLst>
          </p:nvPr>
        </p:nvSpPr>
        <p:spPr bwMode="auto">
          <a:xfrm>
            <a:off x="1602695" y="2314448"/>
            <a:ext cx="500579" cy="437172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0"/>
          <p:cNvSpPr txBox="1"/>
          <p:nvPr>
            <p:custDataLst>
              <p:tags r:id="rId2"/>
            </p:custDataLst>
          </p:nvPr>
        </p:nvSpPr>
        <p:spPr>
          <a:xfrm>
            <a:off x="2294256" y="2385413"/>
            <a:ext cx="6849776" cy="36639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lvl="0"/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一、扎实开展主题教育   强化支部建设</a:t>
            </a:r>
          </a:p>
        </p:txBody>
      </p:sp>
      <p:sp>
        <p:nvSpPr>
          <p:cNvPr id="5" name="KSO_Shape"/>
          <p:cNvSpPr/>
          <p:nvPr>
            <p:custDataLst>
              <p:tags r:id="rId3"/>
            </p:custDataLst>
          </p:nvPr>
        </p:nvSpPr>
        <p:spPr bwMode="auto">
          <a:xfrm>
            <a:off x="1602695" y="2920394"/>
            <a:ext cx="500579" cy="437172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20"/>
          <p:cNvSpPr txBox="1"/>
          <p:nvPr>
            <p:custDataLst>
              <p:tags r:id="rId4"/>
            </p:custDataLst>
          </p:nvPr>
        </p:nvSpPr>
        <p:spPr>
          <a:xfrm>
            <a:off x="2294110" y="2991290"/>
            <a:ext cx="6278418" cy="366278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二、发挥</a:t>
            </a:r>
            <a:r>
              <a:rPr lang="zh-CN" altLang="en-US" sz="19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ea"/>
              </a:rPr>
              <a:t>战斗堡垒作用   支持中心工作</a:t>
            </a:r>
            <a:endParaRPr lang="zh-CN" altLang="en-US" sz="15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3"/>
          <p:cNvGraphicFramePr>
            <a:graphicFrameLocks/>
          </p:cNvGraphicFramePr>
          <p:nvPr/>
        </p:nvGraphicFramePr>
        <p:xfrm>
          <a:off x="857224" y="1071552"/>
          <a:ext cx="7143800" cy="3165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1334"/>
                <a:gridCol w="1748026"/>
                <a:gridCol w="4614440"/>
              </a:tblGrid>
              <a:tr h="46080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时间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主题</a:t>
                      </a:r>
                      <a:endParaRPr lang="zh-CN" altLang="en-US" dirty="0"/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“不忘初心 牢记使命”主题教育</a:t>
                      </a:r>
                      <a:endParaRPr lang="zh-CN" altLang="en-US" sz="1800" dirty="0">
                        <a:latin typeface="隶书" pitchFamily="49" charset="-122"/>
                        <a:ea typeface="隶书" pitchFamily="49" charset="-122"/>
                      </a:endParaRPr>
                    </a:p>
                  </a:txBody>
                  <a:tcPr/>
                </a:tc>
              </a:tr>
              <a:tr h="435710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800" u="none" kern="1200" baseline="0" dirty="0" smtClean="0">
                          <a:solidFill>
                            <a:schemeClr val="dk1"/>
                          </a:solidFill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分享国庆盛典的心得体会及我的海大（港湾）情缘故事会</a:t>
                      </a:r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“我为校庆作贡献  党员先锋在行动”</a:t>
                      </a:r>
                      <a:endParaRPr lang="zh-CN" altLang="en-US" sz="1800" dirty="0">
                        <a:latin typeface="隶书" pitchFamily="49" charset="-122"/>
                        <a:ea typeface="隶书" pitchFamily="49" charset="-122"/>
                      </a:endParaRPr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观看“伟大历程辉煌成就</a:t>
                      </a:r>
                      <a:r>
                        <a:rPr lang="en-US" altLang="zh-CN" sz="1800" dirty="0" smtClean="0">
                          <a:latin typeface="隶书" pitchFamily="49" charset="-122"/>
                          <a:ea typeface="隶书" pitchFamily="49" charset="-122"/>
                        </a:rPr>
                        <a:t>—</a:t>
                      </a: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庆祝中华人民共和国成立</a:t>
                      </a:r>
                      <a:r>
                        <a:rPr lang="en-US" altLang="zh-CN" sz="1800" dirty="0" smtClean="0">
                          <a:latin typeface="隶书" pitchFamily="49" charset="-122"/>
                          <a:ea typeface="隶书" pitchFamily="49" charset="-122"/>
                        </a:rPr>
                        <a:t>70</a:t>
                      </a: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周年大型成就展”</a:t>
                      </a:r>
                      <a:endParaRPr lang="zh-CN" altLang="en-US" sz="1800" dirty="0">
                        <a:latin typeface="隶书" pitchFamily="49" charset="-122"/>
                        <a:ea typeface="隶书" pitchFamily="49" charset="-122"/>
                      </a:endParaRPr>
                    </a:p>
                  </a:txBody>
                  <a:tcPr/>
                </a:tc>
              </a:tr>
              <a:tr h="460806">
                <a:tc>
                  <a:txBody>
                    <a:bodyPr/>
                    <a:lstStyle/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50" b="1" u="non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lang="zh-CN" altLang="en-US" sz="1350" b="1" u="non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350" b="1" u="non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35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</a:p>
                    <a:p>
                      <a:pPr marL="0" marR="0" lvl="0" indent="0" algn="ctr" defTabSz="6858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350" b="1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隶书" pitchFamily="49" charset="-122"/>
                          <a:ea typeface="隶书" pitchFamily="49" charset="-122"/>
                        </a:rPr>
                        <a:t>“不忘初心 牢记使命”专题组织生活会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、扎实开展主题教育   强化支部建设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3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000114"/>
            <a:ext cx="4482925" cy="2977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6116" y="4071948"/>
            <a:ext cx="17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dk1"/>
                </a:solidFill>
                <a:latin typeface="隶书" pitchFamily="49" charset="-122"/>
                <a:ea typeface="隶书" pitchFamily="49" charset="-122"/>
              </a:rPr>
              <a:t>主题党日活动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、扎实开展主题教育   强化支部建设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191009机关组织生活会 我和我的祖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035833"/>
            <a:ext cx="4357718" cy="32682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7488" y="434555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dk1"/>
                </a:solidFill>
                <a:latin typeface="隶书" pitchFamily="49" charset="-122"/>
                <a:ea typeface="隶书" pitchFamily="49" charset="-122"/>
              </a:rPr>
              <a:t>分享国庆盛典的心得体会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、扎实开展主题教育   强化支部建设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垃圾分类合照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57356" y="1071552"/>
            <a:ext cx="5072098" cy="30718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488" y="421482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我为校庆作贡献  党员先锋在行动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、扎实开展主题教育   强化支部建设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0-党务\00-机关党支部\2019机关党支部\20191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928676"/>
            <a:ext cx="4381531" cy="328614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71670" y="4286262"/>
            <a:ext cx="4714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观看“伟大历程辉煌成就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</a:rPr>
              <a:t>—</a:t>
            </a: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庆祝中华人民共和国成立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</a:rPr>
              <a:t>70</a:t>
            </a: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周年大型成就展”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、扎实开展主题教育   强化支部建设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010271354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928677"/>
            <a:ext cx="4572032" cy="34290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0232" y="450057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“不忘初心 牢记使命”专题组织生活会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154511"/>
            <a:ext cx="8229600" cy="643050"/>
          </a:xfrm>
          <a:prstGeom prst="rect">
            <a:avLst/>
          </a:prstGeom>
        </p:spPr>
        <p:txBody>
          <a:bodyPr/>
          <a:lstStyle/>
          <a:p>
            <a:pPr rtl="0" eaLnBrk="0" hangingPunct="0"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lang="zh-CN" altLang="en-US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、扎实开展主题教育   强化支部建设</a:t>
            </a:r>
            <a:endParaRPr kumimoji="0" lang="zh-CN" alt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LIDE_MODEL_TYPE" val="cov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h_f"/>
  <p:tag name="KSO_WM_UNIT_INDEX" val="1_2_1"/>
  <p:tag name="KSO_WM_UNIT_ID" val="diagram160055_5*l_h_f*1_2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BEAUTIFY_FLAG" val="#wm#"/>
  <p:tag name="KSO_WM_TAG_VERSION" val="1.0"/>
  <p:tag name="KSO_WM_UNIT_PRESET_TEXT_LEN" val="57"/>
  <p:tag name="KSO_WM_DIAGRAM_GROUP_CODE" val="l1-1"/>
  <p:tag name="KSO_WM_UNIT_TEXT_FILL_FORE_SCHEMECOLOR_INDEX" val="6"/>
  <p:tag name="KSO_WM_UNIT_TEX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71b0639e-48b6-44a3-a19d-044f700e227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i"/>
  <p:tag name="KSO_WM_UNIT_INDEX" val="1_1"/>
  <p:tag name="KSO_WM_UNIT_ID" val="diagram160055_5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h_f"/>
  <p:tag name="KSO_WM_UNIT_INDEX" val="1_1_1"/>
  <p:tag name="KSO_WM_UNIT_ID" val="diagram160055_5*l_h_f*1_1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BEAUTIFY_FLAG" val="#wm#"/>
  <p:tag name="KSO_WM_TAG_VERSION" val="1.0"/>
  <p:tag name="KSO_WM_UNIT_PRESET_TEXT_LEN" val="57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i"/>
  <p:tag name="KSO_WM_UNIT_INDEX" val="1_2"/>
  <p:tag name="KSO_WM_UNIT_ID" val="diagram160055_5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h_f"/>
  <p:tag name="KSO_WM_UNIT_INDEX" val="1_2_1"/>
  <p:tag name="KSO_WM_UNIT_ID" val="diagram160055_5*l_h_f*1_2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BEAUTIFY_FLAG" val="#wm#"/>
  <p:tag name="KSO_WM_TAG_VERSION" val="1.0"/>
  <p:tag name="KSO_WM_UNIT_PRESET_TEXT_LEN" val="57"/>
  <p:tag name="KSO_WM_DIAGRAM_GROUP_CODE" val="l1-1"/>
  <p:tag name="KSO_WM_UNIT_TEXT_FILL_FORE_SCHEMECOLOR_INDEX" val="6"/>
  <p:tag name="KSO_WM_UNIT_TEX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296,&quot;width&quot;:772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i"/>
  <p:tag name="KSO_WM_UNIT_INDEX" val="1_1"/>
  <p:tag name="KSO_WM_UNIT_ID" val="diagram160055_5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h_f"/>
  <p:tag name="KSO_WM_UNIT_INDEX" val="1_1_1"/>
  <p:tag name="KSO_WM_UNIT_ID" val="diagram160055_5*l_h_f*1_1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BEAUTIFY_FLAG" val="#wm#"/>
  <p:tag name="KSO_WM_TAG_VERSION" val="1.0"/>
  <p:tag name="KSO_WM_UNIT_PRESET_TEXT_LEN" val="57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i"/>
  <p:tag name="KSO_WM_UNIT_INDEX" val="1_2"/>
  <p:tag name="KSO_WM_UNIT_ID" val="diagram160055_5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USESOURCEFORMAT_APPLY" val="0"/>
</p:tagLst>
</file>

<file path=ppt/theme/theme1.xml><?xml version="1.0" encoding="utf-8"?>
<a:theme xmlns:a="http://schemas.openxmlformats.org/drawingml/2006/main" name="221TGp_sky_light">
  <a:themeElements>
    <a:clrScheme name="221TGp_sky_light 2">
      <a:dk1>
        <a:srgbClr val="000000"/>
      </a:dk1>
      <a:lt1>
        <a:srgbClr val="FFFFFF"/>
      </a:lt1>
      <a:dk2>
        <a:srgbClr val="364EB6"/>
      </a:dk2>
      <a:lt2>
        <a:srgbClr val="C0C0C0"/>
      </a:lt2>
      <a:accent1>
        <a:srgbClr val="4987E3"/>
      </a:accent1>
      <a:accent2>
        <a:srgbClr val="D9520F"/>
      </a:accent2>
      <a:accent3>
        <a:srgbClr val="FFFFFF"/>
      </a:accent3>
      <a:accent4>
        <a:srgbClr val="000000"/>
      </a:accent4>
      <a:accent5>
        <a:srgbClr val="B1C3EF"/>
      </a:accent5>
      <a:accent6>
        <a:srgbClr val="C4490C"/>
      </a:accent6>
      <a:hlink>
        <a:srgbClr val="36A1B6"/>
      </a:hlink>
      <a:folHlink>
        <a:srgbClr val="9CC769"/>
      </a:folHlink>
    </a:clrScheme>
    <a:fontScheme name="221TGp_sky_light">
      <a:majorFont>
        <a:latin typeface="Arial"/>
        <a:ea typeface="隶书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221TGp_sky_light 1">
        <a:dk1>
          <a:srgbClr val="000000"/>
        </a:dk1>
        <a:lt1>
          <a:srgbClr val="FFFFFF"/>
        </a:lt1>
        <a:dk2>
          <a:srgbClr val="501A82"/>
        </a:dk2>
        <a:lt2>
          <a:srgbClr val="969696"/>
        </a:lt2>
        <a:accent1>
          <a:srgbClr val="117AC1"/>
        </a:accent1>
        <a:accent2>
          <a:srgbClr val="38B890"/>
        </a:accent2>
        <a:accent3>
          <a:srgbClr val="FFFFFF"/>
        </a:accent3>
        <a:accent4>
          <a:srgbClr val="000000"/>
        </a:accent4>
        <a:accent5>
          <a:srgbClr val="AABEDD"/>
        </a:accent5>
        <a:accent6>
          <a:srgbClr val="32A682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1TGp_sky_light 2">
        <a:dk1>
          <a:srgbClr val="000000"/>
        </a:dk1>
        <a:lt1>
          <a:srgbClr val="FFFFFF"/>
        </a:lt1>
        <a:dk2>
          <a:srgbClr val="364EB6"/>
        </a:dk2>
        <a:lt2>
          <a:srgbClr val="C0C0C0"/>
        </a:lt2>
        <a:accent1>
          <a:srgbClr val="4987E3"/>
        </a:accent1>
        <a:accent2>
          <a:srgbClr val="D9520F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C4490C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1TGp_sky_light 3">
        <a:dk1>
          <a:srgbClr val="000000"/>
        </a:dk1>
        <a:lt1>
          <a:srgbClr val="FFFFFF"/>
        </a:lt1>
        <a:dk2>
          <a:srgbClr val="186894"/>
        </a:dk2>
        <a:lt2>
          <a:srgbClr val="969696"/>
        </a:lt2>
        <a:accent1>
          <a:srgbClr val="2AA08A"/>
        </a:accent1>
        <a:accent2>
          <a:srgbClr val="9C88E6"/>
        </a:accent2>
        <a:accent3>
          <a:srgbClr val="FFFFFF"/>
        </a:accent3>
        <a:accent4>
          <a:srgbClr val="000000"/>
        </a:accent4>
        <a:accent5>
          <a:srgbClr val="ACCDC4"/>
        </a:accent5>
        <a:accent6>
          <a:srgbClr val="8D7BD0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364EB6"/>
      </a:dk2>
      <a:lt2>
        <a:srgbClr val="C0C0C0"/>
      </a:lt2>
      <a:accent1>
        <a:srgbClr val="4987E3"/>
      </a:accent1>
      <a:accent2>
        <a:srgbClr val="D9520F"/>
      </a:accent2>
      <a:accent3>
        <a:srgbClr val="FFFFFF"/>
      </a:accent3>
      <a:accent4>
        <a:srgbClr val="000000"/>
      </a:accent4>
      <a:accent5>
        <a:srgbClr val="B1C3EF"/>
      </a:accent5>
      <a:accent6>
        <a:srgbClr val="C4490C"/>
      </a:accent6>
      <a:hlink>
        <a:srgbClr val="36A1B6"/>
      </a:hlink>
      <a:folHlink>
        <a:srgbClr val="9CC76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3269</TotalTime>
  <Words>672</Words>
  <Application>WPS 演示</Application>
  <PresentationFormat>全屏显示(16:9)</PresentationFormat>
  <Paragraphs>140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221TGp_sky_light</vt:lpstr>
      <vt:lpstr>自定义设计方案</vt:lpstr>
      <vt:lpstr>机关党支部工作汇报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慰问困难党员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wxh</dc:creator>
  <cp:lastModifiedBy>HP</cp:lastModifiedBy>
  <cp:revision>710</cp:revision>
  <dcterms:created xsi:type="dcterms:W3CDTF">2015-06-08T01:06:00Z</dcterms:created>
  <dcterms:modified xsi:type="dcterms:W3CDTF">2020-10-28T05:48:39Z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