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86" r:id="rId5"/>
    <p:sldId id="259" r:id="rId6"/>
    <p:sldId id="285" r:id="rId7"/>
    <p:sldId id="287" r:id="rId8"/>
    <p:sldId id="288" r:id="rId9"/>
    <p:sldId id="262" r:id="rId10"/>
    <p:sldId id="292" r:id="rId11"/>
    <p:sldId id="267" r:id="rId12"/>
    <p:sldId id="293" r:id="rId13"/>
    <p:sldId id="289" r:id="rId14"/>
    <p:sldId id="273" r:id="rId15"/>
    <p:sldId id="291" r:id="rId16"/>
    <p:sldId id="271" r:id="rId17"/>
    <p:sldId id="263" r:id="rId18"/>
    <p:sldId id="296" r:id="rId19"/>
    <p:sldId id="294" r:id="rId20"/>
    <p:sldId id="295" r:id="rId21"/>
    <p:sldId id="282" r:id="rId22"/>
    <p:sldId id="283" r:id="rId23"/>
  </p:sldIdLst>
  <p:sldSz cx="9144000" cy="5145088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881" userDrawn="1">
          <p15:clr>
            <a:srgbClr val="A4A3A4"/>
          </p15:clr>
        </p15:guide>
        <p15:guide id="3" orient="horz" pos="1621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0502"/>
    <a:srgbClr val="4F0301"/>
    <a:srgbClr val="C5A490"/>
    <a:srgbClr val="765575"/>
    <a:srgbClr val="CDE5BD"/>
    <a:srgbClr val="BF1347"/>
    <a:srgbClr val="750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-636" y="-102"/>
      </p:cViewPr>
      <p:guideLst>
        <p:guide orient="horz" pos="1621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71987-D194-4348-80D6-CDC4F939A8AF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D1D9B-AC22-497B-863F-D82E509D82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9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35173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70347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05520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40693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75867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11040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46213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81387" algn="l" defTabSz="67034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73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94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389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71EB-4DA8-49B8-8B4E-7B0F1E5DFAB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19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89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0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25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78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930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930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63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40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6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74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40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7472A-5D2D-4F9D-B9A3-E753C2C7FAA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2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920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96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173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8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99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9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1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4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96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68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9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90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7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8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2C79D-848B-4B12-AF69-0FC9293F2FE5}" type="datetimeFigureOut">
              <a:rPr lang="zh-CN" altLang="en-US" smtClean="0"/>
              <a:pPr/>
              <a:t>2020/10/28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3D8B1-2256-4DAA-823A-D1C420E7A2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55" y="0"/>
            <a:ext cx="915895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19" y="4160019"/>
            <a:ext cx="9208059" cy="985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7708" y="4449174"/>
            <a:ext cx="13008517" cy="7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5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jp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14.png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67" y="-126726"/>
            <a:ext cx="4175286" cy="3001113"/>
          </a:xfrm>
          <a:prstGeom prst="rect">
            <a:avLst/>
          </a:prstGeom>
        </p:spPr>
      </p:pic>
      <p:sp>
        <p:nvSpPr>
          <p:cNvPr id="45" name="TextBox 54"/>
          <p:cNvSpPr txBox="1"/>
          <p:nvPr/>
        </p:nvSpPr>
        <p:spPr>
          <a:xfrm>
            <a:off x="1764959" y="2864987"/>
            <a:ext cx="5846047" cy="56168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港湾教辅党支部学年工作汇报</a:t>
            </a:r>
            <a:endParaRPr lang="zh-CN" altLang="en-US" sz="3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3383309" y="3579863"/>
            <a:ext cx="1933845" cy="377016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汇报人：姚国梁</a:t>
            </a: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1" y="726308"/>
            <a:ext cx="9144000" cy="245668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043" y="734724"/>
            <a:ext cx="2633224" cy="1676206"/>
          </a:xfrm>
          <a:prstGeom prst="rect">
            <a:avLst/>
          </a:prstGeom>
          <a:effectLst>
            <a:outerShdw blurRad="139700" dist="25400" sx="105000" sy="105000" algn="ctr" rotWithShape="0">
              <a:prstClr val="black">
                <a:alpha val="37000"/>
              </a:prstClr>
            </a:outerShdw>
          </a:effectLst>
        </p:spPr>
      </p:pic>
      <p:pic>
        <p:nvPicPr>
          <p:cNvPr id="52" name="建党伟业背景音乐 红旗颂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3608" y="-1002000"/>
            <a:ext cx="609600" cy="609600"/>
          </a:xfrm>
          <a:prstGeom prst="rect">
            <a:avLst/>
          </a:prstGeom>
        </p:spPr>
      </p:pic>
      <p:sp>
        <p:nvSpPr>
          <p:cNvPr id="9" name="TextBox 55"/>
          <p:cNvSpPr txBox="1"/>
          <p:nvPr/>
        </p:nvSpPr>
        <p:spPr>
          <a:xfrm>
            <a:off x="3814515" y="4085461"/>
            <a:ext cx="1071429" cy="28468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2020.10.28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72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45" grpId="0"/>
      <p:bldP spid="4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14" y="1376512"/>
            <a:ext cx="1890993" cy="257175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799758" y="1288989"/>
            <a:ext cx="576824" cy="646331"/>
            <a:chOff x="3638627" y="1385678"/>
            <a:chExt cx="576824" cy="646331"/>
          </a:xfrm>
        </p:grpSpPr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3638627" y="1397100"/>
              <a:ext cx="576824" cy="58634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24"/>
            <p:cNvSpPr txBox="1"/>
            <p:nvPr/>
          </p:nvSpPr>
          <p:spPr>
            <a:xfrm>
              <a:off x="3719354" y="1385678"/>
              <a:ext cx="41710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+mn-ea"/>
                </a:rPr>
                <a:t>1</a:t>
              </a:r>
              <a:endParaRPr lang="zh-CN" altLang="en-US" sz="3600" b="1" dirty="0">
                <a:solidFill>
                  <a:srgbClr val="F8F8F8"/>
                </a:solidFill>
                <a:latin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22164" y="1328979"/>
            <a:ext cx="3956142" cy="530568"/>
            <a:chOff x="4161033" y="1425669"/>
            <a:chExt cx="3956142" cy="530568"/>
          </a:xfrm>
        </p:grpSpPr>
        <p:grpSp>
          <p:nvGrpSpPr>
            <p:cNvPr id="54" name="组合 53"/>
            <p:cNvGrpSpPr/>
            <p:nvPr/>
          </p:nvGrpSpPr>
          <p:grpSpPr>
            <a:xfrm>
              <a:off x="4161033" y="1425669"/>
              <a:ext cx="3956142" cy="530568"/>
              <a:chOff x="5526988" y="887716"/>
              <a:chExt cx="4833680" cy="648258"/>
            </a:xfrm>
            <a:solidFill>
              <a:schemeClr val="tx1"/>
            </a:solidFill>
          </p:grpSpPr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5526988" y="887716"/>
                <a:ext cx="4833680" cy="648258"/>
              </a:xfrm>
              <a:custGeom>
                <a:avLst/>
                <a:gdLst>
                  <a:gd name="T0" fmla="*/ 10 w 7091"/>
                  <a:gd name="T1" fmla="*/ 0 h 933"/>
                  <a:gd name="T2" fmla="*/ 6624 w 7091"/>
                  <a:gd name="T3" fmla="*/ 0 h 933"/>
                  <a:gd name="T4" fmla="*/ 7091 w 7091"/>
                  <a:gd name="T5" fmla="*/ 466 h 933"/>
                  <a:gd name="T6" fmla="*/ 7091 w 7091"/>
                  <a:gd name="T7" fmla="*/ 466 h 933"/>
                  <a:gd name="T8" fmla="*/ 6624 w 7091"/>
                  <a:gd name="T9" fmla="*/ 933 h 933"/>
                  <a:gd name="T10" fmla="*/ 10 w 7091"/>
                  <a:gd name="T11" fmla="*/ 933 h 933"/>
                  <a:gd name="T12" fmla="*/ 0 w 7091"/>
                  <a:gd name="T13" fmla="*/ 933 h 933"/>
                  <a:gd name="T14" fmla="*/ 192 w 7091"/>
                  <a:gd name="T15" fmla="*/ 466 h 933"/>
                  <a:gd name="T16" fmla="*/ 0 w 7091"/>
                  <a:gd name="T17" fmla="*/ 0 h 933"/>
                  <a:gd name="T18" fmla="*/ 10 w 7091"/>
                  <a:gd name="T19" fmla="*/ 0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91" h="933">
                    <a:moveTo>
                      <a:pt x="10" y="0"/>
                    </a:moveTo>
                    <a:lnTo>
                      <a:pt x="6624" y="0"/>
                    </a:lnTo>
                    <a:cubicBezTo>
                      <a:pt x="6881" y="0"/>
                      <a:pt x="7091" y="210"/>
                      <a:pt x="7091" y="466"/>
                    </a:cubicBezTo>
                    <a:lnTo>
                      <a:pt x="7091" y="466"/>
                    </a:lnTo>
                    <a:cubicBezTo>
                      <a:pt x="7091" y="723"/>
                      <a:pt x="6881" y="933"/>
                      <a:pt x="6624" y="933"/>
                    </a:cubicBezTo>
                    <a:lnTo>
                      <a:pt x="10" y="933"/>
                    </a:lnTo>
                    <a:cubicBezTo>
                      <a:pt x="7" y="933"/>
                      <a:pt x="4" y="933"/>
                      <a:pt x="0" y="933"/>
                    </a:cubicBezTo>
                    <a:cubicBezTo>
                      <a:pt x="119" y="813"/>
                      <a:pt x="192" y="648"/>
                      <a:pt x="192" y="466"/>
                    </a:cubicBezTo>
                    <a:cubicBezTo>
                      <a:pt x="192" y="284"/>
                      <a:pt x="119" y="120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C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"/>
              <p:cNvSpPr>
                <a:spLocks noEditPoints="1"/>
              </p:cNvSpPr>
              <p:nvPr/>
            </p:nvSpPr>
            <p:spPr bwMode="auto">
              <a:xfrm>
                <a:off x="9853697" y="1070558"/>
                <a:ext cx="279250" cy="285899"/>
              </a:xfrm>
              <a:custGeom>
                <a:avLst/>
                <a:gdLst>
                  <a:gd name="T0" fmla="*/ 224 w 411"/>
                  <a:gd name="T1" fmla="*/ 346 h 411"/>
                  <a:gd name="T2" fmla="*/ 193 w 411"/>
                  <a:gd name="T3" fmla="*/ 320 h 411"/>
                  <a:gd name="T4" fmla="*/ 272 w 411"/>
                  <a:gd name="T5" fmla="*/ 227 h 411"/>
                  <a:gd name="T6" fmla="*/ 67 w 411"/>
                  <a:gd name="T7" fmla="*/ 227 h 411"/>
                  <a:gd name="T8" fmla="*/ 67 w 411"/>
                  <a:gd name="T9" fmla="*/ 183 h 411"/>
                  <a:gd name="T10" fmla="*/ 272 w 411"/>
                  <a:gd name="T11" fmla="*/ 183 h 411"/>
                  <a:gd name="T12" fmla="*/ 193 w 411"/>
                  <a:gd name="T13" fmla="*/ 91 h 411"/>
                  <a:gd name="T14" fmla="*/ 224 w 411"/>
                  <a:gd name="T15" fmla="*/ 64 h 411"/>
                  <a:gd name="T16" fmla="*/ 345 w 411"/>
                  <a:gd name="T17" fmla="*/ 205 h 411"/>
                  <a:gd name="T18" fmla="*/ 224 w 411"/>
                  <a:gd name="T19" fmla="*/ 346 h 411"/>
                  <a:gd name="T20" fmla="*/ 206 w 411"/>
                  <a:gd name="T21" fmla="*/ 0 h 411"/>
                  <a:gd name="T22" fmla="*/ 411 w 411"/>
                  <a:gd name="T23" fmla="*/ 205 h 411"/>
                  <a:gd name="T24" fmla="*/ 206 w 411"/>
                  <a:gd name="T25" fmla="*/ 411 h 411"/>
                  <a:gd name="T26" fmla="*/ 0 w 411"/>
                  <a:gd name="T27" fmla="*/ 205 h 411"/>
                  <a:gd name="T28" fmla="*/ 206 w 411"/>
                  <a:gd name="T29" fmla="*/ 0 h 411"/>
                  <a:gd name="T30" fmla="*/ 206 w 411"/>
                  <a:gd name="T31" fmla="*/ 26 h 411"/>
                  <a:gd name="T32" fmla="*/ 385 w 411"/>
                  <a:gd name="T33" fmla="*/ 205 h 411"/>
                  <a:gd name="T34" fmla="*/ 206 w 411"/>
                  <a:gd name="T35" fmla="*/ 385 h 411"/>
                  <a:gd name="T36" fmla="*/ 27 w 411"/>
                  <a:gd name="T37" fmla="*/ 205 h 411"/>
                  <a:gd name="T38" fmla="*/ 206 w 411"/>
                  <a:gd name="T39" fmla="*/ 2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1" h="411">
                    <a:moveTo>
                      <a:pt x="224" y="346"/>
                    </a:moveTo>
                    <a:lnTo>
                      <a:pt x="193" y="320"/>
                    </a:lnTo>
                    <a:lnTo>
                      <a:pt x="272" y="227"/>
                    </a:lnTo>
                    <a:lnTo>
                      <a:pt x="67" y="227"/>
                    </a:lnTo>
                    <a:lnTo>
                      <a:pt x="67" y="183"/>
                    </a:lnTo>
                    <a:lnTo>
                      <a:pt x="272" y="183"/>
                    </a:lnTo>
                    <a:lnTo>
                      <a:pt x="193" y="91"/>
                    </a:lnTo>
                    <a:lnTo>
                      <a:pt x="224" y="64"/>
                    </a:lnTo>
                    <a:lnTo>
                      <a:pt x="345" y="205"/>
                    </a:lnTo>
                    <a:lnTo>
                      <a:pt x="224" y="346"/>
                    </a:lnTo>
                    <a:close/>
                    <a:moveTo>
                      <a:pt x="206" y="0"/>
                    </a:moveTo>
                    <a:cubicBezTo>
                      <a:pt x="319" y="0"/>
                      <a:pt x="411" y="92"/>
                      <a:pt x="411" y="205"/>
                    </a:cubicBezTo>
                    <a:cubicBezTo>
                      <a:pt x="411" y="319"/>
                      <a:pt x="319" y="411"/>
                      <a:pt x="206" y="411"/>
                    </a:cubicBezTo>
                    <a:cubicBezTo>
                      <a:pt x="92" y="411"/>
                      <a:pt x="0" y="319"/>
                      <a:pt x="0" y="205"/>
                    </a:cubicBezTo>
                    <a:cubicBezTo>
                      <a:pt x="0" y="92"/>
                      <a:pt x="92" y="0"/>
                      <a:pt x="206" y="0"/>
                    </a:cubicBezTo>
                    <a:close/>
                    <a:moveTo>
                      <a:pt x="206" y="26"/>
                    </a:moveTo>
                    <a:cubicBezTo>
                      <a:pt x="305" y="26"/>
                      <a:pt x="385" y="106"/>
                      <a:pt x="385" y="205"/>
                    </a:cubicBezTo>
                    <a:cubicBezTo>
                      <a:pt x="385" y="304"/>
                      <a:pt x="305" y="385"/>
                      <a:pt x="206" y="385"/>
                    </a:cubicBezTo>
                    <a:cubicBezTo>
                      <a:pt x="107" y="385"/>
                      <a:pt x="27" y="304"/>
                      <a:pt x="27" y="205"/>
                    </a:cubicBezTo>
                    <a:cubicBezTo>
                      <a:pt x="27" y="106"/>
                      <a:pt x="107" y="26"/>
                      <a:pt x="206" y="26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文本框 11"/>
            <p:cNvSpPr txBox="1"/>
            <p:nvPr/>
          </p:nvSpPr>
          <p:spPr>
            <a:xfrm>
              <a:off x="4203327" y="1563638"/>
              <a:ext cx="3613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“四史”主题教育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99758" y="1971005"/>
            <a:ext cx="576824" cy="646331"/>
            <a:chOff x="3638627" y="1385678"/>
            <a:chExt cx="576824" cy="646331"/>
          </a:xfrm>
        </p:grpSpPr>
        <p:sp>
          <p:nvSpPr>
            <p:cNvPr id="59" name="Oval 12"/>
            <p:cNvSpPr>
              <a:spLocks noChangeArrowheads="1"/>
            </p:cNvSpPr>
            <p:nvPr/>
          </p:nvSpPr>
          <p:spPr bwMode="auto">
            <a:xfrm>
              <a:off x="3638627" y="1397100"/>
              <a:ext cx="576824" cy="58634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TextBox 31"/>
            <p:cNvSpPr txBox="1"/>
            <p:nvPr/>
          </p:nvSpPr>
          <p:spPr>
            <a:xfrm>
              <a:off x="3719354" y="1385678"/>
              <a:ext cx="41710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+mn-ea"/>
                </a:rPr>
                <a:t>2</a:t>
              </a:r>
              <a:endParaRPr lang="zh-CN" altLang="en-US" sz="3600" b="1" dirty="0">
                <a:solidFill>
                  <a:srgbClr val="F8F8F8"/>
                </a:solidFill>
                <a:latin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322164" y="2010995"/>
            <a:ext cx="3956142" cy="530568"/>
            <a:chOff x="4161033" y="1425669"/>
            <a:chExt cx="3956142" cy="530568"/>
          </a:xfrm>
        </p:grpSpPr>
        <p:grpSp>
          <p:nvGrpSpPr>
            <p:cNvPr id="62" name="组合 61"/>
            <p:cNvGrpSpPr/>
            <p:nvPr/>
          </p:nvGrpSpPr>
          <p:grpSpPr>
            <a:xfrm>
              <a:off x="4161033" y="1425669"/>
              <a:ext cx="3956142" cy="530568"/>
              <a:chOff x="5526988" y="887716"/>
              <a:chExt cx="4833680" cy="648258"/>
            </a:xfrm>
            <a:solidFill>
              <a:schemeClr val="tx1"/>
            </a:solidFill>
          </p:grpSpPr>
          <p:sp>
            <p:nvSpPr>
              <p:cNvPr id="64" name="Freeform 13"/>
              <p:cNvSpPr>
                <a:spLocks/>
              </p:cNvSpPr>
              <p:nvPr/>
            </p:nvSpPr>
            <p:spPr bwMode="auto">
              <a:xfrm>
                <a:off x="5526988" y="887716"/>
                <a:ext cx="4833680" cy="648258"/>
              </a:xfrm>
              <a:custGeom>
                <a:avLst/>
                <a:gdLst>
                  <a:gd name="T0" fmla="*/ 10 w 7091"/>
                  <a:gd name="T1" fmla="*/ 0 h 933"/>
                  <a:gd name="T2" fmla="*/ 6624 w 7091"/>
                  <a:gd name="T3" fmla="*/ 0 h 933"/>
                  <a:gd name="T4" fmla="*/ 7091 w 7091"/>
                  <a:gd name="T5" fmla="*/ 466 h 933"/>
                  <a:gd name="T6" fmla="*/ 7091 w 7091"/>
                  <a:gd name="T7" fmla="*/ 466 h 933"/>
                  <a:gd name="T8" fmla="*/ 6624 w 7091"/>
                  <a:gd name="T9" fmla="*/ 933 h 933"/>
                  <a:gd name="T10" fmla="*/ 10 w 7091"/>
                  <a:gd name="T11" fmla="*/ 933 h 933"/>
                  <a:gd name="T12" fmla="*/ 0 w 7091"/>
                  <a:gd name="T13" fmla="*/ 933 h 933"/>
                  <a:gd name="T14" fmla="*/ 192 w 7091"/>
                  <a:gd name="T15" fmla="*/ 466 h 933"/>
                  <a:gd name="T16" fmla="*/ 0 w 7091"/>
                  <a:gd name="T17" fmla="*/ 0 h 933"/>
                  <a:gd name="T18" fmla="*/ 10 w 7091"/>
                  <a:gd name="T19" fmla="*/ 0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91" h="933">
                    <a:moveTo>
                      <a:pt x="10" y="0"/>
                    </a:moveTo>
                    <a:lnTo>
                      <a:pt x="6624" y="0"/>
                    </a:lnTo>
                    <a:cubicBezTo>
                      <a:pt x="6881" y="0"/>
                      <a:pt x="7091" y="210"/>
                      <a:pt x="7091" y="466"/>
                    </a:cubicBezTo>
                    <a:lnTo>
                      <a:pt x="7091" y="466"/>
                    </a:lnTo>
                    <a:cubicBezTo>
                      <a:pt x="7091" y="723"/>
                      <a:pt x="6881" y="933"/>
                      <a:pt x="6624" y="933"/>
                    </a:cubicBezTo>
                    <a:lnTo>
                      <a:pt x="10" y="933"/>
                    </a:lnTo>
                    <a:cubicBezTo>
                      <a:pt x="7" y="933"/>
                      <a:pt x="4" y="933"/>
                      <a:pt x="0" y="933"/>
                    </a:cubicBezTo>
                    <a:cubicBezTo>
                      <a:pt x="119" y="813"/>
                      <a:pt x="192" y="648"/>
                      <a:pt x="192" y="466"/>
                    </a:cubicBezTo>
                    <a:cubicBezTo>
                      <a:pt x="192" y="284"/>
                      <a:pt x="119" y="120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C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5"/>
              <p:cNvSpPr>
                <a:spLocks noEditPoints="1"/>
              </p:cNvSpPr>
              <p:nvPr/>
            </p:nvSpPr>
            <p:spPr bwMode="auto">
              <a:xfrm>
                <a:off x="9853697" y="1070558"/>
                <a:ext cx="279250" cy="285899"/>
              </a:xfrm>
              <a:custGeom>
                <a:avLst/>
                <a:gdLst>
                  <a:gd name="T0" fmla="*/ 224 w 411"/>
                  <a:gd name="T1" fmla="*/ 346 h 411"/>
                  <a:gd name="T2" fmla="*/ 193 w 411"/>
                  <a:gd name="T3" fmla="*/ 320 h 411"/>
                  <a:gd name="T4" fmla="*/ 272 w 411"/>
                  <a:gd name="T5" fmla="*/ 227 h 411"/>
                  <a:gd name="T6" fmla="*/ 67 w 411"/>
                  <a:gd name="T7" fmla="*/ 227 h 411"/>
                  <a:gd name="T8" fmla="*/ 67 w 411"/>
                  <a:gd name="T9" fmla="*/ 183 h 411"/>
                  <a:gd name="T10" fmla="*/ 272 w 411"/>
                  <a:gd name="T11" fmla="*/ 183 h 411"/>
                  <a:gd name="T12" fmla="*/ 193 w 411"/>
                  <a:gd name="T13" fmla="*/ 91 h 411"/>
                  <a:gd name="T14" fmla="*/ 224 w 411"/>
                  <a:gd name="T15" fmla="*/ 64 h 411"/>
                  <a:gd name="T16" fmla="*/ 345 w 411"/>
                  <a:gd name="T17" fmla="*/ 205 h 411"/>
                  <a:gd name="T18" fmla="*/ 224 w 411"/>
                  <a:gd name="T19" fmla="*/ 346 h 411"/>
                  <a:gd name="T20" fmla="*/ 206 w 411"/>
                  <a:gd name="T21" fmla="*/ 0 h 411"/>
                  <a:gd name="T22" fmla="*/ 411 w 411"/>
                  <a:gd name="T23" fmla="*/ 205 h 411"/>
                  <a:gd name="T24" fmla="*/ 206 w 411"/>
                  <a:gd name="T25" fmla="*/ 411 h 411"/>
                  <a:gd name="T26" fmla="*/ 0 w 411"/>
                  <a:gd name="T27" fmla="*/ 205 h 411"/>
                  <a:gd name="T28" fmla="*/ 206 w 411"/>
                  <a:gd name="T29" fmla="*/ 0 h 411"/>
                  <a:gd name="T30" fmla="*/ 206 w 411"/>
                  <a:gd name="T31" fmla="*/ 26 h 411"/>
                  <a:gd name="T32" fmla="*/ 385 w 411"/>
                  <a:gd name="T33" fmla="*/ 205 h 411"/>
                  <a:gd name="T34" fmla="*/ 206 w 411"/>
                  <a:gd name="T35" fmla="*/ 385 h 411"/>
                  <a:gd name="T36" fmla="*/ 27 w 411"/>
                  <a:gd name="T37" fmla="*/ 205 h 411"/>
                  <a:gd name="T38" fmla="*/ 206 w 411"/>
                  <a:gd name="T39" fmla="*/ 2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1" h="411">
                    <a:moveTo>
                      <a:pt x="224" y="346"/>
                    </a:moveTo>
                    <a:lnTo>
                      <a:pt x="193" y="320"/>
                    </a:lnTo>
                    <a:lnTo>
                      <a:pt x="272" y="227"/>
                    </a:lnTo>
                    <a:lnTo>
                      <a:pt x="67" y="227"/>
                    </a:lnTo>
                    <a:lnTo>
                      <a:pt x="67" y="183"/>
                    </a:lnTo>
                    <a:lnTo>
                      <a:pt x="272" y="183"/>
                    </a:lnTo>
                    <a:lnTo>
                      <a:pt x="193" y="91"/>
                    </a:lnTo>
                    <a:lnTo>
                      <a:pt x="224" y="64"/>
                    </a:lnTo>
                    <a:lnTo>
                      <a:pt x="345" y="205"/>
                    </a:lnTo>
                    <a:lnTo>
                      <a:pt x="224" y="346"/>
                    </a:lnTo>
                    <a:close/>
                    <a:moveTo>
                      <a:pt x="206" y="0"/>
                    </a:moveTo>
                    <a:cubicBezTo>
                      <a:pt x="319" y="0"/>
                      <a:pt x="411" y="92"/>
                      <a:pt x="411" y="205"/>
                    </a:cubicBezTo>
                    <a:cubicBezTo>
                      <a:pt x="411" y="319"/>
                      <a:pt x="319" y="411"/>
                      <a:pt x="206" y="411"/>
                    </a:cubicBezTo>
                    <a:cubicBezTo>
                      <a:pt x="92" y="411"/>
                      <a:pt x="0" y="319"/>
                      <a:pt x="0" y="205"/>
                    </a:cubicBezTo>
                    <a:cubicBezTo>
                      <a:pt x="0" y="92"/>
                      <a:pt x="92" y="0"/>
                      <a:pt x="206" y="0"/>
                    </a:cubicBezTo>
                    <a:close/>
                    <a:moveTo>
                      <a:pt x="206" y="26"/>
                    </a:moveTo>
                    <a:cubicBezTo>
                      <a:pt x="305" y="26"/>
                      <a:pt x="385" y="106"/>
                      <a:pt x="385" y="205"/>
                    </a:cubicBezTo>
                    <a:cubicBezTo>
                      <a:pt x="385" y="304"/>
                      <a:pt x="305" y="385"/>
                      <a:pt x="206" y="385"/>
                    </a:cubicBezTo>
                    <a:cubicBezTo>
                      <a:pt x="107" y="385"/>
                      <a:pt x="27" y="304"/>
                      <a:pt x="27" y="205"/>
                    </a:cubicBezTo>
                    <a:cubicBezTo>
                      <a:pt x="27" y="106"/>
                      <a:pt x="107" y="26"/>
                      <a:pt x="206" y="26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文本框 11"/>
            <p:cNvSpPr txBox="1"/>
            <p:nvPr/>
          </p:nvSpPr>
          <p:spPr>
            <a:xfrm>
              <a:off x="4351610" y="1562959"/>
              <a:ext cx="3312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“不忘初心，牢记使命”主题教育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799758" y="2653021"/>
            <a:ext cx="576824" cy="646331"/>
            <a:chOff x="3638627" y="1385678"/>
            <a:chExt cx="576824" cy="646331"/>
          </a:xfrm>
        </p:grpSpPr>
        <p:sp>
          <p:nvSpPr>
            <p:cNvPr id="67" name="Oval 12"/>
            <p:cNvSpPr>
              <a:spLocks noChangeArrowheads="1"/>
            </p:cNvSpPr>
            <p:nvPr/>
          </p:nvSpPr>
          <p:spPr bwMode="auto">
            <a:xfrm>
              <a:off x="3638627" y="1397100"/>
              <a:ext cx="576824" cy="58634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39"/>
            <p:cNvSpPr txBox="1"/>
            <p:nvPr/>
          </p:nvSpPr>
          <p:spPr>
            <a:xfrm>
              <a:off x="3719354" y="1385678"/>
              <a:ext cx="41710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+mn-ea"/>
                </a:rPr>
                <a:t>3</a:t>
              </a:r>
              <a:endParaRPr lang="zh-CN" altLang="en-US" sz="3600" b="1" dirty="0">
                <a:solidFill>
                  <a:srgbClr val="F8F8F8"/>
                </a:solidFill>
                <a:latin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12741" y="2664443"/>
            <a:ext cx="3956142" cy="530568"/>
            <a:chOff x="4161033" y="1425669"/>
            <a:chExt cx="3956142" cy="530568"/>
          </a:xfrm>
        </p:grpSpPr>
        <p:grpSp>
          <p:nvGrpSpPr>
            <p:cNvPr id="70" name="组合 69"/>
            <p:cNvGrpSpPr/>
            <p:nvPr/>
          </p:nvGrpSpPr>
          <p:grpSpPr>
            <a:xfrm>
              <a:off x="4161033" y="1425669"/>
              <a:ext cx="3956142" cy="530568"/>
              <a:chOff x="5526988" y="887716"/>
              <a:chExt cx="4833680" cy="648258"/>
            </a:xfrm>
            <a:solidFill>
              <a:schemeClr val="tx1"/>
            </a:solidFill>
          </p:grpSpPr>
          <p:sp>
            <p:nvSpPr>
              <p:cNvPr id="72" name="Freeform 13"/>
              <p:cNvSpPr>
                <a:spLocks/>
              </p:cNvSpPr>
              <p:nvPr/>
            </p:nvSpPr>
            <p:spPr bwMode="auto">
              <a:xfrm>
                <a:off x="5526988" y="887716"/>
                <a:ext cx="4833680" cy="648258"/>
              </a:xfrm>
              <a:custGeom>
                <a:avLst/>
                <a:gdLst>
                  <a:gd name="T0" fmla="*/ 10 w 7091"/>
                  <a:gd name="T1" fmla="*/ 0 h 933"/>
                  <a:gd name="T2" fmla="*/ 6624 w 7091"/>
                  <a:gd name="T3" fmla="*/ 0 h 933"/>
                  <a:gd name="T4" fmla="*/ 7091 w 7091"/>
                  <a:gd name="T5" fmla="*/ 466 h 933"/>
                  <a:gd name="T6" fmla="*/ 7091 w 7091"/>
                  <a:gd name="T7" fmla="*/ 466 h 933"/>
                  <a:gd name="T8" fmla="*/ 6624 w 7091"/>
                  <a:gd name="T9" fmla="*/ 933 h 933"/>
                  <a:gd name="T10" fmla="*/ 10 w 7091"/>
                  <a:gd name="T11" fmla="*/ 933 h 933"/>
                  <a:gd name="T12" fmla="*/ 0 w 7091"/>
                  <a:gd name="T13" fmla="*/ 933 h 933"/>
                  <a:gd name="T14" fmla="*/ 192 w 7091"/>
                  <a:gd name="T15" fmla="*/ 466 h 933"/>
                  <a:gd name="T16" fmla="*/ 0 w 7091"/>
                  <a:gd name="T17" fmla="*/ 0 h 933"/>
                  <a:gd name="T18" fmla="*/ 10 w 7091"/>
                  <a:gd name="T19" fmla="*/ 0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91" h="933">
                    <a:moveTo>
                      <a:pt x="10" y="0"/>
                    </a:moveTo>
                    <a:lnTo>
                      <a:pt x="6624" y="0"/>
                    </a:lnTo>
                    <a:cubicBezTo>
                      <a:pt x="6881" y="0"/>
                      <a:pt x="7091" y="210"/>
                      <a:pt x="7091" y="466"/>
                    </a:cubicBezTo>
                    <a:lnTo>
                      <a:pt x="7091" y="466"/>
                    </a:lnTo>
                    <a:cubicBezTo>
                      <a:pt x="7091" y="723"/>
                      <a:pt x="6881" y="933"/>
                      <a:pt x="6624" y="933"/>
                    </a:cubicBezTo>
                    <a:lnTo>
                      <a:pt x="10" y="933"/>
                    </a:lnTo>
                    <a:cubicBezTo>
                      <a:pt x="7" y="933"/>
                      <a:pt x="4" y="933"/>
                      <a:pt x="0" y="933"/>
                    </a:cubicBezTo>
                    <a:cubicBezTo>
                      <a:pt x="119" y="813"/>
                      <a:pt x="192" y="648"/>
                      <a:pt x="192" y="466"/>
                    </a:cubicBezTo>
                    <a:cubicBezTo>
                      <a:pt x="192" y="284"/>
                      <a:pt x="119" y="120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C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 noEditPoints="1"/>
              </p:cNvSpPr>
              <p:nvPr/>
            </p:nvSpPr>
            <p:spPr bwMode="auto">
              <a:xfrm>
                <a:off x="9853697" y="1070558"/>
                <a:ext cx="279250" cy="285899"/>
              </a:xfrm>
              <a:custGeom>
                <a:avLst/>
                <a:gdLst>
                  <a:gd name="T0" fmla="*/ 224 w 411"/>
                  <a:gd name="T1" fmla="*/ 346 h 411"/>
                  <a:gd name="T2" fmla="*/ 193 w 411"/>
                  <a:gd name="T3" fmla="*/ 320 h 411"/>
                  <a:gd name="T4" fmla="*/ 272 w 411"/>
                  <a:gd name="T5" fmla="*/ 227 h 411"/>
                  <a:gd name="T6" fmla="*/ 67 w 411"/>
                  <a:gd name="T7" fmla="*/ 227 h 411"/>
                  <a:gd name="T8" fmla="*/ 67 w 411"/>
                  <a:gd name="T9" fmla="*/ 183 h 411"/>
                  <a:gd name="T10" fmla="*/ 272 w 411"/>
                  <a:gd name="T11" fmla="*/ 183 h 411"/>
                  <a:gd name="T12" fmla="*/ 193 w 411"/>
                  <a:gd name="T13" fmla="*/ 91 h 411"/>
                  <a:gd name="T14" fmla="*/ 224 w 411"/>
                  <a:gd name="T15" fmla="*/ 64 h 411"/>
                  <a:gd name="T16" fmla="*/ 345 w 411"/>
                  <a:gd name="T17" fmla="*/ 205 h 411"/>
                  <a:gd name="T18" fmla="*/ 224 w 411"/>
                  <a:gd name="T19" fmla="*/ 346 h 411"/>
                  <a:gd name="T20" fmla="*/ 206 w 411"/>
                  <a:gd name="T21" fmla="*/ 0 h 411"/>
                  <a:gd name="T22" fmla="*/ 411 w 411"/>
                  <a:gd name="T23" fmla="*/ 205 h 411"/>
                  <a:gd name="T24" fmla="*/ 206 w 411"/>
                  <a:gd name="T25" fmla="*/ 411 h 411"/>
                  <a:gd name="T26" fmla="*/ 0 w 411"/>
                  <a:gd name="T27" fmla="*/ 205 h 411"/>
                  <a:gd name="T28" fmla="*/ 206 w 411"/>
                  <a:gd name="T29" fmla="*/ 0 h 411"/>
                  <a:gd name="T30" fmla="*/ 206 w 411"/>
                  <a:gd name="T31" fmla="*/ 26 h 411"/>
                  <a:gd name="T32" fmla="*/ 385 w 411"/>
                  <a:gd name="T33" fmla="*/ 205 h 411"/>
                  <a:gd name="T34" fmla="*/ 206 w 411"/>
                  <a:gd name="T35" fmla="*/ 385 h 411"/>
                  <a:gd name="T36" fmla="*/ 27 w 411"/>
                  <a:gd name="T37" fmla="*/ 205 h 411"/>
                  <a:gd name="T38" fmla="*/ 206 w 411"/>
                  <a:gd name="T39" fmla="*/ 2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1" h="411">
                    <a:moveTo>
                      <a:pt x="224" y="346"/>
                    </a:moveTo>
                    <a:lnTo>
                      <a:pt x="193" y="320"/>
                    </a:lnTo>
                    <a:lnTo>
                      <a:pt x="272" y="227"/>
                    </a:lnTo>
                    <a:lnTo>
                      <a:pt x="67" y="227"/>
                    </a:lnTo>
                    <a:lnTo>
                      <a:pt x="67" y="183"/>
                    </a:lnTo>
                    <a:lnTo>
                      <a:pt x="272" y="183"/>
                    </a:lnTo>
                    <a:lnTo>
                      <a:pt x="193" y="91"/>
                    </a:lnTo>
                    <a:lnTo>
                      <a:pt x="224" y="64"/>
                    </a:lnTo>
                    <a:lnTo>
                      <a:pt x="345" y="205"/>
                    </a:lnTo>
                    <a:lnTo>
                      <a:pt x="224" y="346"/>
                    </a:lnTo>
                    <a:close/>
                    <a:moveTo>
                      <a:pt x="206" y="0"/>
                    </a:moveTo>
                    <a:cubicBezTo>
                      <a:pt x="319" y="0"/>
                      <a:pt x="411" y="92"/>
                      <a:pt x="411" y="205"/>
                    </a:cubicBezTo>
                    <a:cubicBezTo>
                      <a:pt x="411" y="319"/>
                      <a:pt x="319" y="411"/>
                      <a:pt x="206" y="411"/>
                    </a:cubicBezTo>
                    <a:cubicBezTo>
                      <a:pt x="92" y="411"/>
                      <a:pt x="0" y="319"/>
                      <a:pt x="0" y="205"/>
                    </a:cubicBezTo>
                    <a:cubicBezTo>
                      <a:pt x="0" y="92"/>
                      <a:pt x="92" y="0"/>
                      <a:pt x="206" y="0"/>
                    </a:cubicBezTo>
                    <a:close/>
                    <a:moveTo>
                      <a:pt x="206" y="26"/>
                    </a:moveTo>
                    <a:cubicBezTo>
                      <a:pt x="305" y="26"/>
                      <a:pt x="385" y="106"/>
                      <a:pt x="385" y="205"/>
                    </a:cubicBezTo>
                    <a:cubicBezTo>
                      <a:pt x="385" y="304"/>
                      <a:pt x="305" y="385"/>
                      <a:pt x="206" y="385"/>
                    </a:cubicBezTo>
                    <a:cubicBezTo>
                      <a:pt x="107" y="385"/>
                      <a:pt x="27" y="304"/>
                      <a:pt x="27" y="205"/>
                    </a:cubicBezTo>
                    <a:cubicBezTo>
                      <a:pt x="27" y="106"/>
                      <a:pt x="107" y="26"/>
                      <a:pt x="206" y="26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文本框 11"/>
            <p:cNvSpPr txBox="1"/>
            <p:nvPr/>
          </p:nvSpPr>
          <p:spPr>
            <a:xfrm>
              <a:off x="4203327" y="1536311"/>
              <a:ext cx="3613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抗疫精神主题教育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799758" y="3335037"/>
            <a:ext cx="576824" cy="646331"/>
            <a:chOff x="3638627" y="1385678"/>
            <a:chExt cx="576824" cy="646331"/>
          </a:xfrm>
        </p:grpSpPr>
        <p:sp>
          <p:nvSpPr>
            <p:cNvPr id="75" name="Oval 12"/>
            <p:cNvSpPr>
              <a:spLocks noChangeArrowheads="1"/>
            </p:cNvSpPr>
            <p:nvPr/>
          </p:nvSpPr>
          <p:spPr bwMode="auto">
            <a:xfrm>
              <a:off x="3638627" y="1397100"/>
              <a:ext cx="576824" cy="58634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47"/>
            <p:cNvSpPr txBox="1"/>
            <p:nvPr/>
          </p:nvSpPr>
          <p:spPr>
            <a:xfrm>
              <a:off x="3719354" y="1385678"/>
              <a:ext cx="41710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+mn-ea"/>
                </a:rPr>
                <a:t>4</a:t>
              </a:r>
              <a:endParaRPr lang="zh-CN" altLang="en-US" sz="3600" b="1" dirty="0">
                <a:solidFill>
                  <a:srgbClr val="F8F8F8"/>
                </a:solidFill>
                <a:latin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322164" y="3375027"/>
            <a:ext cx="3956142" cy="530568"/>
            <a:chOff x="4161033" y="1425669"/>
            <a:chExt cx="3956142" cy="530568"/>
          </a:xfrm>
        </p:grpSpPr>
        <p:grpSp>
          <p:nvGrpSpPr>
            <p:cNvPr id="78" name="组合 77"/>
            <p:cNvGrpSpPr/>
            <p:nvPr/>
          </p:nvGrpSpPr>
          <p:grpSpPr>
            <a:xfrm>
              <a:off x="4161033" y="1425669"/>
              <a:ext cx="3956142" cy="530568"/>
              <a:chOff x="5526988" y="887716"/>
              <a:chExt cx="4833680" cy="648258"/>
            </a:xfrm>
            <a:solidFill>
              <a:schemeClr val="tx1"/>
            </a:solidFill>
          </p:grpSpPr>
          <p:sp>
            <p:nvSpPr>
              <p:cNvPr id="80" name="Freeform 13"/>
              <p:cNvSpPr>
                <a:spLocks/>
              </p:cNvSpPr>
              <p:nvPr/>
            </p:nvSpPr>
            <p:spPr bwMode="auto">
              <a:xfrm>
                <a:off x="5526988" y="887716"/>
                <a:ext cx="4833680" cy="648258"/>
              </a:xfrm>
              <a:custGeom>
                <a:avLst/>
                <a:gdLst>
                  <a:gd name="T0" fmla="*/ 10 w 7091"/>
                  <a:gd name="T1" fmla="*/ 0 h 933"/>
                  <a:gd name="T2" fmla="*/ 6624 w 7091"/>
                  <a:gd name="T3" fmla="*/ 0 h 933"/>
                  <a:gd name="T4" fmla="*/ 7091 w 7091"/>
                  <a:gd name="T5" fmla="*/ 466 h 933"/>
                  <a:gd name="T6" fmla="*/ 7091 w 7091"/>
                  <a:gd name="T7" fmla="*/ 466 h 933"/>
                  <a:gd name="T8" fmla="*/ 6624 w 7091"/>
                  <a:gd name="T9" fmla="*/ 933 h 933"/>
                  <a:gd name="T10" fmla="*/ 10 w 7091"/>
                  <a:gd name="T11" fmla="*/ 933 h 933"/>
                  <a:gd name="T12" fmla="*/ 0 w 7091"/>
                  <a:gd name="T13" fmla="*/ 933 h 933"/>
                  <a:gd name="T14" fmla="*/ 192 w 7091"/>
                  <a:gd name="T15" fmla="*/ 466 h 933"/>
                  <a:gd name="T16" fmla="*/ 0 w 7091"/>
                  <a:gd name="T17" fmla="*/ 0 h 933"/>
                  <a:gd name="T18" fmla="*/ 10 w 7091"/>
                  <a:gd name="T19" fmla="*/ 0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91" h="933">
                    <a:moveTo>
                      <a:pt x="10" y="0"/>
                    </a:moveTo>
                    <a:lnTo>
                      <a:pt x="6624" y="0"/>
                    </a:lnTo>
                    <a:cubicBezTo>
                      <a:pt x="6881" y="0"/>
                      <a:pt x="7091" y="210"/>
                      <a:pt x="7091" y="466"/>
                    </a:cubicBezTo>
                    <a:lnTo>
                      <a:pt x="7091" y="466"/>
                    </a:lnTo>
                    <a:cubicBezTo>
                      <a:pt x="7091" y="723"/>
                      <a:pt x="6881" y="933"/>
                      <a:pt x="6624" y="933"/>
                    </a:cubicBezTo>
                    <a:lnTo>
                      <a:pt x="10" y="933"/>
                    </a:lnTo>
                    <a:cubicBezTo>
                      <a:pt x="7" y="933"/>
                      <a:pt x="4" y="933"/>
                      <a:pt x="0" y="933"/>
                    </a:cubicBezTo>
                    <a:cubicBezTo>
                      <a:pt x="119" y="813"/>
                      <a:pt x="192" y="648"/>
                      <a:pt x="192" y="466"/>
                    </a:cubicBezTo>
                    <a:cubicBezTo>
                      <a:pt x="192" y="284"/>
                      <a:pt x="119" y="120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C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5"/>
              <p:cNvSpPr>
                <a:spLocks noEditPoints="1"/>
              </p:cNvSpPr>
              <p:nvPr/>
            </p:nvSpPr>
            <p:spPr bwMode="auto">
              <a:xfrm>
                <a:off x="9853697" y="1070558"/>
                <a:ext cx="279250" cy="285900"/>
              </a:xfrm>
              <a:custGeom>
                <a:avLst/>
                <a:gdLst>
                  <a:gd name="T0" fmla="*/ 224 w 411"/>
                  <a:gd name="T1" fmla="*/ 346 h 411"/>
                  <a:gd name="T2" fmla="*/ 193 w 411"/>
                  <a:gd name="T3" fmla="*/ 320 h 411"/>
                  <a:gd name="T4" fmla="*/ 272 w 411"/>
                  <a:gd name="T5" fmla="*/ 227 h 411"/>
                  <a:gd name="T6" fmla="*/ 67 w 411"/>
                  <a:gd name="T7" fmla="*/ 227 h 411"/>
                  <a:gd name="T8" fmla="*/ 67 w 411"/>
                  <a:gd name="T9" fmla="*/ 183 h 411"/>
                  <a:gd name="T10" fmla="*/ 272 w 411"/>
                  <a:gd name="T11" fmla="*/ 183 h 411"/>
                  <a:gd name="T12" fmla="*/ 193 w 411"/>
                  <a:gd name="T13" fmla="*/ 91 h 411"/>
                  <a:gd name="T14" fmla="*/ 224 w 411"/>
                  <a:gd name="T15" fmla="*/ 64 h 411"/>
                  <a:gd name="T16" fmla="*/ 345 w 411"/>
                  <a:gd name="T17" fmla="*/ 205 h 411"/>
                  <a:gd name="T18" fmla="*/ 224 w 411"/>
                  <a:gd name="T19" fmla="*/ 346 h 411"/>
                  <a:gd name="T20" fmla="*/ 206 w 411"/>
                  <a:gd name="T21" fmla="*/ 0 h 411"/>
                  <a:gd name="T22" fmla="*/ 411 w 411"/>
                  <a:gd name="T23" fmla="*/ 205 h 411"/>
                  <a:gd name="T24" fmla="*/ 206 w 411"/>
                  <a:gd name="T25" fmla="*/ 411 h 411"/>
                  <a:gd name="T26" fmla="*/ 0 w 411"/>
                  <a:gd name="T27" fmla="*/ 205 h 411"/>
                  <a:gd name="T28" fmla="*/ 206 w 411"/>
                  <a:gd name="T29" fmla="*/ 0 h 411"/>
                  <a:gd name="T30" fmla="*/ 206 w 411"/>
                  <a:gd name="T31" fmla="*/ 26 h 411"/>
                  <a:gd name="T32" fmla="*/ 385 w 411"/>
                  <a:gd name="T33" fmla="*/ 205 h 411"/>
                  <a:gd name="T34" fmla="*/ 206 w 411"/>
                  <a:gd name="T35" fmla="*/ 385 h 411"/>
                  <a:gd name="T36" fmla="*/ 27 w 411"/>
                  <a:gd name="T37" fmla="*/ 205 h 411"/>
                  <a:gd name="T38" fmla="*/ 206 w 411"/>
                  <a:gd name="T39" fmla="*/ 2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1" h="411">
                    <a:moveTo>
                      <a:pt x="224" y="346"/>
                    </a:moveTo>
                    <a:lnTo>
                      <a:pt x="193" y="320"/>
                    </a:lnTo>
                    <a:lnTo>
                      <a:pt x="272" y="227"/>
                    </a:lnTo>
                    <a:lnTo>
                      <a:pt x="67" y="227"/>
                    </a:lnTo>
                    <a:lnTo>
                      <a:pt x="67" y="183"/>
                    </a:lnTo>
                    <a:lnTo>
                      <a:pt x="272" y="183"/>
                    </a:lnTo>
                    <a:lnTo>
                      <a:pt x="193" y="91"/>
                    </a:lnTo>
                    <a:lnTo>
                      <a:pt x="224" y="64"/>
                    </a:lnTo>
                    <a:lnTo>
                      <a:pt x="345" y="205"/>
                    </a:lnTo>
                    <a:lnTo>
                      <a:pt x="224" y="346"/>
                    </a:lnTo>
                    <a:close/>
                    <a:moveTo>
                      <a:pt x="206" y="0"/>
                    </a:moveTo>
                    <a:cubicBezTo>
                      <a:pt x="319" y="0"/>
                      <a:pt x="411" y="92"/>
                      <a:pt x="411" y="205"/>
                    </a:cubicBezTo>
                    <a:cubicBezTo>
                      <a:pt x="411" y="319"/>
                      <a:pt x="319" y="411"/>
                      <a:pt x="206" y="411"/>
                    </a:cubicBezTo>
                    <a:cubicBezTo>
                      <a:pt x="92" y="411"/>
                      <a:pt x="0" y="319"/>
                      <a:pt x="0" y="205"/>
                    </a:cubicBezTo>
                    <a:cubicBezTo>
                      <a:pt x="0" y="92"/>
                      <a:pt x="92" y="0"/>
                      <a:pt x="206" y="0"/>
                    </a:cubicBezTo>
                    <a:close/>
                    <a:moveTo>
                      <a:pt x="206" y="26"/>
                    </a:moveTo>
                    <a:cubicBezTo>
                      <a:pt x="305" y="26"/>
                      <a:pt x="385" y="106"/>
                      <a:pt x="385" y="205"/>
                    </a:cubicBezTo>
                    <a:cubicBezTo>
                      <a:pt x="385" y="304"/>
                      <a:pt x="305" y="385"/>
                      <a:pt x="206" y="385"/>
                    </a:cubicBezTo>
                    <a:cubicBezTo>
                      <a:pt x="107" y="385"/>
                      <a:pt x="27" y="304"/>
                      <a:pt x="27" y="205"/>
                    </a:cubicBezTo>
                    <a:cubicBezTo>
                      <a:pt x="27" y="106"/>
                      <a:pt x="107" y="26"/>
                      <a:pt x="206" y="26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文本框 11"/>
            <p:cNvSpPr txBox="1"/>
            <p:nvPr/>
          </p:nvSpPr>
          <p:spPr>
            <a:xfrm>
              <a:off x="4203327" y="1539438"/>
              <a:ext cx="3613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党风廉政主题教育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33" name="直接连接符 132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标题 1"/>
          <p:cNvSpPr txBox="1">
            <a:spLocks/>
          </p:cNvSpPr>
          <p:nvPr/>
        </p:nvSpPr>
        <p:spPr>
          <a:xfrm>
            <a:off x="1207283" y="25655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党员教育管理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6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50" name="矩形 49"/>
          <p:cNvSpPr/>
          <p:nvPr/>
        </p:nvSpPr>
        <p:spPr>
          <a:xfrm>
            <a:off x="6089779" y="1419623"/>
            <a:ext cx="2747040" cy="282990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D:\党支部（教辅）\简讯\港湾校区组织教工党员参观一大会址+2018.05.09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0" y="756572"/>
            <a:ext cx="1738981" cy="130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党支部（教辅）\简讯\港湾校区组织教工党员参观一大会址+2018.05.09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11" y="756570"/>
            <a:ext cx="1738983" cy="130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党支部（教辅）\简讯\港湾校区教辅党支部学习-学习十九届四中全会精神、习总书记在进博会开幕式上的讲话精神+2019.11.08\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60" y="756571"/>
            <a:ext cx="1738980" cy="130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党支部（教辅）\简讯\致敬七•一，不忘初心，讲身边的红色故事+20190614\港湾教辅党支部 致敬七•一，不忘初心，讲身边的红色故事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0" y="2060807"/>
            <a:ext cx="1738981" cy="130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党支部（教辅）\简讯\港湾教辅党支部参观“从石库门到天安门”上海美术作品展+2018.01\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60" y="2060808"/>
            <a:ext cx="1738980" cy="130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标题 1"/>
          <p:cNvSpPr txBox="1">
            <a:spLocks/>
          </p:cNvSpPr>
          <p:nvPr/>
        </p:nvSpPr>
        <p:spPr>
          <a:xfrm>
            <a:off x="1207243" y="267413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党员教育管理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pic>
        <p:nvPicPr>
          <p:cNvPr id="5126" name="Picture 6" descr="D:\党支部（教辅）\简讯\港湾教辅党支部 唱响红歌，“我的初心使命”主题党日活动+2018.07.10\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11" y="2060808"/>
            <a:ext cx="1738979" cy="130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94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40785" y="887650"/>
            <a:ext cx="2438634" cy="14842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一年来，港湾教辅党支部，在党员教育管理方面，扎实开展工作，认真落实“三会一课”制度，组织好支部生活，开展好主题党日。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Rectangle 5"/>
          <p:cNvSpPr>
            <a:spLocks/>
          </p:cNvSpPr>
          <p:nvPr/>
        </p:nvSpPr>
        <p:spPr bwMode="auto">
          <a:xfrm>
            <a:off x="1128615" y="3424889"/>
            <a:ext cx="7020633" cy="74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72864" y="-485925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 txBox="1">
            <a:spLocks/>
          </p:cNvSpPr>
          <p:nvPr/>
        </p:nvSpPr>
        <p:spPr>
          <a:xfrm>
            <a:off x="1128615" y="260624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党员教育管理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pic>
        <p:nvPicPr>
          <p:cNvPr id="14" name="Picture 3" descr="D:\党支部（教辅）\支部照片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614" y="876884"/>
            <a:ext cx="1969663" cy="147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hp\Desktop\微信图片_202010271403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913" y="895248"/>
            <a:ext cx="1968843" cy="147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8230" y="2441833"/>
            <a:ext cx="78275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</a:rPr>
              <a:t>、学习党史、新中国史、改革开放史、社会主义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发展史，看浦东改革开放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30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周年</a:t>
            </a:r>
            <a:endParaRPr lang="en-US" altLang="zh-CN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、听讲座学习，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大革命的中心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中共中央在上海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、学习</a:t>
            </a:r>
            <a:r>
              <a:rPr lang="en-US" altLang="zh-CN" sz="1400" b="1" dirty="0">
                <a:solidFill>
                  <a:srgbClr val="FF0000"/>
                </a:solidFill>
              </a:rPr>
              <a:t>《</a:t>
            </a:r>
            <a:r>
              <a:rPr lang="zh-CN" altLang="en-US" sz="1400" b="1" dirty="0">
                <a:solidFill>
                  <a:srgbClr val="FF0000"/>
                </a:solidFill>
              </a:rPr>
              <a:t>习近平谈治国理政</a:t>
            </a:r>
            <a:r>
              <a:rPr lang="en-US" altLang="zh-CN" sz="1400" b="1" dirty="0">
                <a:solidFill>
                  <a:srgbClr val="FF0000"/>
                </a:solidFill>
              </a:rPr>
              <a:t>》</a:t>
            </a:r>
            <a:r>
              <a:rPr lang="zh-CN" altLang="en-US" sz="1400" b="1" dirty="0">
                <a:solidFill>
                  <a:srgbClr val="FF0000"/>
                </a:solidFill>
              </a:rPr>
              <a:t>第三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卷</a:t>
            </a:r>
            <a:endParaRPr lang="en-US" altLang="zh-CN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、学习习主席</a:t>
            </a:r>
            <a:r>
              <a:rPr lang="zh-CN" altLang="en-US" sz="1400" b="1" dirty="0">
                <a:solidFill>
                  <a:srgbClr val="FF0000"/>
                </a:solidFill>
              </a:rPr>
              <a:t>在深圳经济特区建立</a:t>
            </a:r>
            <a:r>
              <a:rPr lang="en-US" altLang="zh-CN" sz="1400" b="1" dirty="0">
                <a:solidFill>
                  <a:srgbClr val="FF0000"/>
                </a:solidFill>
              </a:rPr>
              <a:t>40</a:t>
            </a:r>
            <a:r>
              <a:rPr lang="zh-CN" altLang="en-US" sz="1400" b="1" dirty="0">
                <a:solidFill>
                  <a:srgbClr val="FF0000"/>
                </a:solidFill>
              </a:rPr>
              <a:t>周年庆祝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大会讲话精神</a:t>
            </a:r>
            <a:endParaRPr lang="en-US" altLang="zh-CN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、学习习</a:t>
            </a:r>
            <a:r>
              <a:rPr lang="zh-CN" altLang="en-US" sz="1400" b="1" dirty="0">
                <a:solidFill>
                  <a:srgbClr val="FF0000"/>
                </a:solidFill>
              </a:rPr>
              <a:t>主席在纪念中国人民志愿军抗美援朝出国作战</a:t>
            </a:r>
            <a:r>
              <a:rPr lang="en-US" altLang="zh-CN" sz="1400" b="1" dirty="0">
                <a:solidFill>
                  <a:srgbClr val="FF0000"/>
                </a:solidFill>
              </a:rPr>
              <a:t>70</a:t>
            </a:r>
            <a:r>
              <a:rPr lang="zh-CN" altLang="en-US" sz="1400" b="1" dirty="0">
                <a:solidFill>
                  <a:srgbClr val="FF0000"/>
                </a:solidFill>
              </a:rPr>
              <a:t>周年大会上的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讲话精神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34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548147" y="2045269"/>
            <a:ext cx="0" cy="1069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"/>
          <p:cNvSpPr txBox="1"/>
          <p:nvPr/>
        </p:nvSpPr>
        <p:spPr>
          <a:xfrm>
            <a:off x="4748653" y="2268470"/>
            <a:ext cx="2908508" cy="623258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思想政治工作</a:t>
            </a:r>
          </a:p>
        </p:txBody>
      </p:sp>
      <p:sp>
        <p:nvSpPr>
          <p:cNvPr id="37" name="椭圆 36"/>
          <p:cNvSpPr/>
          <p:nvPr/>
        </p:nvSpPr>
        <p:spPr>
          <a:xfrm>
            <a:off x="2592848" y="1674929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782595" y="1864676"/>
            <a:ext cx="1397036" cy="139703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245" y="2111684"/>
            <a:ext cx="906610" cy="8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64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570319" y="1357513"/>
            <a:ext cx="7879972" cy="2413298"/>
            <a:chOff x="643683" y="1801707"/>
            <a:chExt cx="7879972" cy="2413298"/>
          </a:xfrm>
        </p:grpSpPr>
        <p:sp>
          <p:nvSpPr>
            <p:cNvPr id="59" name="任意多边形 21"/>
            <p:cNvSpPr/>
            <p:nvPr/>
          </p:nvSpPr>
          <p:spPr>
            <a:xfrm>
              <a:off x="4726528" y="2404990"/>
              <a:ext cx="817124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0" name="任意多边形 22"/>
            <p:cNvSpPr/>
            <p:nvPr/>
          </p:nvSpPr>
          <p:spPr>
            <a:xfrm>
              <a:off x="3616699" y="3609038"/>
              <a:ext cx="817124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1" name="任意多边形 23"/>
            <p:cNvSpPr/>
            <p:nvPr/>
          </p:nvSpPr>
          <p:spPr>
            <a:xfrm>
              <a:off x="2864360" y="1801707"/>
              <a:ext cx="817124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2" name="任意多边形 24"/>
            <p:cNvSpPr/>
            <p:nvPr/>
          </p:nvSpPr>
          <p:spPr>
            <a:xfrm flipV="1">
              <a:off x="643683" y="3609038"/>
              <a:ext cx="1549979" cy="34289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3" name="任意多边形 25"/>
            <p:cNvSpPr/>
            <p:nvPr/>
          </p:nvSpPr>
          <p:spPr>
            <a:xfrm flipV="1">
              <a:off x="6973676" y="2395392"/>
              <a:ext cx="1549979" cy="34289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4" name="任意多边形 26"/>
            <p:cNvSpPr/>
            <p:nvPr/>
          </p:nvSpPr>
          <p:spPr>
            <a:xfrm>
              <a:off x="5515656" y="4215005"/>
              <a:ext cx="817124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5156" y="1376605"/>
            <a:ext cx="2121769" cy="117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0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教辅党支部支委会深入做好思想政治工作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284423" y="3428444"/>
            <a:ext cx="2121769" cy="77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0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党员联系群众，倾听群众意见，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6835237" y="2157004"/>
            <a:ext cx="2121769" cy="40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0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帮扶困难群众</a:t>
            </a: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6432377" y="3479549"/>
            <a:ext cx="2121769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0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本支部职工思想</a:t>
            </a: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稳定。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</p:txBody>
      </p:sp>
      <p:sp>
        <p:nvSpPr>
          <p:cNvPr id="69" name="任意多边形 40"/>
          <p:cNvSpPr/>
          <p:nvPr/>
        </p:nvSpPr>
        <p:spPr>
          <a:xfrm>
            <a:off x="3378757" y="1366698"/>
            <a:ext cx="1237579" cy="1237579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rgbClr val="C00000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tx1">
                <a:lumMod val="75000"/>
                <a:lumOff val="2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0" name="任意多边形 40"/>
          <p:cNvSpPr/>
          <p:nvPr/>
        </p:nvSpPr>
        <p:spPr>
          <a:xfrm>
            <a:off x="5625289" y="1366698"/>
            <a:ext cx="1237579" cy="1237579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rgbClr val="C00000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tx1">
                <a:lumMod val="75000"/>
                <a:lumOff val="2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1" name="任意多边形 40"/>
          <p:cNvSpPr/>
          <p:nvPr/>
        </p:nvSpPr>
        <p:spPr>
          <a:xfrm>
            <a:off x="2293343" y="2579174"/>
            <a:ext cx="1237579" cy="1237579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rgbClr val="C00000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tx1">
                <a:lumMod val="75000"/>
                <a:lumOff val="2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2" name="任意多边形 40"/>
          <p:cNvSpPr/>
          <p:nvPr/>
        </p:nvSpPr>
        <p:spPr>
          <a:xfrm>
            <a:off x="4539875" y="2579174"/>
            <a:ext cx="1237579" cy="1237579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rgbClr val="C00000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tx1">
                <a:lumMod val="75000"/>
                <a:lumOff val="2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1180393" y="25655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思想政治工作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230" y="790832"/>
            <a:ext cx="7567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每月谈话制度，坚持为本支部党员群众排忧解难，思想疏导，效果佳。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6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5" grpId="0"/>
      <p:bldP spid="66" grpId="0"/>
      <p:bldP spid="67" grpId="0"/>
      <p:bldP spid="68" grpId="0"/>
      <p:bldP spid="69" grpId="0" animBg="1"/>
      <p:bldP spid="70" grpId="0" animBg="1"/>
      <p:bldP spid="71" grpId="0" animBg="1"/>
      <p:bldP spid="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548147" y="2045269"/>
            <a:ext cx="0" cy="1069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4806319" y="2365880"/>
            <a:ext cx="2908508" cy="623258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战斗堡垒作用</a:t>
            </a:r>
          </a:p>
        </p:txBody>
      </p:sp>
      <p:sp>
        <p:nvSpPr>
          <p:cNvPr id="30" name="椭圆 29"/>
          <p:cNvSpPr/>
          <p:nvPr/>
        </p:nvSpPr>
        <p:spPr>
          <a:xfrm>
            <a:off x="2592848" y="1674929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782595" y="1864676"/>
            <a:ext cx="1397036" cy="139703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245" y="2111684"/>
            <a:ext cx="906610" cy="8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40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47" name="等腰三角形 8"/>
          <p:cNvSpPr>
            <a:spLocks noChangeArrowheads="1"/>
          </p:cNvSpPr>
          <p:nvPr/>
        </p:nvSpPr>
        <p:spPr bwMode="auto">
          <a:xfrm rot="7717980">
            <a:off x="2674854" y="2667849"/>
            <a:ext cx="308467" cy="31663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txBody>
          <a:bodyPr lIns="68571" tIns="34285" rIns="68571" bIns="3428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8" name="等腰三角形 9"/>
          <p:cNvSpPr>
            <a:spLocks noChangeArrowheads="1"/>
          </p:cNvSpPr>
          <p:nvPr/>
        </p:nvSpPr>
        <p:spPr bwMode="auto">
          <a:xfrm rot="7717980">
            <a:off x="6393564" y="2665463"/>
            <a:ext cx="291793" cy="29997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txBody>
          <a:bodyPr lIns="68571" tIns="34285" rIns="68571" bIns="3428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9" name="等腰三角形 10"/>
          <p:cNvSpPr>
            <a:spLocks noChangeArrowheads="1"/>
          </p:cNvSpPr>
          <p:nvPr/>
        </p:nvSpPr>
        <p:spPr bwMode="auto">
          <a:xfrm rot="2750931">
            <a:off x="4515156" y="2617833"/>
            <a:ext cx="323950" cy="334493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txBody>
          <a:bodyPr lIns="68571" tIns="34285" rIns="68571" bIns="3428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0" name="Group 8"/>
          <p:cNvGrpSpPr>
            <a:grpSpLocks/>
          </p:cNvGrpSpPr>
          <p:nvPr/>
        </p:nvGrpSpPr>
        <p:grpSpPr bwMode="auto">
          <a:xfrm>
            <a:off x="1163401" y="1378725"/>
            <a:ext cx="1576046" cy="1576874"/>
            <a:chOff x="0" y="0"/>
            <a:chExt cx="2101515" cy="2101515"/>
          </a:xfrm>
        </p:grpSpPr>
        <p:sp>
          <p:nvSpPr>
            <p:cNvPr id="51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2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1352172" y="1706607"/>
            <a:ext cx="1209413" cy="90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-150" dirty="0" smtClean="0">
                <a:solidFill>
                  <a:schemeClr val="bg1"/>
                </a:solidFill>
              </a:rPr>
              <a:t>宣传落实贯彻党的路线方针政策和校区党委决议</a:t>
            </a:r>
            <a:endParaRPr lang="zh-CN" altLang="en-US" sz="1200" b="1" spc="-150" dirty="0">
              <a:solidFill>
                <a:schemeClr val="bg1"/>
              </a:solidFill>
            </a:endParaRPr>
          </a:p>
        </p:txBody>
      </p:sp>
      <p:grpSp>
        <p:nvGrpSpPr>
          <p:cNvPr id="54" name="Group 8"/>
          <p:cNvGrpSpPr>
            <a:grpSpLocks/>
          </p:cNvGrpSpPr>
          <p:nvPr/>
        </p:nvGrpSpPr>
        <p:grpSpPr bwMode="auto">
          <a:xfrm>
            <a:off x="2965978" y="2617149"/>
            <a:ext cx="1576046" cy="1576874"/>
            <a:chOff x="0" y="0"/>
            <a:chExt cx="2101515" cy="2101515"/>
          </a:xfrm>
        </p:grpSpPr>
        <p:sp>
          <p:nvSpPr>
            <p:cNvPr id="55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149296" y="3149919"/>
            <a:ext cx="1209413" cy="59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-150" dirty="0">
                <a:solidFill>
                  <a:schemeClr val="bg1"/>
                </a:solidFill>
              </a:rPr>
              <a:t>教辅党支部书记工作落实到位</a:t>
            </a:r>
          </a:p>
        </p:txBody>
      </p:sp>
      <p:grpSp>
        <p:nvGrpSpPr>
          <p:cNvPr id="58" name="Group 8"/>
          <p:cNvGrpSpPr>
            <a:grpSpLocks/>
          </p:cNvGrpSpPr>
          <p:nvPr/>
        </p:nvGrpSpPr>
        <p:grpSpPr bwMode="auto">
          <a:xfrm>
            <a:off x="4813427" y="1397572"/>
            <a:ext cx="1576046" cy="1576874"/>
            <a:chOff x="0" y="0"/>
            <a:chExt cx="2101515" cy="2101515"/>
          </a:xfrm>
        </p:grpSpPr>
        <p:sp>
          <p:nvSpPr>
            <p:cNvPr id="59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0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4996745" y="1966723"/>
            <a:ext cx="1209413" cy="59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-150" dirty="0">
                <a:solidFill>
                  <a:schemeClr val="bg1"/>
                </a:solidFill>
              </a:rPr>
              <a:t>支部团结，工作成绩显著</a:t>
            </a:r>
          </a:p>
        </p:txBody>
      </p:sp>
      <p:grpSp>
        <p:nvGrpSpPr>
          <p:cNvPr id="62" name="Group 8"/>
          <p:cNvGrpSpPr>
            <a:grpSpLocks/>
          </p:cNvGrpSpPr>
          <p:nvPr/>
        </p:nvGrpSpPr>
        <p:grpSpPr bwMode="auto">
          <a:xfrm>
            <a:off x="6613262" y="2702900"/>
            <a:ext cx="1576046" cy="1576874"/>
            <a:chOff x="0" y="0"/>
            <a:chExt cx="2101515" cy="2101515"/>
          </a:xfrm>
        </p:grpSpPr>
        <p:sp>
          <p:nvSpPr>
            <p:cNvPr id="63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4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6796579" y="3272051"/>
            <a:ext cx="1209413" cy="59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-150" dirty="0">
                <a:solidFill>
                  <a:schemeClr val="bg1"/>
                </a:solidFill>
              </a:rPr>
              <a:t>支部党员先锋模范带头作用好</a:t>
            </a:r>
          </a:p>
        </p:txBody>
      </p:sp>
      <p:sp>
        <p:nvSpPr>
          <p:cNvPr id="66" name="椭圆 65"/>
          <p:cNvSpPr/>
          <p:nvPr/>
        </p:nvSpPr>
        <p:spPr bwMode="auto">
          <a:xfrm>
            <a:off x="1284620" y="1439301"/>
            <a:ext cx="387732" cy="38793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defTabSz="685709"/>
            <a:endParaRPr lang="zh-CN" altLang="en-US" dirty="0"/>
          </a:p>
        </p:txBody>
      </p:sp>
      <p:sp>
        <p:nvSpPr>
          <p:cNvPr id="67" name="TextBox 160"/>
          <p:cNvSpPr txBox="1"/>
          <p:nvPr/>
        </p:nvSpPr>
        <p:spPr>
          <a:xfrm>
            <a:off x="1352172" y="1460091"/>
            <a:ext cx="221837" cy="269294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dirty="0">
                <a:solidFill>
                  <a:srgbClr val="F8F8F8"/>
                </a:solidFill>
                <a:latin typeface="+mn-ea"/>
              </a:rPr>
              <a:t>1</a:t>
            </a:r>
            <a:endParaRPr lang="zh-CN" altLang="en-US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68" name="椭圆 67"/>
          <p:cNvSpPr/>
          <p:nvPr/>
        </p:nvSpPr>
        <p:spPr bwMode="auto">
          <a:xfrm>
            <a:off x="3230668" y="2619804"/>
            <a:ext cx="387732" cy="38793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defTabSz="685709"/>
            <a:endParaRPr lang="zh-CN" altLang="en-US" dirty="0"/>
          </a:p>
        </p:txBody>
      </p:sp>
      <p:sp>
        <p:nvSpPr>
          <p:cNvPr id="69" name="TextBox 162"/>
          <p:cNvSpPr txBox="1"/>
          <p:nvPr/>
        </p:nvSpPr>
        <p:spPr>
          <a:xfrm>
            <a:off x="3298220" y="2640594"/>
            <a:ext cx="221837" cy="269294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dirty="0">
                <a:solidFill>
                  <a:srgbClr val="F8F8F8"/>
                </a:solidFill>
                <a:latin typeface="+mn-ea"/>
              </a:rPr>
              <a:t>2</a:t>
            </a:r>
            <a:endParaRPr lang="zh-CN" altLang="en-US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0" name="椭圆 69"/>
          <p:cNvSpPr/>
          <p:nvPr/>
        </p:nvSpPr>
        <p:spPr bwMode="auto">
          <a:xfrm>
            <a:off x="4968264" y="1448621"/>
            <a:ext cx="387732" cy="38793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defTabSz="685709"/>
            <a:endParaRPr lang="zh-CN" altLang="en-US" dirty="0"/>
          </a:p>
        </p:txBody>
      </p:sp>
      <p:sp>
        <p:nvSpPr>
          <p:cNvPr id="71" name="TextBox 164"/>
          <p:cNvSpPr txBox="1"/>
          <p:nvPr/>
        </p:nvSpPr>
        <p:spPr>
          <a:xfrm>
            <a:off x="5035816" y="1469411"/>
            <a:ext cx="221837" cy="269294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dirty="0">
                <a:solidFill>
                  <a:srgbClr val="F8F8F8"/>
                </a:solidFill>
                <a:latin typeface="+mn-ea"/>
              </a:rPr>
              <a:t>3</a:t>
            </a:r>
            <a:endParaRPr lang="zh-CN" altLang="en-US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2" name="椭圆 71"/>
          <p:cNvSpPr/>
          <p:nvPr/>
        </p:nvSpPr>
        <p:spPr bwMode="auto">
          <a:xfrm>
            <a:off x="6807291" y="2780478"/>
            <a:ext cx="387732" cy="38793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defTabSz="685709"/>
            <a:endParaRPr lang="zh-CN" altLang="en-US" dirty="0"/>
          </a:p>
        </p:txBody>
      </p:sp>
      <p:sp>
        <p:nvSpPr>
          <p:cNvPr id="73" name="TextBox 166"/>
          <p:cNvSpPr txBox="1"/>
          <p:nvPr/>
        </p:nvSpPr>
        <p:spPr>
          <a:xfrm>
            <a:off x="6874843" y="2801268"/>
            <a:ext cx="221837" cy="269294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dirty="0">
                <a:solidFill>
                  <a:srgbClr val="F8F8F8"/>
                </a:solidFill>
                <a:latin typeface="+mn-ea"/>
              </a:rPr>
              <a:t>4</a:t>
            </a:r>
            <a:endParaRPr lang="zh-CN" altLang="en-US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86" name="标题 1"/>
          <p:cNvSpPr txBox="1">
            <a:spLocks/>
          </p:cNvSpPr>
          <p:nvPr/>
        </p:nvSpPr>
        <p:spPr>
          <a:xfrm>
            <a:off x="1198289" y="18756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战斗堡垒作用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57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450"/>
                            </p:stCondLst>
                            <p:childTnLst>
                              <p:par>
                                <p:cTn id="9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50"/>
                            </p:stCondLst>
                            <p:childTnLst>
                              <p:par>
                                <p:cTn id="9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50"/>
                            </p:stCondLst>
                            <p:childTnLst>
                              <p:par>
                                <p:cTn id="10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48" grpId="0" animBg="1"/>
      <p:bldP spid="49" grpId="0" animBg="1"/>
      <p:bldP spid="53" grpId="0"/>
      <p:bldP spid="57" grpId="0"/>
      <p:bldP spid="61" grpId="0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3503" y="2050040"/>
            <a:ext cx="7992403" cy="532374"/>
            <a:chOff x="538163" y="2851150"/>
            <a:chExt cx="11045825" cy="709613"/>
          </a:xfrm>
          <a:solidFill>
            <a:srgbClr val="C00000"/>
          </a:solidFill>
        </p:grpSpPr>
        <p:sp>
          <p:nvSpPr>
            <p:cNvPr id="7" name="矩形 18"/>
            <p:cNvSpPr>
              <a:spLocks noChangeArrowheads="1"/>
            </p:cNvSpPr>
            <p:nvPr/>
          </p:nvSpPr>
          <p:spPr bwMode="auto">
            <a:xfrm>
              <a:off x="538163" y="2851150"/>
              <a:ext cx="11045825" cy="709613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900">
                <a:solidFill>
                  <a:srgbClr val="FFFFFF"/>
                </a:solidFill>
              </a:endParaRPr>
            </a:p>
          </p:txBody>
        </p:sp>
        <p:grpSp>
          <p:nvGrpSpPr>
            <p:cNvPr id="8" name="组合 22"/>
            <p:cNvGrpSpPr>
              <a:grpSpLocks/>
            </p:cNvGrpSpPr>
            <p:nvPr/>
          </p:nvGrpSpPr>
          <p:grpSpPr bwMode="auto">
            <a:xfrm>
              <a:off x="2525607" y="2928585"/>
              <a:ext cx="5572211" cy="533315"/>
              <a:chOff x="-2191206" y="-86272"/>
              <a:chExt cx="4242122" cy="406934"/>
            </a:xfrm>
            <a:grpFill/>
          </p:grpSpPr>
          <p:sp>
            <p:nvSpPr>
              <p:cNvPr id="9" name="文本框 23"/>
              <p:cNvSpPr txBox="1">
                <a:spLocks noChangeArrowheads="1"/>
              </p:cNvSpPr>
              <p:nvPr/>
            </p:nvSpPr>
            <p:spPr bwMode="auto">
              <a:xfrm>
                <a:off x="-2191206" y="-86272"/>
                <a:ext cx="4242122" cy="4069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 smtClean="0">
                    <a:solidFill>
                      <a:srgbClr val="FFF6E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电教中心为广大师生开学保驾护航</a:t>
                </a:r>
                <a:endParaRPr lang="zh-CN" altLang="en-US" sz="2000" b="1" dirty="0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等腰三角形 24"/>
              <p:cNvSpPr>
                <a:spLocks noChangeArrowheads="1"/>
              </p:cNvSpPr>
              <p:nvPr/>
            </p:nvSpPr>
            <p:spPr bwMode="auto">
              <a:xfrm rot="16200000" flipV="1">
                <a:off x="991581" y="60260"/>
                <a:ext cx="132091" cy="11387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9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03503" y="2582414"/>
            <a:ext cx="7992403" cy="532373"/>
            <a:chOff x="726849" y="3603470"/>
            <a:chExt cx="11045825" cy="7096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" name="矩形 19"/>
            <p:cNvSpPr>
              <a:spLocks noChangeArrowheads="1"/>
            </p:cNvSpPr>
            <p:nvPr/>
          </p:nvSpPr>
          <p:spPr bwMode="auto">
            <a:xfrm>
              <a:off x="726849" y="3603470"/>
              <a:ext cx="11045825" cy="709612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900" dirty="0">
                <a:solidFill>
                  <a:srgbClr val="FFFFFF"/>
                </a:solidFill>
              </a:endParaRPr>
            </a:p>
          </p:txBody>
        </p:sp>
        <p:grpSp>
          <p:nvGrpSpPr>
            <p:cNvPr id="13" name="组合 25"/>
            <p:cNvGrpSpPr>
              <a:grpSpLocks/>
            </p:cNvGrpSpPr>
            <p:nvPr/>
          </p:nvGrpSpPr>
          <p:grpSpPr bwMode="auto">
            <a:xfrm>
              <a:off x="5248820" y="3691618"/>
              <a:ext cx="5198877" cy="533316"/>
              <a:chOff x="184087" y="-60908"/>
              <a:chExt cx="3957267" cy="404610"/>
            </a:xfrm>
            <a:grpFill/>
          </p:grpSpPr>
          <p:sp>
            <p:nvSpPr>
              <p:cNvPr id="14" name="文本框 26"/>
              <p:cNvSpPr txBox="1">
                <a:spLocks noChangeArrowheads="1"/>
              </p:cNvSpPr>
              <p:nvPr/>
            </p:nvSpPr>
            <p:spPr bwMode="auto">
              <a:xfrm>
                <a:off x="439537" y="-60908"/>
                <a:ext cx="3701817" cy="4046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FFF6E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图书馆，开启日夜轮值新模式</a:t>
                </a:r>
              </a:p>
            </p:txBody>
          </p:sp>
          <p:sp>
            <p:nvSpPr>
              <p:cNvPr id="15" name="等腰三角形 27"/>
              <p:cNvSpPr>
                <a:spLocks noChangeArrowheads="1"/>
              </p:cNvSpPr>
              <p:nvPr/>
            </p:nvSpPr>
            <p:spPr bwMode="auto">
              <a:xfrm rot="5400000" flipH="1" flipV="1">
                <a:off x="174977" y="43325"/>
                <a:ext cx="132091" cy="11387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900"/>
              </a:p>
            </p:txBody>
          </p:sp>
        </p:grpSp>
      </p:grpSp>
      <p:sp>
        <p:nvSpPr>
          <p:cNvPr id="16" name="Rectangle 5"/>
          <p:cNvSpPr>
            <a:spLocks/>
          </p:cNvSpPr>
          <p:nvPr/>
        </p:nvSpPr>
        <p:spPr bwMode="auto">
          <a:xfrm>
            <a:off x="5255740" y="3298877"/>
            <a:ext cx="3230031" cy="74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本学期以来，港湾来了更多的莘莘学子，为了满足研究生、在职</a:t>
            </a:r>
            <a:r>
              <a:rPr lang="en-US" altLang="zh-CN" sz="1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MBA</a:t>
            </a:r>
            <a:r>
              <a:rPr lang="zh-CN" altLang="en-US" sz="1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等多品种学生的需要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，图书馆克服自身困难，整合人力资源，为同学们延长了开放时间</a:t>
            </a:r>
            <a:endParaRPr lang="en-US" sz="1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5"/>
          <p:cNvSpPr>
            <a:spLocks/>
          </p:cNvSpPr>
          <p:nvPr/>
        </p:nvSpPr>
        <p:spPr bwMode="auto">
          <a:xfrm>
            <a:off x="621445" y="810478"/>
            <a:ext cx="3588090" cy="74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教辅支部党员，电教中心马群、张峰两位老师，在工作人员紧缺的情况下，为多部门教师及教学资源排忧解难，工作辛苦。出现一天下来，人都没有能喝一口水，人都没有坐下来一分钟的感动时刻。</a:t>
            </a:r>
            <a:endParaRPr lang="en-US" sz="1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D:\电教中心\电教中心简讯\港湾校区电教中心开学准备工作就绪+2020.09.10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741" y="682729"/>
            <a:ext cx="1845972" cy="13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电教中心\电教中心简讯\港湾校区电教中心开学准备工作就绪+2019.08.30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712" y="682729"/>
            <a:ext cx="2050967" cy="136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标题 1"/>
          <p:cNvSpPr txBox="1">
            <a:spLocks/>
          </p:cNvSpPr>
          <p:nvPr/>
        </p:nvSpPr>
        <p:spPr>
          <a:xfrm>
            <a:off x="1198289" y="18756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战斗堡垒作用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pic>
        <p:nvPicPr>
          <p:cNvPr id="7172" name="Picture 4" descr="C:\Users\hp\Desktop\1_197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68" y="3114787"/>
            <a:ext cx="3482369" cy="174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31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3503" y="2050040"/>
            <a:ext cx="7992403" cy="532374"/>
            <a:chOff x="538163" y="2851150"/>
            <a:chExt cx="11045825" cy="709613"/>
          </a:xfrm>
          <a:solidFill>
            <a:srgbClr val="C00000"/>
          </a:solidFill>
        </p:grpSpPr>
        <p:sp>
          <p:nvSpPr>
            <p:cNvPr id="7" name="矩形 18"/>
            <p:cNvSpPr>
              <a:spLocks noChangeArrowheads="1"/>
            </p:cNvSpPr>
            <p:nvPr/>
          </p:nvSpPr>
          <p:spPr bwMode="auto">
            <a:xfrm>
              <a:off x="538163" y="2851150"/>
              <a:ext cx="11045825" cy="709613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900">
                <a:solidFill>
                  <a:srgbClr val="FFFFFF"/>
                </a:solidFill>
              </a:endParaRPr>
            </a:p>
          </p:txBody>
        </p:sp>
        <p:grpSp>
          <p:nvGrpSpPr>
            <p:cNvPr id="8" name="组合 22"/>
            <p:cNvGrpSpPr>
              <a:grpSpLocks/>
            </p:cNvGrpSpPr>
            <p:nvPr/>
          </p:nvGrpSpPr>
          <p:grpSpPr bwMode="auto">
            <a:xfrm>
              <a:off x="3589005" y="2928585"/>
              <a:ext cx="4508812" cy="533315"/>
              <a:chOff x="-1381642" y="-86272"/>
              <a:chExt cx="3432558" cy="406934"/>
            </a:xfrm>
            <a:grpFill/>
          </p:grpSpPr>
          <p:sp>
            <p:nvSpPr>
              <p:cNvPr id="9" name="文本框 23"/>
              <p:cNvSpPr txBox="1">
                <a:spLocks noChangeArrowheads="1"/>
              </p:cNvSpPr>
              <p:nvPr/>
            </p:nvSpPr>
            <p:spPr bwMode="auto">
              <a:xfrm>
                <a:off x="-1381642" y="-86272"/>
                <a:ext cx="3432558" cy="4069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 smtClean="0">
                    <a:solidFill>
                      <a:srgbClr val="FFF6E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实训中心，新学期，展新貌</a:t>
                </a:r>
                <a:endParaRPr lang="zh-CN" altLang="en-US" sz="2000" b="1" dirty="0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等腰三角形 24"/>
              <p:cNvSpPr>
                <a:spLocks noChangeArrowheads="1"/>
              </p:cNvSpPr>
              <p:nvPr/>
            </p:nvSpPr>
            <p:spPr bwMode="auto">
              <a:xfrm rot="16200000" flipV="1">
                <a:off x="991581" y="60260"/>
                <a:ext cx="132091" cy="11387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9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标题 1"/>
          <p:cNvSpPr txBox="1">
            <a:spLocks/>
          </p:cNvSpPr>
          <p:nvPr/>
        </p:nvSpPr>
        <p:spPr>
          <a:xfrm>
            <a:off x="1198289" y="18756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战斗堡垒作用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hp\Desktop\7def66c2-3518-4105-b756-ad15384642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3" y="674219"/>
            <a:ext cx="1834428" cy="137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hp\Desktop\fd32f5d4-f379-42e9-aa43-c4ec07b53f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931" y="674219"/>
            <a:ext cx="2004278" cy="13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hp\Desktop\02dbc242-0133-4182-bb1b-4fdade31b2b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121" y="663956"/>
            <a:ext cx="2071088" cy="13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hp\Desktop\1e375c55-abf0-44ff-b45b-63711f8cae4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209" y="674219"/>
            <a:ext cx="2026910" cy="137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27241" y="2894916"/>
            <a:ext cx="7858878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新学期如期而至，实习、实训、考证课程安排得非常充实。从安全防疫、课前、课中、课后的安全事项等多个方面对学生进行了培训。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8868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23" name="矩形 22"/>
          <p:cNvSpPr/>
          <p:nvPr/>
        </p:nvSpPr>
        <p:spPr>
          <a:xfrm>
            <a:off x="1009161" y="2612186"/>
            <a:ext cx="7135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不忘初心，牢记使命，认真学好“四史”，努力把自己的工作落实好，为港湾的未来，努力！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865" y="977355"/>
            <a:ext cx="3877392" cy="1125156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21129" y="2273499"/>
            <a:ext cx="7776864" cy="18002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1198289" y="18756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战斗堡垒作用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3" grpId="0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23268" y="518406"/>
            <a:ext cx="6379513" cy="3839605"/>
            <a:chOff x="-375853" y="629618"/>
            <a:chExt cx="6379513" cy="3839605"/>
          </a:xfrm>
        </p:grpSpPr>
        <p:sp>
          <p:nvSpPr>
            <p:cNvPr id="31" name="任意多边形 30"/>
            <p:cNvSpPr/>
            <p:nvPr/>
          </p:nvSpPr>
          <p:spPr>
            <a:xfrm>
              <a:off x="0" y="629618"/>
              <a:ext cx="5963585" cy="3839605"/>
            </a:xfrm>
            <a:custGeom>
              <a:avLst/>
              <a:gdLst>
                <a:gd name="connsiteX0" fmla="*/ 0 w 9212785"/>
                <a:gd name="connsiteY0" fmla="*/ 0 h 5117893"/>
                <a:gd name="connsiteX1" fmla="*/ 9212785 w 9212785"/>
                <a:gd name="connsiteY1" fmla="*/ 0 h 5117893"/>
                <a:gd name="connsiteX2" fmla="*/ 6582010 w 9212785"/>
                <a:gd name="connsiteY2" fmla="*/ 5117893 h 5117893"/>
                <a:gd name="connsiteX3" fmla="*/ 0 w 9212785"/>
                <a:gd name="connsiteY3" fmla="*/ 5117893 h 511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2785" h="5117893">
                  <a:moveTo>
                    <a:pt x="0" y="0"/>
                  </a:moveTo>
                  <a:lnTo>
                    <a:pt x="9212785" y="0"/>
                  </a:lnTo>
                  <a:lnTo>
                    <a:pt x="6582010" y="5117893"/>
                  </a:lnTo>
                  <a:lnTo>
                    <a:pt x="0" y="51178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35" tIns="33517" rIns="67035" bIns="33517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5853" y="657884"/>
              <a:ext cx="6379513" cy="1593286"/>
            </a:xfrm>
            <a:prstGeom prst="rect">
              <a:avLst/>
            </a:prstGeom>
          </p:spPr>
        </p:pic>
        <p:pic>
          <p:nvPicPr>
            <p:cNvPr id="19" name="Picture 2" descr="C:\Documents and Settings\Administrator\桌面\43-57-300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325"/>
            <a:stretch/>
          </p:blipFill>
          <p:spPr bwMode="auto">
            <a:xfrm>
              <a:off x="-25794" y="629618"/>
              <a:ext cx="1550439" cy="3839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3629411" y="1253243"/>
            <a:ext cx="3451504" cy="402895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629411" y="1891460"/>
            <a:ext cx="3451504" cy="402895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629411" y="2529677"/>
            <a:ext cx="3451504" cy="402895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29411" y="3167894"/>
            <a:ext cx="3451504" cy="402895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813811" y="1235252"/>
            <a:ext cx="1911507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en-US" altLang="zh-CN" sz="23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01</a:t>
            </a:r>
            <a:r>
              <a:rPr lang="en-US" altLang="zh-CN" sz="21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   </a:t>
            </a:r>
            <a:r>
              <a:rPr lang="zh-CN" altLang="en-US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组织建设</a:t>
            </a:r>
            <a:endParaRPr lang="zh-CN" altLang="en-US" sz="21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13811" y="1887512"/>
            <a:ext cx="2450116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en-US" altLang="zh-CN" sz="23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02</a:t>
            </a:r>
            <a:r>
              <a:rPr lang="en-US" altLang="zh-CN" sz="21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   </a:t>
            </a:r>
            <a:r>
              <a:rPr lang="zh-CN" altLang="en-US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党员教育管理</a:t>
            </a:r>
            <a:endParaRPr lang="zh-CN" altLang="en-US" sz="21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13811" y="2518788"/>
            <a:ext cx="2506221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en-US" altLang="zh-CN" sz="23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03   </a:t>
            </a:r>
            <a:r>
              <a:rPr lang="zh-CN" altLang="en-US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思想</a:t>
            </a:r>
            <a:r>
              <a:rPr lang="zh-CN" altLang="en-US" sz="21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政治工作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813811" y="3157005"/>
            <a:ext cx="2467749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en-US" altLang="zh-CN" sz="23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04</a:t>
            </a:r>
            <a:r>
              <a:rPr lang="en-US" altLang="zh-CN" sz="21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   </a:t>
            </a:r>
            <a:r>
              <a:rPr lang="zh-CN" altLang="en-US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战斗堡垒作用</a:t>
            </a:r>
            <a:endParaRPr lang="zh-CN" altLang="en-US" sz="21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17" name="椭圆 16"/>
          <p:cNvSpPr/>
          <p:nvPr/>
        </p:nvSpPr>
        <p:spPr>
          <a:xfrm>
            <a:off x="1605793" y="1467822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795540" y="1656884"/>
            <a:ext cx="1397036" cy="1397036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2011121" y="2041102"/>
            <a:ext cx="10281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矩形 19"/>
          <p:cNvSpPr/>
          <p:nvPr/>
        </p:nvSpPr>
        <p:spPr>
          <a:xfrm>
            <a:off x="3629411" y="3872229"/>
            <a:ext cx="3451504" cy="402895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9"/>
          <p:cNvSpPr txBox="1"/>
          <p:nvPr/>
        </p:nvSpPr>
        <p:spPr>
          <a:xfrm>
            <a:off x="3852283" y="3853492"/>
            <a:ext cx="1925934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en-US" altLang="zh-CN" sz="23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05</a:t>
            </a:r>
            <a:r>
              <a:rPr lang="en-US" altLang="zh-CN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   </a:t>
            </a:r>
            <a:r>
              <a:rPr lang="zh-CN" altLang="en-US" sz="2100" b="1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创新项目</a:t>
            </a:r>
            <a:endParaRPr lang="zh-CN" altLang="en-US" sz="21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16" grpId="0"/>
      <p:bldP spid="17" grpId="0" animBg="1"/>
      <p:bldP spid="26" grpId="0" animBg="1"/>
      <p:bldP spid="29" grpId="0"/>
      <p:bldP spid="20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548147" y="2045269"/>
            <a:ext cx="0" cy="1069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4726917" y="2111684"/>
            <a:ext cx="3049602" cy="623258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lvl="1" algn="ctr"/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组织生活创新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92848" y="1674929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82595" y="1864676"/>
            <a:ext cx="1397036" cy="139703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245" y="2111684"/>
            <a:ext cx="906610" cy="8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39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grpSp>
        <p:nvGrpSpPr>
          <p:cNvPr id="24" name="Group 284"/>
          <p:cNvGrpSpPr>
            <a:grpSpLocks noChangeAspect="1"/>
          </p:cNvGrpSpPr>
          <p:nvPr/>
        </p:nvGrpSpPr>
        <p:grpSpPr bwMode="auto">
          <a:xfrm>
            <a:off x="-36004" y="2349879"/>
            <a:ext cx="2548859" cy="2588104"/>
            <a:chOff x="3668" y="2044"/>
            <a:chExt cx="2468" cy="2506"/>
          </a:xfrm>
          <a:solidFill>
            <a:srgbClr val="C00000"/>
          </a:solidFill>
        </p:grpSpPr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286"/>
            <p:cNvSpPr>
              <a:spLocks/>
            </p:cNvSpPr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9" name="Group 292"/>
          <p:cNvGrpSpPr>
            <a:grpSpLocks noChangeAspect="1"/>
          </p:cNvGrpSpPr>
          <p:nvPr/>
        </p:nvGrpSpPr>
        <p:grpSpPr bwMode="auto">
          <a:xfrm rot="20712544">
            <a:off x="689315" y="1184321"/>
            <a:ext cx="2388740" cy="2465931"/>
            <a:chOff x="6253" y="-20"/>
            <a:chExt cx="1702" cy="1757"/>
          </a:xfrm>
          <a:solidFill>
            <a:srgbClr val="C00000"/>
          </a:solidFill>
        </p:grpSpPr>
        <p:sp>
          <p:nvSpPr>
            <p:cNvPr id="30" name="Freeform 293"/>
            <p:cNvSpPr>
              <a:spLocks/>
            </p:cNvSpPr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4"/>
            <p:cNvSpPr>
              <a:spLocks/>
            </p:cNvSpPr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95"/>
            <p:cNvSpPr>
              <a:spLocks/>
            </p:cNvSpPr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4F0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296"/>
            <p:cNvSpPr>
              <a:spLocks/>
            </p:cNvSpPr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297"/>
            <p:cNvSpPr>
              <a:spLocks/>
            </p:cNvSpPr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298"/>
            <p:cNvSpPr>
              <a:spLocks/>
            </p:cNvSpPr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299"/>
            <p:cNvSpPr>
              <a:spLocks/>
            </p:cNvSpPr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Freeform 29"/>
          <p:cNvSpPr>
            <a:spLocks noEditPoints="1"/>
          </p:cNvSpPr>
          <p:nvPr/>
        </p:nvSpPr>
        <p:spPr bwMode="auto">
          <a:xfrm>
            <a:off x="6064455" y="1698680"/>
            <a:ext cx="360760" cy="36075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8" name="Freeform 18"/>
          <p:cNvSpPr>
            <a:spLocks noEditPoints="1"/>
          </p:cNvSpPr>
          <p:nvPr/>
        </p:nvSpPr>
        <p:spPr bwMode="auto">
          <a:xfrm>
            <a:off x="7685491" y="1698680"/>
            <a:ext cx="372666" cy="350044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43" name="Group 55"/>
          <p:cNvGrpSpPr/>
          <p:nvPr/>
        </p:nvGrpSpPr>
        <p:grpSpPr bwMode="auto">
          <a:xfrm>
            <a:off x="4541216" y="1733207"/>
            <a:ext cx="366885" cy="360917"/>
            <a:chOff x="7141104" y="1923522"/>
            <a:chExt cx="488950" cy="481013"/>
          </a:xfrm>
          <a:solidFill>
            <a:srgbClr val="C00000"/>
          </a:solidFill>
        </p:grpSpPr>
        <p:sp>
          <p:nvSpPr>
            <p:cNvPr id="44" name="Freeform 58"/>
            <p:cNvSpPr>
              <a:spLocks/>
            </p:cNvSpPr>
            <p:nvPr/>
          </p:nvSpPr>
          <p:spPr bwMode="auto">
            <a:xfrm>
              <a:off x="7407804" y="1983847"/>
              <a:ext cx="157162" cy="157163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45" name="Freeform 59"/>
            <p:cNvSpPr>
              <a:spLocks noEditPoints="1"/>
            </p:cNvSpPr>
            <p:nvPr/>
          </p:nvSpPr>
          <p:spPr bwMode="auto">
            <a:xfrm>
              <a:off x="7141104" y="1923522"/>
              <a:ext cx="488950" cy="481013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46" name="Freeform 60"/>
            <p:cNvSpPr>
              <a:spLocks/>
            </p:cNvSpPr>
            <p:nvPr/>
          </p:nvSpPr>
          <p:spPr bwMode="auto">
            <a:xfrm>
              <a:off x="7399866" y="1923522"/>
              <a:ext cx="225425" cy="225425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73" name="TextBox 85"/>
          <p:cNvSpPr txBox="1"/>
          <p:nvPr/>
        </p:nvSpPr>
        <p:spPr>
          <a:xfrm>
            <a:off x="4125780" y="2154622"/>
            <a:ext cx="1377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组织生活，上线啦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疫情下的微党课</a:t>
            </a:r>
            <a:endParaRPr lang="en-US" altLang="zh-CN" sz="1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86"/>
          <p:cNvSpPr txBox="1"/>
          <p:nvPr/>
        </p:nvSpPr>
        <p:spPr>
          <a:xfrm>
            <a:off x="5635155" y="2154622"/>
            <a:ext cx="12580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支委与普通党员，接线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啦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每月谈心计划开启啦</a:t>
            </a:r>
            <a:endParaRPr lang="en-US" altLang="zh-CN" sz="1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87"/>
          <p:cNvSpPr txBox="1"/>
          <p:nvPr/>
        </p:nvSpPr>
        <p:spPr>
          <a:xfrm>
            <a:off x="7242785" y="2164530"/>
            <a:ext cx="12580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党员与群众，亲密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啦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有难必访，关爱必达</a:t>
            </a:r>
            <a:endParaRPr lang="en-US" altLang="zh-CN" sz="1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Group 292"/>
          <p:cNvGrpSpPr>
            <a:grpSpLocks noChangeAspect="1"/>
          </p:cNvGrpSpPr>
          <p:nvPr/>
        </p:nvGrpSpPr>
        <p:grpSpPr bwMode="auto">
          <a:xfrm rot="1599034">
            <a:off x="1423430" y="2282809"/>
            <a:ext cx="2388740" cy="2465931"/>
            <a:chOff x="6253" y="-20"/>
            <a:chExt cx="1702" cy="1757"/>
          </a:xfrm>
          <a:solidFill>
            <a:srgbClr val="C00000"/>
          </a:solidFill>
        </p:grpSpPr>
        <p:sp>
          <p:nvSpPr>
            <p:cNvPr id="80" name="Freeform 293"/>
            <p:cNvSpPr>
              <a:spLocks/>
            </p:cNvSpPr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294"/>
            <p:cNvSpPr>
              <a:spLocks/>
            </p:cNvSpPr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295"/>
            <p:cNvSpPr>
              <a:spLocks/>
            </p:cNvSpPr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4F0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3" name="Freeform 296"/>
            <p:cNvSpPr>
              <a:spLocks/>
            </p:cNvSpPr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4" name="Freeform 297"/>
            <p:cNvSpPr>
              <a:spLocks/>
            </p:cNvSpPr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5" name="Freeform 298"/>
            <p:cNvSpPr>
              <a:spLocks/>
            </p:cNvSpPr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6" name="Freeform 299"/>
            <p:cNvSpPr>
              <a:spLocks/>
            </p:cNvSpPr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rgbClr val="90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8" name="标题 1"/>
          <p:cNvSpPr txBox="1">
            <a:spLocks/>
          </p:cNvSpPr>
          <p:nvPr/>
        </p:nvSpPr>
        <p:spPr>
          <a:xfrm>
            <a:off x="1198289" y="233285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组织生活创新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49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7" grpId="0" animBg="1"/>
      <p:bldP spid="38" grpId="0" animBg="1"/>
      <p:bldP spid="73" grpId="0"/>
      <p:bldP spid="74" grpId="0"/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54"/>
          <p:cNvSpPr txBox="1"/>
          <p:nvPr/>
        </p:nvSpPr>
        <p:spPr>
          <a:xfrm>
            <a:off x="1831037" y="2971324"/>
            <a:ext cx="5846047" cy="99256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谢谢欣赏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1" y="726308"/>
            <a:ext cx="9144000" cy="245668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043" y="734724"/>
            <a:ext cx="2633224" cy="1676206"/>
          </a:xfrm>
          <a:prstGeom prst="rect">
            <a:avLst/>
          </a:prstGeom>
          <a:effectLst>
            <a:outerShdw blurRad="139700" dist="25400" sx="105000" sy="105000" algn="ctr" rotWithShape="0">
              <a:prstClr val="black">
                <a:alpha val="3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2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548147" y="2045269"/>
            <a:ext cx="0" cy="1069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4726917" y="2111684"/>
            <a:ext cx="2221028" cy="111570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组织建设</a:t>
            </a:r>
          </a:p>
          <a:p>
            <a:pPr marL="0" lvl="1" algn="ctr"/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92848" y="1674929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82595" y="1864676"/>
            <a:ext cx="1397036" cy="139703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245" y="2111684"/>
            <a:ext cx="906610" cy="8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00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8665527" y="5728584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延迟符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98" y="0"/>
            <a:ext cx="7084072" cy="3565328"/>
          </a:xfrm>
          <a:prstGeom prst="rect">
            <a:avLst/>
          </a:prstGeom>
        </p:spPr>
      </p:pic>
      <p:sp>
        <p:nvSpPr>
          <p:cNvPr id="34" name="平行四边形 10"/>
          <p:cNvSpPr>
            <a:spLocks noChangeArrowheads="1"/>
          </p:cNvSpPr>
          <p:nvPr/>
        </p:nvSpPr>
        <p:spPr bwMode="auto">
          <a:xfrm>
            <a:off x="161133" y="0"/>
            <a:ext cx="5946568" cy="3565328"/>
          </a:xfrm>
          <a:prstGeom prst="parallelogram">
            <a:avLst>
              <a:gd name="adj" fmla="val 46774"/>
            </a:avLst>
          </a:prstGeom>
          <a:solidFill>
            <a:srgbClr val="C00000">
              <a:alpha val="54902"/>
            </a:srgbClr>
          </a:solidFill>
          <a:ln>
            <a:noFill/>
          </a:ln>
        </p:spPr>
        <p:txBody>
          <a:bodyPr lIns="67035" tIns="33517" rIns="67035" bIns="33517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37" name="平行四边形 10"/>
          <p:cNvSpPr>
            <a:spLocks noChangeArrowheads="1"/>
          </p:cNvSpPr>
          <p:nvPr/>
        </p:nvSpPr>
        <p:spPr bwMode="auto">
          <a:xfrm>
            <a:off x="7429748" y="0"/>
            <a:ext cx="1553123" cy="3565328"/>
          </a:xfrm>
          <a:prstGeom prst="parallelogram">
            <a:avLst>
              <a:gd name="adj" fmla="val 46774"/>
            </a:avLst>
          </a:prstGeom>
          <a:solidFill>
            <a:schemeClr val="bg1">
              <a:alpha val="54902"/>
            </a:schemeClr>
          </a:solidFill>
          <a:ln>
            <a:noFill/>
          </a:ln>
        </p:spPr>
        <p:txBody>
          <a:bodyPr lIns="67035" tIns="33517" rIns="67035" bIns="33517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39" name="平行四边形 10"/>
          <p:cNvSpPr>
            <a:spLocks noChangeArrowheads="1"/>
          </p:cNvSpPr>
          <p:nvPr/>
        </p:nvSpPr>
        <p:spPr bwMode="auto">
          <a:xfrm>
            <a:off x="6925648" y="0"/>
            <a:ext cx="1553123" cy="3565328"/>
          </a:xfrm>
          <a:prstGeom prst="parallelogram">
            <a:avLst>
              <a:gd name="adj" fmla="val 46774"/>
            </a:avLst>
          </a:prstGeom>
          <a:solidFill>
            <a:schemeClr val="bg1">
              <a:alpha val="54902"/>
            </a:schemeClr>
          </a:solidFill>
          <a:ln>
            <a:noFill/>
          </a:ln>
        </p:spPr>
        <p:txBody>
          <a:bodyPr lIns="67035" tIns="33517" rIns="67035" bIns="33517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solidFill>
                <a:srgbClr val="FFFFFF"/>
              </a:solidFill>
            </a:endParaRPr>
          </a:p>
        </p:txBody>
      </p:sp>
      <p:pic>
        <p:nvPicPr>
          <p:cNvPr id="3074" name="Picture 2" descr="C:\Users\hp\Desktop\微信图片_2020102714560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537" y="162593"/>
            <a:ext cx="4576772" cy="244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党支部（教辅）\简讯\港湾校区教辅党支部参观我校“红色港湾-我们身边的榜样”主题展及校史馆+2019.11.28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98129"/>
            <a:ext cx="3629537" cy="272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28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37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1132" y="804402"/>
            <a:ext cx="4998985" cy="2556635"/>
          </a:xfrm>
          <a:prstGeom prst="rect">
            <a:avLst/>
          </a:prstGeom>
          <a:solidFill>
            <a:srgbClr val="C00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35" tIns="33517" rIns="67035" bIns="33517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8052" y="792898"/>
            <a:ext cx="1020237" cy="421632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sz="2300" b="1" dirty="0" smtClean="0">
                <a:solidFill>
                  <a:schemeClr val="bg1"/>
                </a:solidFill>
              </a:rPr>
              <a:t>支委会</a:t>
            </a:r>
            <a:endParaRPr lang="zh-CN" altLang="en-US" sz="2300" b="1" dirty="0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/>
          </p:cNvSpPr>
          <p:nvPr/>
        </p:nvSpPr>
        <p:spPr bwMode="auto">
          <a:xfrm>
            <a:off x="178052" y="1193384"/>
            <a:ext cx="4982065" cy="17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班子成员：齐颖（支部书记）、姚国梁（组织委员）、王静芬（宣传委员）</a:t>
            </a:r>
            <a:endParaRPr lang="en-US" altLang="zh-CN" sz="1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班子分工：</a:t>
            </a:r>
            <a:endParaRPr lang="en-US" altLang="zh-CN" sz="1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              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齐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颖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-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主持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党支部的日常工作，负责召集支部委员会和支部党员大会，了解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掌</a:t>
            </a:r>
            <a:endParaRPr lang="en-US" altLang="zh-CN" sz="1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                       握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党员的思想、工作和学习情况；研究安排支部工作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              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姚国梁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-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检查和督促党员过好组织生活，做好民主评议党员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工作，党费收取。</a:t>
            </a:r>
            <a:endParaRPr lang="en-US" altLang="zh-CN" sz="1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               王静芬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-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组织党员学习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党务学习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，做好思想政治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工作，开展宣传活动。</a:t>
            </a:r>
            <a:endParaRPr lang="en-US" altLang="zh-CN" sz="1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支委会会议：每月一次，疫情期间线上工作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        </a:t>
            </a:r>
            <a:endParaRPr 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198289" y="262878"/>
            <a:ext cx="1024866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组织建设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571780" y="3615678"/>
            <a:ext cx="40002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团结奋进的我们仨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Users\hp\Desktop\微信图片_202010280841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118" y="1820807"/>
            <a:ext cx="3325654" cy="248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53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60388" y="783916"/>
            <a:ext cx="1246137" cy="1256751"/>
            <a:chOff x="2681608" y="1294395"/>
            <a:chExt cx="1506218" cy="1506218"/>
          </a:xfrm>
        </p:grpSpPr>
        <p:sp>
          <p:nvSpPr>
            <p:cNvPr id="10" name="椭圆 9"/>
            <p:cNvSpPr/>
            <p:nvPr/>
          </p:nvSpPr>
          <p:spPr>
            <a:xfrm>
              <a:off x="2681608" y="1294395"/>
              <a:ext cx="1506218" cy="150621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flipV="1">
              <a:off x="2777383" y="1390167"/>
              <a:ext cx="1314666" cy="13146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46"/>
            <p:cNvSpPr>
              <a:spLocks/>
            </p:cNvSpPr>
            <p:nvPr/>
          </p:nvSpPr>
          <p:spPr bwMode="auto">
            <a:xfrm flipV="1">
              <a:off x="2688967" y="1301749"/>
              <a:ext cx="1326030" cy="1238236"/>
            </a:xfrm>
            <a:custGeom>
              <a:avLst/>
              <a:gdLst>
                <a:gd name="connsiteX0" fmla="*/ 745749 w 1326030"/>
                <a:gd name="connsiteY0" fmla="*/ 1238236 h 1238236"/>
                <a:gd name="connsiteX1" fmla="*/ 1273073 w 1326030"/>
                <a:gd name="connsiteY1" fmla="*/ 1019809 h 1238236"/>
                <a:gd name="connsiteX2" fmla="*/ 1326030 w 1326030"/>
                <a:gd name="connsiteY2" fmla="*/ 955624 h 1238236"/>
                <a:gd name="connsiteX3" fmla="*/ 1245552 w 1326030"/>
                <a:gd name="connsiteY3" fmla="*/ 967907 h 1238236"/>
                <a:gd name="connsiteX4" fmla="*/ 1147542 w 1326030"/>
                <a:gd name="connsiteY4" fmla="*/ 972856 h 1238236"/>
                <a:gd name="connsiteX5" fmla="*/ 188953 w 1326030"/>
                <a:gd name="connsiteY5" fmla="*/ 14259 h 1238236"/>
                <a:gd name="connsiteX6" fmla="*/ 189673 w 1326030"/>
                <a:gd name="connsiteY6" fmla="*/ 0 h 1238236"/>
                <a:gd name="connsiteX7" fmla="*/ 127362 w 1326030"/>
                <a:gd name="connsiteY7" fmla="*/ 75522 h 1238236"/>
                <a:gd name="connsiteX8" fmla="*/ 0 w 1326030"/>
                <a:gd name="connsiteY8" fmla="*/ 492481 h 1238236"/>
                <a:gd name="connsiteX9" fmla="*/ 745749 w 1326030"/>
                <a:gd name="connsiteY9" fmla="*/ 1238236 h 1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30" h="1238236">
                  <a:moveTo>
                    <a:pt x="745749" y="1238236"/>
                  </a:moveTo>
                  <a:cubicBezTo>
                    <a:pt x="951682" y="1238236"/>
                    <a:pt x="1138119" y="1154765"/>
                    <a:pt x="1273073" y="1019809"/>
                  </a:cubicBezTo>
                  <a:lnTo>
                    <a:pt x="1326030" y="955624"/>
                  </a:lnTo>
                  <a:lnTo>
                    <a:pt x="1245552" y="967907"/>
                  </a:lnTo>
                  <a:cubicBezTo>
                    <a:pt x="1213327" y="971180"/>
                    <a:pt x="1180631" y="972856"/>
                    <a:pt x="1147542" y="972856"/>
                  </a:cubicBezTo>
                  <a:cubicBezTo>
                    <a:pt x="618128" y="972856"/>
                    <a:pt x="188953" y="543678"/>
                    <a:pt x="188953" y="14259"/>
                  </a:cubicBezTo>
                  <a:lnTo>
                    <a:pt x="189673" y="0"/>
                  </a:lnTo>
                  <a:lnTo>
                    <a:pt x="127362" y="75522"/>
                  </a:lnTo>
                  <a:cubicBezTo>
                    <a:pt x="46952" y="194546"/>
                    <a:pt x="0" y="338030"/>
                    <a:pt x="0" y="492481"/>
                  </a:cubicBezTo>
                  <a:cubicBezTo>
                    <a:pt x="0" y="904350"/>
                    <a:pt x="333883" y="1238236"/>
                    <a:pt x="745749" y="1238236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5000">
                  <a:schemeClr val="bg1">
                    <a:alpha val="94000"/>
                  </a:schemeClr>
                </a:gs>
              </a:gsLst>
              <a:lin ang="8100000" scaled="1"/>
              <a:tileRect/>
            </a:gradFill>
            <a:ln>
              <a:noFill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4"/>
          <p:cNvSpPr txBox="1"/>
          <p:nvPr/>
        </p:nvSpPr>
        <p:spPr>
          <a:xfrm>
            <a:off x="1179010" y="1199972"/>
            <a:ext cx="140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ffectLst>
                  <a:outerShdw blurRad="127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838831" y="783916"/>
            <a:ext cx="1252153" cy="1256752"/>
            <a:chOff x="2681608" y="1294395"/>
            <a:chExt cx="1506218" cy="1506218"/>
          </a:xfrm>
        </p:grpSpPr>
        <p:sp>
          <p:nvSpPr>
            <p:cNvPr id="18" name="椭圆 17"/>
            <p:cNvSpPr/>
            <p:nvPr/>
          </p:nvSpPr>
          <p:spPr>
            <a:xfrm>
              <a:off x="2681608" y="1294395"/>
              <a:ext cx="1506218" cy="150621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flipV="1">
              <a:off x="2777383" y="1390167"/>
              <a:ext cx="1314666" cy="13146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46"/>
            <p:cNvSpPr>
              <a:spLocks/>
            </p:cNvSpPr>
            <p:nvPr/>
          </p:nvSpPr>
          <p:spPr bwMode="auto">
            <a:xfrm flipV="1">
              <a:off x="2688967" y="1301749"/>
              <a:ext cx="1326030" cy="1238236"/>
            </a:xfrm>
            <a:custGeom>
              <a:avLst/>
              <a:gdLst>
                <a:gd name="connsiteX0" fmla="*/ 745749 w 1326030"/>
                <a:gd name="connsiteY0" fmla="*/ 1238236 h 1238236"/>
                <a:gd name="connsiteX1" fmla="*/ 1273073 w 1326030"/>
                <a:gd name="connsiteY1" fmla="*/ 1019809 h 1238236"/>
                <a:gd name="connsiteX2" fmla="*/ 1326030 w 1326030"/>
                <a:gd name="connsiteY2" fmla="*/ 955624 h 1238236"/>
                <a:gd name="connsiteX3" fmla="*/ 1245552 w 1326030"/>
                <a:gd name="connsiteY3" fmla="*/ 967907 h 1238236"/>
                <a:gd name="connsiteX4" fmla="*/ 1147542 w 1326030"/>
                <a:gd name="connsiteY4" fmla="*/ 972856 h 1238236"/>
                <a:gd name="connsiteX5" fmla="*/ 188953 w 1326030"/>
                <a:gd name="connsiteY5" fmla="*/ 14259 h 1238236"/>
                <a:gd name="connsiteX6" fmla="*/ 189673 w 1326030"/>
                <a:gd name="connsiteY6" fmla="*/ 0 h 1238236"/>
                <a:gd name="connsiteX7" fmla="*/ 127362 w 1326030"/>
                <a:gd name="connsiteY7" fmla="*/ 75522 h 1238236"/>
                <a:gd name="connsiteX8" fmla="*/ 0 w 1326030"/>
                <a:gd name="connsiteY8" fmla="*/ 492481 h 1238236"/>
                <a:gd name="connsiteX9" fmla="*/ 745749 w 1326030"/>
                <a:gd name="connsiteY9" fmla="*/ 1238236 h 1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30" h="1238236">
                  <a:moveTo>
                    <a:pt x="745749" y="1238236"/>
                  </a:moveTo>
                  <a:cubicBezTo>
                    <a:pt x="951682" y="1238236"/>
                    <a:pt x="1138119" y="1154765"/>
                    <a:pt x="1273073" y="1019809"/>
                  </a:cubicBezTo>
                  <a:lnTo>
                    <a:pt x="1326030" y="955624"/>
                  </a:lnTo>
                  <a:lnTo>
                    <a:pt x="1245552" y="967907"/>
                  </a:lnTo>
                  <a:cubicBezTo>
                    <a:pt x="1213327" y="971180"/>
                    <a:pt x="1180631" y="972856"/>
                    <a:pt x="1147542" y="972856"/>
                  </a:cubicBezTo>
                  <a:cubicBezTo>
                    <a:pt x="618128" y="972856"/>
                    <a:pt x="188953" y="543678"/>
                    <a:pt x="188953" y="14259"/>
                  </a:cubicBezTo>
                  <a:lnTo>
                    <a:pt x="189673" y="0"/>
                  </a:lnTo>
                  <a:lnTo>
                    <a:pt x="127362" y="75522"/>
                  </a:lnTo>
                  <a:cubicBezTo>
                    <a:pt x="46952" y="194546"/>
                    <a:pt x="0" y="338030"/>
                    <a:pt x="0" y="492481"/>
                  </a:cubicBezTo>
                  <a:cubicBezTo>
                    <a:pt x="0" y="904350"/>
                    <a:pt x="333883" y="1238236"/>
                    <a:pt x="745749" y="1238236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5000">
                  <a:schemeClr val="bg1">
                    <a:alpha val="94000"/>
                  </a:schemeClr>
                </a:gs>
              </a:gsLst>
              <a:lin ang="8100000" scaled="1"/>
              <a:tileRect/>
            </a:gradFill>
            <a:ln>
              <a:noFill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14"/>
          <p:cNvSpPr txBox="1"/>
          <p:nvPr/>
        </p:nvSpPr>
        <p:spPr>
          <a:xfrm>
            <a:off x="3760462" y="1227625"/>
            <a:ext cx="140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127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b="1" dirty="0">
              <a:solidFill>
                <a:schemeClr val="bg1"/>
              </a:solidFill>
              <a:effectLst>
                <a:outerShdw blurRad="127000" dist="635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294352" y="783916"/>
            <a:ext cx="1288279" cy="1256752"/>
            <a:chOff x="2681608" y="1294395"/>
            <a:chExt cx="1506218" cy="1506218"/>
          </a:xfrm>
        </p:grpSpPr>
        <p:sp>
          <p:nvSpPr>
            <p:cNvPr id="23" name="椭圆 22"/>
            <p:cNvSpPr/>
            <p:nvPr/>
          </p:nvSpPr>
          <p:spPr>
            <a:xfrm>
              <a:off x="2681608" y="1294395"/>
              <a:ext cx="1506218" cy="150621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flipV="1">
              <a:off x="2777383" y="1390167"/>
              <a:ext cx="1314666" cy="13146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46"/>
            <p:cNvSpPr>
              <a:spLocks/>
            </p:cNvSpPr>
            <p:nvPr/>
          </p:nvSpPr>
          <p:spPr bwMode="auto">
            <a:xfrm flipV="1">
              <a:off x="2688967" y="1301749"/>
              <a:ext cx="1326030" cy="1238236"/>
            </a:xfrm>
            <a:custGeom>
              <a:avLst/>
              <a:gdLst>
                <a:gd name="connsiteX0" fmla="*/ 745749 w 1326030"/>
                <a:gd name="connsiteY0" fmla="*/ 1238236 h 1238236"/>
                <a:gd name="connsiteX1" fmla="*/ 1273073 w 1326030"/>
                <a:gd name="connsiteY1" fmla="*/ 1019809 h 1238236"/>
                <a:gd name="connsiteX2" fmla="*/ 1326030 w 1326030"/>
                <a:gd name="connsiteY2" fmla="*/ 955624 h 1238236"/>
                <a:gd name="connsiteX3" fmla="*/ 1245552 w 1326030"/>
                <a:gd name="connsiteY3" fmla="*/ 967907 h 1238236"/>
                <a:gd name="connsiteX4" fmla="*/ 1147542 w 1326030"/>
                <a:gd name="connsiteY4" fmla="*/ 972856 h 1238236"/>
                <a:gd name="connsiteX5" fmla="*/ 188953 w 1326030"/>
                <a:gd name="connsiteY5" fmla="*/ 14259 h 1238236"/>
                <a:gd name="connsiteX6" fmla="*/ 189673 w 1326030"/>
                <a:gd name="connsiteY6" fmla="*/ 0 h 1238236"/>
                <a:gd name="connsiteX7" fmla="*/ 127362 w 1326030"/>
                <a:gd name="connsiteY7" fmla="*/ 75522 h 1238236"/>
                <a:gd name="connsiteX8" fmla="*/ 0 w 1326030"/>
                <a:gd name="connsiteY8" fmla="*/ 492481 h 1238236"/>
                <a:gd name="connsiteX9" fmla="*/ 745749 w 1326030"/>
                <a:gd name="connsiteY9" fmla="*/ 1238236 h 1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30" h="1238236">
                  <a:moveTo>
                    <a:pt x="745749" y="1238236"/>
                  </a:moveTo>
                  <a:cubicBezTo>
                    <a:pt x="951682" y="1238236"/>
                    <a:pt x="1138119" y="1154765"/>
                    <a:pt x="1273073" y="1019809"/>
                  </a:cubicBezTo>
                  <a:lnTo>
                    <a:pt x="1326030" y="955624"/>
                  </a:lnTo>
                  <a:lnTo>
                    <a:pt x="1245552" y="967907"/>
                  </a:lnTo>
                  <a:cubicBezTo>
                    <a:pt x="1213327" y="971180"/>
                    <a:pt x="1180631" y="972856"/>
                    <a:pt x="1147542" y="972856"/>
                  </a:cubicBezTo>
                  <a:cubicBezTo>
                    <a:pt x="618128" y="972856"/>
                    <a:pt x="188953" y="543678"/>
                    <a:pt x="188953" y="14259"/>
                  </a:cubicBezTo>
                  <a:lnTo>
                    <a:pt x="189673" y="0"/>
                  </a:lnTo>
                  <a:lnTo>
                    <a:pt x="127362" y="75522"/>
                  </a:lnTo>
                  <a:cubicBezTo>
                    <a:pt x="46952" y="194546"/>
                    <a:pt x="0" y="338030"/>
                    <a:pt x="0" y="492481"/>
                  </a:cubicBezTo>
                  <a:cubicBezTo>
                    <a:pt x="0" y="904350"/>
                    <a:pt x="333883" y="1238236"/>
                    <a:pt x="745749" y="1238236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5000">
                  <a:schemeClr val="bg1">
                    <a:alpha val="94000"/>
                  </a:schemeClr>
                </a:gs>
              </a:gsLst>
              <a:lin ang="8100000" scaled="1"/>
              <a:tileRect/>
            </a:gradFill>
            <a:ln>
              <a:noFill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14"/>
          <p:cNvSpPr txBox="1"/>
          <p:nvPr/>
        </p:nvSpPr>
        <p:spPr>
          <a:xfrm>
            <a:off x="6294352" y="1227625"/>
            <a:ext cx="140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127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接受监督</a:t>
            </a:r>
            <a:endParaRPr lang="zh-CN" altLang="en-US" b="1" dirty="0">
              <a:solidFill>
                <a:schemeClr val="bg1"/>
              </a:solidFill>
              <a:effectLst>
                <a:outerShdw blurRad="127000" dist="635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hp\Desktop\微信图片_2020102714394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79" y="2129973"/>
            <a:ext cx="1604475" cy="218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p\Desktop\微信图片_2020102714411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674" y="2176166"/>
            <a:ext cx="1581664" cy="208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标题 1"/>
          <p:cNvSpPr txBox="1">
            <a:spLocks/>
          </p:cNvSpPr>
          <p:nvPr/>
        </p:nvSpPr>
        <p:spPr>
          <a:xfrm>
            <a:off x="1198289" y="262878"/>
            <a:ext cx="1024866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组织建设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pic>
        <p:nvPicPr>
          <p:cNvPr id="2052" name="Picture 4" descr="C:\Users\hp\Desktop\微信图片_202010271446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524" y="2372496"/>
            <a:ext cx="2282543" cy="15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18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9"/>
          <p:cNvSpPr txBox="1"/>
          <p:nvPr/>
        </p:nvSpPr>
        <p:spPr>
          <a:xfrm>
            <a:off x="2189417" y="1305008"/>
            <a:ext cx="1630457" cy="682404"/>
          </a:xfrm>
          <a:prstGeom prst="rect">
            <a:avLst/>
          </a:prstGeom>
          <a:noFill/>
        </p:spPr>
        <p:txBody>
          <a:bodyPr wrap="square" lIns="66203" tIns="33102" rIns="66203" bIns="33102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“三会一课”落实到位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29444" y="882415"/>
            <a:ext cx="993410" cy="913434"/>
            <a:chOff x="970904" y="1476932"/>
            <a:chExt cx="2682595" cy="2414744"/>
          </a:xfrm>
        </p:grpSpPr>
        <p:grpSp>
          <p:nvGrpSpPr>
            <p:cNvPr id="23" name="组合 22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1349092" y="1747820"/>
              <a:ext cx="1926218" cy="1926217"/>
            </a:xfrm>
            <a:prstGeom prst="ellipse">
              <a:avLst/>
            </a:prstGeom>
            <a:blipFill dpi="0"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4000"/>
                        </a14:imgEffect>
                        <a14:imgEffect>
                          <a14:saturation sat="4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sp>
        <p:nvSpPr>
          <p:cNvPr id="69" name="TextBox 19"/>
          <p:cNvSpPr txBox="1"/>
          <p:nvPr/>
        </p:nvSpPr>
        <p:spPr>
          <a:xfrm>
            <a:off x="2223155" y="2262751"/>
            <a:ext cx="1630457" cy="682404"/>
          </a:xfrm>
          <a:prstGeom prst="rect">
            <a:avLst/>
          </a:prstGeom>
          <a:noFill/>
        </p:spPr>
        <p:txBody>
          <a:bodyPr wrap="square" lIns="66203" tIns="33102" rIns="66203" bIns="33102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民主生活会按期举行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629444" y="2110106"/>
            <a:ext cx="982176" cy="928681"/>
            <a:chOff x="970904" y="1476932"/>
            <a:chExt cx="2682595" cy="2414744"/>
          </a:xfrm>
        </p:grpSpPr>
        <p:grpSp>
          <p:nvGrpSpPr>
            <p:cNvPr id="71" name="组合 70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1349092" y="1747820"/>
              <a:ext cx="1926218" cy="1926217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2" name="TextBox 19"/>
          <p:cNvSpPr txBox="1"/>
          <p:nvPr/>
        </p:nvSpPr>
        <p:spPr>
          <a:xfrm>
            <a:off x="2223155" y="3488483"/>
            <a:ext cx="1630457" cy="620848"/>
          </a:xfrm>
          <a:prstGeom prst="rect">
            <a:avLst/>
          </a:prstGeom>
          <a:noFill/>
        </p:spPr>
        <p:txBody>
          <a:bodyPr wrap="square" lIns="66203" tIns="33102" rIns="66203" bIns="33102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民主评议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高效开展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4704" y="3340254"/>
            <a:ext cx="948150" cy="871140"/>
            <a:chOff x="970904" y="1476932"/>
            <a:chExt cx="2682595" cy="2414744"/>
          </a:xfrm>
        </p:grpSpPr>
        <p:grpSp>
          <p:nvGrpSpPr>
            <p:cNvPr id="94" name="组合 93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96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" name="椭圆 94"/>
            <p:cNvSpPr/>
            <p:nvPr/>
          </p:nvSpPr>
          <p:spPr>
            <a:xfrm>
              <a:off x="1349091" y="1747819"/>
              <a:ext cx="1926218" cy="1926217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标题 1"/>
          <p:cNvSpPr txBox="1">
            <a:spLocks/>
          </p:cNvSpPr>
          <p:nvPr/>
        </p:nvSpPr>
        <p:spPr>
          <a:xfrm>
            <a:off x="1198289" y="262878"/>
            <a:ext cx="1024866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组织建设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712" y="3499985"/>
            <a:ext cx="77435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经常化！质量高！效果好！</a:t>
            </a:r>
            <a:endParaRPr lang="zh-CN" altLang="en-US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8" name="Picture 2" descr="D:\党支部（教辅）\民主评议\2017.09.11 港湾教辅党支部 民主生活会\微信图片_201709111339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378" y="737389"/>
            <a:ext cx="3333393" cy="250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47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2" grpId="0"/>
      <p:bldP spid="69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548147" y="2045269"/>
            <a:ext cx="0" cy="1069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"/>
          <p:cNvSpPr txBox="1"/>
          <p:nvPr/>
        </p:nvSpPr>
        <p:spPr>
          <a:xfrm>
            <a:off x="4674124" y="2300337"/>
            <a:ext cx="2908508" cy="623258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marL="0" lvl="1" algn="ctr"/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党员教育管理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92848" y="1674929"/>
            <a:ext cx="1776530" cy="177653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782595" y="1864676"/>
            <a:ext cx="1397036" cy="139703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050" kern="0">
              <a:solidFill>
                <a:sysClr val="window" lastClr="FFFFFF"/>
              </a:solidFill>
              <a:latin typeface="Century Gothic"/>
              <a:ea typeface="幼圆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4245" y="2111684"/>
            <a:ext cx="906610" cy="8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7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47945" y="-743121"/>
            <a:ext cx="634687" cy="277085"/>
          </a:xfrm>
          <a:prstGeom prst="rect">
            <a:avLst/>
          </a:prstGeom>
          <a:noFill/>
        </p:spPr>
        <p:txBody>
          <a:bodyPr wrap="none" lIns="67035" tIns="33517" rIns="67035" bIns="33517" rtlCol="0">
            <a:spAutoFit/>
          </a:bodyPr>
          <a:lstStyle/>
          <a:p>
            <a:r>
              <a:rPr lang="zh-CN" altLang="en-US" dirty="0"/>
              <a:t>延迟符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5329" y="1313928"/>
            <a:ext cx="3006646" cy="2656756"/>
            <a:chOff x="4411663" y="760641"/>
            <a:chExt cx="3461741" cy="2656756"/>
          </a:xfrm>
        </p:grpSpPr>
        <p:sp>
          <p:nvSpPr>
            <p:cNvPr id="6" name="矩形 5"/>
            <p:cNvSpPr/>
            <p:nvPr/>
          </p:nvSpPr>
          <p:spPr>
            <a:xfrm>
              <a:off x="4411663" y="833111"/>
              <a:ext cx="3360737" cy="258428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160" y="760641"/>
              <a:ext cx="3448244" cy="2523231"/>
            </a:xfrm>
            <a:prstGeom prst="rect">
              <a:avLst/>
            </a:prstGeom>
          </p:spPr>
        </p:pic>
      </p:grpSp>
      <p:sp>
        <p:nvSpPr>
          <p:cNvPr id="23" name="TextBox 16"/>
          <p:cNvSpPr txBox="1"/>
          <p:nvPr/>
        </p:nvSpPr>
        <p:spPr>
          <a:xfrm>
            <a:off x="4310078" y="1465324"/>
            <a:ext cx="4175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重视党员理论思想教育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152827" y="1875885"/>
            <a:ext cx="5404185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224836" y="1433714"/>
            <a:ext cx="940456" cy="32757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第一步</a:t>
            </a:r>
          </a:p>
        </p:txBody>
      </p:sp>
      <p:sp>
        <p:nvSpPr>
          <p:cNvPr id="26" name="TextBox 39"/>
          <p:cNvSpPr txBox="1"/>
          <p:nvPr/>
        </p:nvSpPr>
        <p:spPr>
          <a:xfrm>
            <a:off x="4310078" y="2098411"/>
            <a:ext cx="4175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抓好学习培训工作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152827" y="2570606"/>
            <a:ext cx="5404185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224836" y="2128435"/>
            <a:ext cx="940456" cy="32757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第二步</a:t>
            </a:r>
            <a:endParaRPr lang="zh-CN" altLang="en-US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4310078" y="2812329"/>
            <a:ext cx="4175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加强廉政建设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3152827" y="3271762"/>
            <a:ext cx="5404185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224836" y="2829591"/>
            <a:ext cx="940456" cy="32757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第三步</a:t>
            </a:r>
            <a:endParaRPr lang="zh-CN" altLang="en-US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TextBox 46"/>
          <p:cNvSpPr txBox="1"/>
          <p:nvPr/>
        </p:nvSpPr>
        <p:spPr>
          <a:xfrm>
            <a:off x="4310078" y="3528842"/>
            <a:ext cx="4175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及时落实党费缴纳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3152827" y="3983041"/>
            <a:ext cx="5404185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224836" y="3521946"/>
            <a:ext cx="940456" cy="32757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第四步</a:t>
            </a:r>
            <a:endParaRPr lang="zh-CN" altLang="en-US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1198289" y="187560"/>
            <a:ext cx="1486531" cy="32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none" lIns="50277" tIns="25139" rIns="50277" bIns="25139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800" b="1" kern="0" dirty="0" smtClean="0">
                <a:solidFill>
                  <a:srgbClr val="C00000"/>
                </a:solidFill>
              </a:rPr>
              <a:t>党员教育管理</a:t>
            </a:r>
            <a:endParaRPr lang="zh-CN" altLang="en-US" sz="1800" b="1" kern="0" dirty="0">
              <a:solidFill>
                <a:srgbClr val="C00000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58230" y="674219"/>
            <a:ext cx="7827542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44" y="210020"/>
            <a:ext cx="386735" cy="37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65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5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5" grpId="0" animBg="1"/>
      <p:bldP spid="26" grpId="0"/>
      <p:bldP spid="28" grpId="0" animBg="1"/>
      <p:bldP spid="29" grpId="0"/>
      <p:bldP spid="31" grpId="0" animBg="1"/>
      <p:bldP spid="32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C3F0B88-FDF8-4B70-AC85-3E3C0D441FD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MqGZkpGiNCAFT4AABqGAAAXAAAAdW5pdmVyc2FsL3VuaXZlcnNhbC5wbmftvQk01Pv/Py7hSlRCRBmtREJkyTKiUlkrW2QJZR1L9mVMCEWZut2SyJhcW2JSY8gyKJq6YTC2ZmxR9jFpmMHMmP9Mn1uW7nw/93fO73f+v985Oqc66vV6v56vx+u5PJ6v9aaFmZGQgKQAFxeX0OlTx89xcfEkcHFxj/Pzsf5Ff4OTFOuvdYHnjAy4ipt3jLF+4HE/ZnqMi6sEupF+iZf18wb/UxcCubg2vWH/Xofxy3fj4opHnD5+zDLMkdh7CRFkcwG4iN7vyKV07U/zuX3dErCHeqq5Om25BseFDU63S5kIndun3ybKuwG1d4tB6X7+hu5rfbucS+MlZGQeWPscQG4bGQmOZnYwp6YaP6p2PUtT7cLD7mX0ENMuRFLQne4UvYnKzslAzJVvs8lOdBfyXwoIH8fo+S+FJBhj0h3dcW0dn4Tzyj/kfLK+6NydP05RZVRkM8x15Pi3Xlep5VovqLziD1epG4L5YAdeQwR64alFvv+3ESFtipQ1c9xp5Rdj+vh2b0xCaC+OQBaN5PaKuvzapPUVmcNw7ajrJuPd2sFI3dzVEpVHrb+7oXeaDGNe3F3+4nhLOvlbf8bCKcAqqTLw+m4GoRkLJ3wAbr/0ynngsBB/wiH/Ugv69ldKkPkP1lcdnPszho7nMpXIbuEpaKrkQubyGs0gfeWgmE9xzs69styMmqlFIPVE7cT026UmayuEgjYkSIcNxDTN0DY6zcWKKRnxmI3w86G/3Uf4DPcDF1qhCQ45opgK0rTu/Od7NqXzlLIa8J5ZTSMmhjaLgy3OdA4lw0gRPmOxwgSiQ1l36rxWLgMSAiQEZLhAUr0+Twc7Bc3WLLovIaG23iEWrlE9ZpoeWjW0EyHU17dIKfObQtOmCknG2gMCtMAU5wEocw6qITxwgmsrM3pQBNZdj/XtR4NVwJRpKKTK/t0WDMrcebqaBCY93ZT9m+F05m1SuO02JgCIRYdmg0jQY2Zx8LKqL4o2tE4FiaMNi9aamG6jmlvLh19ftUVR4tFmPtdr86iyaqJ8ENeUsv+IQMLwsdPXDYTfXjwDIUoNT76sofkqeG3d9VGPoNMR2NzKFL5RTwtED+5frIlXShvSDm5pM4A3okHegeMMYikMFditZVndnrxMdxhCGQclksxuxLg3TmIgRvozwxo1815HDKIwAy+DLXW2Mful0zdZAykl0GoKGXW4oDR98zhePjZMh+8OtR/CtCKE9c5dkJpBwUqVFSr98mJDUpyd7S22wk/RdVIKi/Yu4IAMXCHsRIs4MJnp249rUZL2xt6GuH4xLTRvB+OLi84kqQsfL+04gxMzxqkr1lb4apco4cCPqU0zYUM1QNpHLBplPr3AnIcx5xOGkkH13mXEk5WBPO4jo8ywzfWR3ujD+dV+uUAo1SrS721kQXXeEEMEm0wNJ/TN6G5niGH9GDuxIMJNCIEWRQgJqS4L4TUsORNAQLlq0zINcwk3XPHU7MS8o5u7pxbFD5eeU1imn9/4KngNcdDfG2pV+C6oyPnELfBH5x57raaWhMHLlID/2MeX3KrOFwmSkYQ2qNtnvRQVLB15G2I3h6PA44/HyL70yzsemuIsY5BSnmrWngs2sm1bgMfrq+RDMdkU4TvHr23FSDNRz/dJe386q0PBMulYBK9Ja3QFt6y0N8ETIQxMDikBTtsWEtUaP7prg5zKZptQznIU7ZQ9rzPDiNt4TOPehx0cb0vRlk5mFPcxidWqYOhJICYSznsk4NZ0/7QjCCN1JAVFLJkj8TuPkN7nn0emJ0TgiEiq68wx5GO/kTvO+bwWxOqdhOShJBApclNa5ubB0qGHLwB52jlChGanyXYz4jL77vbN8lYWjSuQuNMQ2thWtp2q/vDWOnuaLxZUZyL4ehhglKwvl6lBrJpj8j8edDeus4h0lBptKhNDpPaWnY89aqOs5tAgwty5zsx+DGfNVTp0a2CvNIzvtMpDX/jpSvfWqPsndKTXUzwr+SF4ocy8XSYb01G8hsaENL4zNB7WMLTqLs4NIeJ1p8koc4KedWds0Tijv09bePRt5JEU2UXQLqyOqOc6s40BuXUtM2hLkJXTxit2jwerJRBHdH9Dko8ThvWoZXiUi1y0OvOd13WLAB2WAtiVi2LLzr1TEsyLghDUnZZcXeqVLHtlNaFgFy5Nh50tfNHEhHYcJFtGhQuqTsy+Mt2vopkerfZM7FB0J18Rq6v2nqKgUDDPPpYFTL4L5DXs6r2lFQv39MDFPqGIF+JrhJ8eV9xt4QXAetWZ03UyxQt9h4m7eR7WnNSpAf9RxKAGNbzfRUijYqMaWma6CU7u3tvy6lro0jo4KOHxX7VaCzXVobstPEkdcxoLlytc5PoSiXusibpqTipqRYaVoa1BYs6RzNJIcdN+5tl+z26kJc6hrkXHMrMvKyJC+gaRdDQRaWVGzC6egg7HVn9uHVrmaW45D+ytsxDdz5cGijezv6/6+Kafwhb8X3FzZYxnRXtvbGfy38yNTwGhYDu3CjYMhKBd5PhuqMwlE3dUsLpKD+RZb6zhmpmoDmIJXp59RZi/4QxsG7Ie+6SGYPRh90GvT2e9pUB43eThug/FzqMtxBn+BBfgCFU0ScwwD41t0VqALPTdZPpS571ImG1oM5vRUuroOeV2a15TYC6KyOjSWwj1URYlZGp7aXT2UXe0WSMbVN5Gm9qoZX6r9iVE310RB9PV/V845/cSspsqMF4xnu9Ud8q95boqiUd28IGkQC3i61FjugkuUqAj+pHPGMyoy3X0k+XkSMGd7K6Us7qSyGdI1DMgDukJ8zX8lcV/Bg8L86MKeGFvj9ST8zSyU0beMkkigqX3jdK+90NKmPvImxLAdEDF3SkVUUz31G+deufUHVTa9bg7x7eT7m3703djUG7MeSRoHY7O6OpDTEsD1SXwlL7MflePLq0/iX47aGrvHvUHjv5BCiVQkleE2p4/Yw7VWQguonoBe/nsiXrA6TDaxAniyZfE2qGSMad96Qlq5BoJdYftLXypxGzAdARxmv/RcCF/LsThgCOCGBjSb9YRMMKf8EQdV7NDHfgg/31Ujnlljdn1Mzho8glCyNBoSP+TgsQxJ9XkrJzqKVTXQ0iU4mINr1mij3u0Dm7oMSBy0ojQ3102FoBhmjO98FX785T9UxZhaPchXVZUsAaXiqmCZk0i/VD3o6YzfakjeIpNk53iHnp6H3OkgtqP1ojoo6BTGD2lxLDJisB3yE1EhASqxq4cqws1a2WixlK5l7MHzTxWf1u0QsOEEMGsECIU/Czi1kL/iaynDrSmQ8uAmRXkT1gMPVGXUycmeNERloG7segUyoThHnW53F5OLngMY+HJG992RrtsFdRSQTB0B+aqf1veHmxd3R3nU8pBl1hFR7TXVXTnH1mO/7Pea86jrw1iSuOC6GZ/rWJmghnYa6y6bg1bVnM2wWft15w9cnYqgXWdFp52ejWtZHX+BWzBdhUoc6oHKTidw/j9ieoqNuivtz52V90dy4e/MjsvfWVkW0oqOlMJbOVdemUVr7NcHxo1JNXfPWe9/lfC5gxmS6NSJ8OxF7yOTgLPsLNaKwvU9rB7v1fsymqiGXNfcotgEXIop/6cyy/NbRHckPDn69UtKT8/tz4Wfj+kytJWvvEXCvxfOi1gHL99daf0lfdK/C6wGsDa2jMscmqNnz536R/A50/gMTx36ReJbQvW1bWc0XaUP7i8q1mZMXmw6AhyTyAW5Bg13XBbScxindiNwGMZIoM9d3TzNrI+5qlzIQjfQeM9DhtT/UmPh4WiyOn9PVX0bx9OvpbP4pb/miBQ/2pXs3BaYCkLzz9i79XlNjUxD8M3z6z7IZ1FV6159DeRN5fYbXRfiNE0cmueZqFiIWDGl64eDNnQGrqQ8nO0w9e/fcP+8HPLmMZXdiwgtgouZ/D669YbrzeAFl4TyL/mnF/7Xgd3Gt9Dn7yl1/LbEhgaoNo7NryW+rwP5O9omV9Q2WtyWLt+OVq8ggeF+HWLuVkNxcK5Zckmsp6uIUnLgRMMt9LntXQu4E7zjhczfL33peFywC1qa9uutQyx5ZSRkPc/jA36Xf1K4nLslwR4ZW37LwW4sSbAmgBrAvzvFaDsJK9j2Kf4pj1QnRevSGhaMZpUMVHc9Di0L/xsf4k5iOni5AoD3z4b01j6OmnXpd8/7loxzeHsfOvSRLeR8LoPutSewLO7WvTglpMv/T0E0zlI/FYClQIWLfPtlRcXKB2Qo/TaMATcisWsBTfca9y0ypPNJj4bAtTti/bxgYkZTmd0Uxu7XKG6Dzxzm25y6tDA8aFT6UTbGLDhQ2NwHzznhoVcSkPXF0uZwKLnLqceuq0URkCiPAOep/vRKsZYKIrSizCMQMUbxMINn4YssPJwgYxG1cd/3l7ZY03GnTaFHfYxDutM6F8QhDI/QOV8NgFIblS1gaiAuqKnaNw4i1PKSL+OZnIVB8wGdN6cQVw14U0RupgSTjTES7+EkVl1gk59MWderLOIuReeew+pslIX8gDnIuJdFfxNBq5OegPa9CphBINddS277gMZgapdAgoJ10+vRCLrWgxu84Hq1yVi7/gOYdBTcKIq7ZWC6FbBnXYMnJ6TsuWAW+bYXtBK0Gs9E++h+rK502pzMBPSFbcNqeQKtmQes+Y0OqfeIN+ctiedjTFcnyqNSPv4dhftlajAhoTDuv4V6hyUwEzjD+QXRzHNvf5js4/SiJOVMNp1Fu4mmzOKTYftLjXcUX4/uYJ3iSr7V8D/VKQ+rUXHGCO6Pvi6wxg9GqzOXI78pEbkMeQ1G04za3u7slLGFQnPQl2F5+YDbeTZFwQ7PNaQBZkFStwMd4iDOmg2KbdZR1o7H/Afm7fD+ExUMHTU2JDhRBgEDgoxCryObOgTy5cWvMz+ut8JDEiJ09d9y/NnteQtdCXwpUxjINAIVP02WmyLoJhmmvvR01Irjfd5//OWl74vWJaf/gzdlfLDSM75H+5GTn8QXNbR8PUJ1alOLB7zhdo6GvlQCyOQwGagq+x0Zh2RHyMrIQkX9wbE/aAGn92tVswAnFSxiCyvSKkWFyzKhinNy6mOaP+jZhlL38KXMW1ixutaiuzLQqTfBGtkdTJTz6/7qb0fGpZrb6rqDFK2kt3zpKG/rhsev2jGe5iD0n7YHoG/dzcObqJ5vP6LpT4HPf0iqEt8P1rXAv+0RTj1PCfnNHA1IZPiJsQyk+/F1nGwre/SeW9IoAgl3ijP4OiO/lNMIIGy4Xsx/n/Wh+8e5YK9MlJ0k3CAlti7iwrPJLbuT9u5fMo2hpvvkPuop3mnhKCD+PdiHJTAX8vQPPJFp7OHzXc0/kcvpqUmEfH5rtGhXA+oLqV7uFmb1LNQTTLrqwieCCZSQSPheYiflPDhSnH+dhTdYuWW8/O7MEChxE2eI6/yivQ5GSP+059F1Hz9+1yj3WKGRdaKO8bPahNGOQIMTriNuvqXAItO62oDc4PH4GcnI4cVXu9y+m9DZ8MrHT336UWdxWQlYoETSBaQd0cXhau+vt6YXklCV17UFKXtoE0VRnNUsQXDzuAdx3gOksKxkSxtLEEYwAN8OJi3hPvo+ClWjDaz4iip5frTBKt1YhJ5nKL02+0VR7eKWcSct+I0gJod+m0hrFD+toDTEAUkFKcc57UcsOSoUWZH7iAdWK0EcIqNzhnwwj1n14lpWnFE5rzQXhCLkjhz1O41OP7X4Xh/xJeaCKR/GqYQCX5zjoaKbMJVOJQCKQOXYoZKwLCyhAorrZMcbMeKL1eMQv6UCOjrCR957DeHpk1VamB1yI0npA0mA6EI/ugpNmFj87fgwOmj1N7Q/g7Xs9n8iShwA3YowCmVs2gvEmCl1FxeQ1z2jdq93Hf5TQ9NF7rzB050FjWx2NzLWeU9OyInSzDF0pW+DXecR7fe9zk3cpUl5kb9/dO4t7e2Ll/I2l7eeMmjqRq/TbDhrs50vYhNobNLh0VUz0Hu3+cu6NQUZdyEDDEJoToI8IlyURDelQz1NgUki2njMNmmPoWlt7tATiAIIdDO46U3cDB4UAI/RHZMwgxq5tH6UFpCb3MR4lDzso9eR3QpmrmUR4oXvaDmUJAd9lHsoVCE6gi47o6z3H25K889VTuV9i+chxz+IdjIEf9Xhq0RkSgFiSTlbHCUPHeWra5If8nvcrF3tuXrzA3E2aw7FVnFq1MiMKLLcggdrqDZs5EHDe7xOwyWeACYO7EgJ2I2qKQpzEyn7zU8XBmJBEzjQTV5CBViQXfXPAbnsu/sJCEIZiezjdaGR7rCil2SujyhmJDBEkpAaf6xwo6ZOaVZ18jZ40xmZIaW0sZ/CM5Z35xn2yhgSaSJTe9xCZyeS4ee/BEHK5GYD/Q9torvbrreUnZDC+SDdyigdIUcXCpxkXP1EPO4R2G+lV3mhJDCobbo+iHh5otUsV22k7SgBvPJoZmwPJqG0NMnptf1FCW8Sh8VX00iGqXnY+i2TxgzjidTh7O/Lf5Q6qZwd5d2++qleZZDrfpf6sZziJEbE3brp0VjsPbPXxKljwpfryfnXTrHc0Kx1rPwususCc8eMqj0/skisP2x9ljY2O3Mkbr3QcHNejQVJyE1UlyIyDjKS5YSKnnclFoQb0sGIcH4bciGEpRzQYcPvk83yYxc/C6j8p/NV/XWxRHrUPAfPgfKb2TtsR40iYPPkcYYQXa1W7G3xbSEryG3uPX5RiAezztx2QskFBOgoGONqMzM6KCD+EbSRjWGbS8q3ck8Do666hV9S1h+Q0IzVU/kRwRRtV4RZtHwL3OIP4QSciElhVYH9PTE+onDf+HGT8hsLUzEJ6XPN2UODdmCGppZjDuYJoyo8VMWRewsfICvIVjzlEJfN/lZ6zqcUGPa2vnIWu8tFbMtifBYbEWBQG9TQxf2NHLyUMA/L2IV3OLgIedHtw0j0/VJFdCWGT4sEa1PHLqMi/w6STv7gpLayOqaYSw8zJcm1zOzaGT6Wu1ZkrMs2pU5pI0vFTMkunrivspyl1BakfnmPBbE7KvC8qDK+dkInsypU7wcmLGv3Cu0ol8lrLlKQHihkfRKBOsJP3d9t3CICTBaDORyxJy20RVHox8P23rp/QwCasqUt6nqnGG6VuKe7zdIpXS1PqDswTcBt6EKU11Lz/uEoh8V8JqAYMM0IOKSDiL+BFH6FE4qADNxvBpvNIniPTtxr5t5g1Oasmh4yt6SFTCKOAWMk1K1R6VZrnyRo7Nf2LwLdJblqJEcHTWIayKM5agXbDjFHDaPP8FqpJVjvECuezbEihejTpwcahZzS9s2Vtg6WcgpbLXyPU8x4rXMgnAMOWtgrIGxBsYaGP+3gRE23SBuJPXm+2dSxG4EHv9PaniAVzbOVKqmcVkwvaPxdQZn7ucInu1IeXMq/RxLsBzuAF92lR0KElsFcwbcnnveY+7TJ7b/XNZwlhHUmW0/n57qGOH5R8mzIQsWZBYxmrL1r3ZFPmavKrWFvRhFko2FVq/rpF7S/2UNZMVi0O8fP5y6MhsXvXo31On/svBU816tzdv4zeq1p3LB/7Zg1eh48nAhYGb9KnFMJf/nxTG6ae5dR3vJ5tXduPzfFtXcKId/v8DIAqwSx7ftvyzg+R2+PYNv81+xGQbNIPr5ZUIW55uSldBhs8SJWbGwL/dtHAtN28f6F4n9KZt00AsdCF+92QJz0Pc9W4DFTwDfqWpq36WaoTl86I7AHZVU70WGHTyEDZPGilVFUZUtxxIRbxS+voQxfMgsHcnLgMxkA3aq8+BlByJGtPtf3ZS05NecdD1Uu1VQ7BUXV+b6Yt/xpb1iykkxJDApMlF2t12VdYyJpqjCdcoG886vGba6an9Fvg+oWqyQYalCeKDqynkbYZ+5o8Xc0yov/aLJ6ZHhzK+JwIOij8BuU4EwWo9jqUhVu8BnFlE6xNVnWdpnuWAMWVKmjNe1AXdvdBZxTwdU5SyGs5Kh6wb2U9miAAX7p48xE4+ZbC7v57PSpPWROAS3ue5se+mwUU3djAoAHPn5rlGGkkCG0qYNozyGccGjux6TXs3+fhGci/05LLOSo+LJ3ed6EJ5dkQcWBbpU6t6Pgob2hDQbuj5O/N6M16pmMljNKKHnBs3I3kwFNxqPvRMN35WhKpChShH6ymO4PngY/Xgq3DWncnk+NKHcorStJCe/thh6r5rWS0K5eHxgxOfG3IXeux3cLMzStb3VK9cQ9NWb5z9thpS/AtMoHaF06sxEvLhj+cK8KlYnkIgdmkbdBjHfhuAnGp1cKz51ohg+i8zK6OhebydqRFfH5Ed3GDiONmmaB/was9lncI81KaKr0lFcnrgQfv3g9+1l6XMpI6ZxqWOuRC0cZGg6rAgELYWZUi+jq+eYYGs+YoRZT9xpGV0zzb0sH7vua4LUiFCe0uy+pRHurIXXWTwbL58orlQP7QsfmUADor7WdamLxRjrRPeDqdW+ZDIMM0QmmjCBmcyvbzY76cou9s524JEYAtNIRpWBn60C0fx7JxxsXs7hZsnod4s3F7Y9Y+82RGy8iMfmEW4zo6dejfQ99y5RUmycHxSvCQOFsjL3xxNovPdJ/hkGCcIUMmd8lgWGW2qKUl3+suucetEc990CVFfNnJ1SFoVbXJcTFjzh34a2t2iPfQiOg4dFE96y8nZwKdG+zLea8tK2NNBEWZQmVpgyHNNKZ+Zh2ha1U3bRZlk2U9McTdeiNJ55NJZU6MmvtjnB5bIFbaEtFY28eU0Wbe+Pi83pPhn5DLRnEQT0Lox1sRc+XAozZ4IKY+34O6STu24gWD52zKvj3HBYtmlP8unawAvrzFFAHrb+f2zu8L2lURDdDl2S+ZJzP4Lf045rpl7EvKr4Ah1y/ajwVH0Xuq4laA9otkXnjtZ+iSTwo2I3fKmLR7/kJK1qDPN+t8mHhL04ZzmDTNTjcOV27iz++GHAzuSs/ejhS6b2uqJMMwJSzHBaspJSqSv7Gj4W+Po8Mh1ynXhnCBqpoqVxO8B3K0sRq9K2r4xz4DcpKLv8eCA5BNRgXunXogfYpx2s3E4p6FXysFFGEh0NaZ2XCeRcgGzkQMxvKZsS8OMZFJUiT2U1B0UkKMfM/j15NBuK9gU+iIXzpw9TJb1izKPUinjNQJfP6lAf3jfAfZWz/n1D4ngiK9/iFufyQy74qYHzNy+JkXLkuR9Xm/VUI0mqHW9uQ7/4VxIc9XsBkbyLKoEvO1SZKQ6QTQbWRL/zSpsPtOcSjbHgUZneCW9Uk3jUJ+JB8CYKXGO1DcIccTghuqv1AHtP0RZM0DNvot9ijxzbd+1Z5btofDJicXBNFLVqRNcGEOi96yw9lOZ17CxJzLCEMaf5UQWwJ/mamyRXQxJsLgma/HiPRIVvQws9271E3lNy62U/lG6v73Wv14/TN4emjK1nz93Uqux8BiJq5C/iIEuj3FSLrrPYaD2sEZRCCYgbCWHCKXnjSp+y3Ur8iH2niK6XCbFwsLf/O3L0dLKTzyAWQbVVaY99sA2NhD4oBV7up3jby+AM/oRC6EO/sVL2MWnDkkEPdBN/0aD3ok374SM3LJrCn1LCz7Bi9bf9V1ZSj00btHMhWj74Q4u/d+vwexUG5GpY+GIJlLwB8wDyGAoKKsW98tXrdQyVztgheafR77Au8/w3RX4vqnDSQD7DcyGsaI7fLqoUmmXqBBnLduviNQy4SPReiABZnec5mig9QZ8Xfrohgcdwi2j5jbDszujscSADs5T6swzy0jH77UFYXarP7sabEALsOSxBX3HUM6Z1hlnGODCX45wffxQHSZ3aqaaLQsEI1oIOZUTDcVXIVImC+3CdxXVZkJVZlfXGhN0ZacX7k0JwaA+NIr29EvjgHiLioQM1AsPnAgLWsOLmX7wCI9zWgmJTOjU75r4sR2FWQlNt7gY0ydQwcxu9HjviRL5/VLjZZ2P8Ewf6hfnuKbWWGzCMU34SzI/mC0lC63Y6QhaZ0+SwXgdspS8hsdN9gW5bENj4V1oIED4Gg/hpwPoo7p/y4GcnjaI++3TBUqDP5VAqm28Pziva4il+kdGTRvYF7Slar584wi3aidkARr5zvj+KxWJ7wqM32GKV1i3YOS2p4g6RKI/KizGZx96r7DrfgCJFUyt5DeNf8tZZfGomf4hx2rR8Rw005ovHG9WUgtoSgGyhxOhMz4itynCUJTmKzdPCyYdXKjjmujR+yiZmTOhRZMJ+727rHqPTLCWJzaptqJcqHZayqhnTWLaT+YkQ9mguN2RaHBLQXp3QuYWLePRtKJr8+HDMk7RrYoYntJuV+KJVlhNwB76UDTrIXgR3F2OMeiRRjyZNG9Gjan2yqLt1TNnyOY7O/bzYiWumbHFJK/nXo5vPx1CrSWBrIQbJSZKgIfhID4t575VZyI7DNw+tcumZtvWF9bDfsdd34+k1ymPeTrRH5NMx5PdBr1ktPHvTuK3DxHk2Pdp1aQ2589q7YR2xMFZM4TF8L2YoLKj77d2eWLiLVpxzvm3izkiV1j6lvcsaaVf73shx3sXP5ovHNf8QTGSRr3V1FiUZ31u4WO/tWP9rC1FiYd/ey/Iavnd+h3k//niCLbznauHRtvUKBdcELAtqWZSv/CYUqMeYwY2Ry1nJCO9AdxovcWIfasEEtkSJGoUst+fjzVlpANlm4EuqUx97x5NJvOH3HUspTpb0J6+X0ddwoQxI/pgYK8GRtxqQBc6f9opS+p4DzO0bqKrhyS+LWNIyS8ksvA3ru+kF+sN2uyTYIWBVopO+/UqEFavEGY5LQZ7+Xk6sxnxzOe6IaBJUrX4qkK+fwynTyVfTLEXIZ3FrcF6bupKQ5mjFSsnO8XJYer6ooQlmEWd1LJBJH341kkmg02qYlX5HnJ2V10/3pVDDqroQtL845GLFUoKLGAgdM5wHZIwNsyAuRpbXoZ9eE5i8EBPmh4nU6Ztg53mTJgZ5t7fLrMhOmmuD4+ps9302ZqVydIGD1V2qXcIKCTymq1PGdXUtc3HRRvncxt+RvODepgVqXJFE1f7OKtN25+OQvHI0L1tzVLV+yT6mf2OkWPA+YCW/dmO8zp7DtUNXUpfnz/3XnD08300GiEnUcLPJ0Eocv2+9W5KiaIbbmeJO/wgAP4MuBdwHgvwJDxIapW1iPhTXYiGL5CYioUyDfezGibb4Whz9PHy8II/SF1B3x/ndyiF41l6rFQtnMTNaOqWaemqWx/wW+MYxpBI7G2XOOjFL57sxeqjwr3W/lUUzvzgtfnFMlOfUj9oCFmFwZp9IuShk7Togub59TsNavafeRjDL1WnQyUle2YB3UHcbqdCf8fmeOfrQjOBIiZecdCR9GiO+2Yblz1Zt7FE44v/UWY47S+KhWY3LV8n1HbavAqcQpKgRbZu6P75LSGQgFebS+IyMSVp1LWeUuK5A3sIYrZiFpbzT+T1bqvL+088kHkEasHlUvZvrvAX9hyKjzf+wnW2RTobkxRHCDmb248sweIb1MCGZCe2Kpnx0dyIMtzmH/8FVF3DrQkwiIHpOfrJqaujupSiYleE/jVLMeV7DEhc5vj+nScUx3jxGKuWgT+Y6wNh0ihjg3k1SWJVume42wu37W1WUU2plY59I8GCYGCzBK8n2gKjTdEa3dWR1SHafyp71RqUJAvW0fTuUwESyzvdeGav+Jq1RuQya2jk+MzHBhpA8qsSj344LdzeS5kWwfgBgcoc+GfrkRD7Oev74nAizf2q76Kfz1w0U+ZO6oCCklfF0dxDvefvTJWr5lHKBi168lA1RLv3U8Ez2Dt6VUyHWXgN/1Fn4VIKRCgYZtiU4ax5TGxKLjJKtdHDQtCaSuSgxD6CbzOybFX+Iv52XV3jXJZK22JBrLMQ32VWh0OKrA+41em/HVUl0fYwb35BgHbFOmaa6OAnV68QsDbAxnxmL4Y++ICIgpdDwUitB4h4nwtQeUWgp9G7DAAqsVhRvWiLgclQmZYQkST9J48/NdaqcikFO5de12jyt3aUBy0x4Qkg5+4+qk+Sc32vvgSbyR+CdLB5BJhUMMrfJgTZexTdlu6YTHQ3IWbKZOPTuh0lf80Chi6npLoA8gHahKH+3jZiHmEdhwqNZCpk/dreg0Mj0ThZ9uHzX2SNH/FpO2npousMyV+QctT6PPwFvCic4CSXL5BXNeVL5k2i/ldZ50V7iFatujpz0b7fWqq9h6UMdVm2vFw1YrRW8MR5PcWnREbqNp+Su/9LdNX87yjUdFzJNp6Q2HReR998gxn9v2tFrXUsw01F8E5uWrZowy2Ej1+BcGm+IE9uIEztKXkdUu3YTnEQpAvGoCW9rCI0C0XAURaQnyOV5TyxsjjQGy4UyHiJkkkDNkG27WoJgrlI0uli+Mb/g5JsK+S1mBN2Kwf7nOy658zzDPfewYWWRLCOvncTOvQQu2AKWos/B7ZonlJHFu15lW8V8KNJ/lpKeYIi7H4ar3saKQ6t2n7Dnlg6FWvhhLbOMeO00kQqiSV3fPdhztcCBgJfGy9zQLT995XbXUZCUvEUlBydoQVxXXW0TI/0/OsEIwUKQIa+Xjf4/qYSMxFPdrDKqfEs2dyz8viPXgyubdHxDbi6LKtNC/4ufaFy8BaRlQ2dVlkWEmAm++yya3MMOTJ7QgDxQ/jWBix4szydNmp1AP2jeQ5Cu2YM7JSWuuPLQYBU7pKG//aWQDmCMGqXbmg7YC0lI4PSrMEPVhyReeL1rW7Ex2xYes9Gh3rnMUp/3UD53Wm1fElzM0eKwBVKL5HMnolBj2Sb1Wt7busQkgfzaeGuZQCJ7pqxRfdWuHfGjm0rtWeFc3HJpd4r9is6Lq1GQCuwSdhwDvgEGHsKKqQOxHPcdxr7NDDnBKmGgwGkv58VRzXZfFtW6aMGRNbR044r/gymnqd6NOxPxiiwGtPEpp+nijZKReDF2Cc67d+BDFpU53PL+xzhuOzrmal75hFUCznn/UtAOr79HiMOk84O3mUrVM23DCOYCQgNCcYeg5hn9TEaTdv+8Wb9XrX7A+mnHFGpQVdmQLnrmPifQNGSiWDFLg9oXSRrOjJyaLuITFPSS6RuadqyZMuawOYzFgRKlI05JKHtIyEyKhJgJ1Uc6KO+lq6S/WaHzav69zi1euz7FcHnu5BtkaaLdJ5ZjWGWg5b7KcqK2RnJZsNnA71Oxq9oSYBnWdZZh8/EYKujMp28/rLqiB5dkRASrZ4v8euekK/leP5mNP2EtuCHxl2+4xcEBzDmMVL9r50CrESAYNy3WF3RRGfl647Xtu1WPLx8bGQlJ1R6t/UgRwSK/0jvQ3zfEryJubOfEY0jews6jHsHED9/jD3WT9HRFxa6YCNZE/OdwDLJZxiMacACwz35s8lryVLhSxXhR3/JDcv+ZX9+QEPWHiZzbR+XVR0hO/f3frDhYjkwToLlSbi3TE7IUGzKe77ziV4K2orayVODiR4kjNoFLtY1VZb7/L4/hPzvOO3/XZ3lNf09VMQpmcvuyBkY0/nVtZ/Vh+ksVr+Lhf+o4u/6qrZnnvi8CfK/PCiYDbVfkJ6EfVZefe/b717VrfRrn3V3bLzYt237RtITMPwTIv+FkjV3bxtqcJstuwEv35Yv7/f+69rWPD8nYt/mvHi2FwYuPlpD5x7j3d302ZTBOL3gOvIJdrlU1/7o210uVEdjts4FHVhzM/onMVsFVLue+5E9VYlPHVPXzlyCNmcsa8I/+97WvuDYDpbKHvZaWW/w9l5D5x/D492CyY+MhUO7rxYe6rsvcP/3f1258mwFRP9nUkbFUu03wJzL/QFiXVEmhmusi3iSeoRK5/AT9vNC/rv3wthbT59ajwqV1mdqc7f/aRP8PGfisYIJ0xCjcNMqoZaDSWqhYW9yt2Z7ts4Z2v195JK+L/cF2BYmFmTwguGEsEEbLsMh3Vt7/TxyCrYj5Rsoz5swZ83T2jFX6nI2ypXeOhf3Hfd89vUnjr9uevn9/j0QEk9YPKT0jZ8DulVxzsN6Z/R6HCatCExt03Vg4avy4sqWq6FXyGLfshHHGhefmV6qWzyb87Qk6hAIj+gYIRu+vG14JXGGS8T9U5x2L52TSmybbYR9bExfuLIX9RHZfRv+oayHRm0nlIxZ3ayyuNNzxXw13y3fpVSVYWCaqT/fqDYpq5CymQubFIWi0Ppv3fuLNwkzGgh7mLDONLNR3oNyV28mZGqjgPmj5P3iNv0VsCV//0FioiqVJVVwPPxbovsxmzgCWuNbmH/b3eRhnsEv1f3J6nOT4d55DVbvUPWQGtrhkgKOX/rW/XWt6rem1pteaZnPuMvRs0XfOnRo9lqouLDrnaPM9/Oznmnqn1pZLMYlbsUom2K7KShm+slIRsU38pyRsY2LCEBsTrI9qD7x2IL0uws4s0U998/VdQnyAiNFd8FoBg3UKcZ2lhz3sIRh2IiLxImjF9hFrj4GKuoGXWL3KEq9THjKakoS/M2O2wx45GAdKK13eq9wYb6M4Jm0gtIbW2wRgtAIuaLl92bJ+veQNakgVJhV9eCSUKrFVLQ20KmN7wHdd2madmMXPNLhAKzu7f0ZqucwJVT/OFmth/vG0n6f+aAD7nPLPxFHVdPmYOL8rZJ9WNOaYNv4ixKrd7ksCcDhu6KlfTpyuYRBqvmdU28Xxt+w5fSsN7nPdALg4DQVvtoszAoDV3hikx3BMz93evoiFlxiq1FkMO6iESHH65qdn7HPcAdmmvRzPCaXBn/4sw2GN4Z2gFS+LDd6SAo1bc9pctrwMh2NQ+lfy5VnKfbnH43wZpwWPFWU4pOqHDa3YRGfoZHoFx5FbXobDtMGd7U/ZR8+2a+DbOU4+LC/DaQqj0cKKZSV/lbfm+nKcCFlehsN0ilvCU/ai1Nvb6sGcR31ZGQ5TOzKqlmIs/3HYF1lgz0ktl5fhrI5P11RnTXXWVGel6nhMDX8/HFWCkSbo0L++senH6pBNEh6oc56OlVHdxIZs2Pf7lW3OoxQiwaauBUztTYXnNMVzFnsHWyTT3uMSQROdRV1nK8jN2qpI5KsWzpgG5LPvj3mcbqvl1mAx/Dj4FYijwjxhJ0iHNAL84HO2aZGCl/supBL2cwT5BBtkkK9Lzh0LOXJKBV2dI0bnvmO03wBeOVXhLQJ53NgV9j8Ymi279Pj+11nlH2f2QHWuztq8x4fqyEon15wbLgzhrO6FbOnbTXkMAl6OzbMqTB35fLI9LfTj5dL3nNp6Y75m1GtGvRYP1lRnTXX+X1IdLx5DNKaoDkh/A3Sz9VD159i5GMyLTaa8llnnOXUtSFIDf0sgv7aW43DxSX84qiZmEWPGabBaPHs8VFkp33qOZ2wkwg5OtFjq8x614qR+eQHZTfnXBAQvckwaB0qeGZ5fJzZqyQmVxyzos7nlldfAWANjDYw1MNbAWANjDYw1MNbAWANjDYw1MNbAWANjDYw1MNbAWANjDYw1MNbAWANjDYw1MP5/A+PrYLJSiOTR75+58W+v4xLGvEw5zWs58O7HmyTPfrxJYrqYylV6XntJBOWv7efNQY4RYzl7Eu88KrwmcMty7Tqu/0PXcZUPuQNpH9+WSSr/+kDkBPuExK0NfL+8gfP9JI8CMezA14VzzuBi7KoCw//lESKlfQ+2/vKAzn978uf1Pzyg87/1yR8ZMUFdJp2czj7on74ZPGqYzr6FIz2SVE0dRLvWuDBdgK6QnKxzFqsELJV4mEJQCmhEk/QayvXQQHIadocaCjoEVS9ioBGhN7HawagAf+WZOADdmVwcWj0xGJs1cVSJokGJVJTlwoy5YFZi1FXLvlQk2aE+wOTrVleaJmofYTrD61WDXvBNXmXaDuY58DAUsEMQPCgCkxMTKB18Gw2wywBnMsfMIREi/TQd6k5SGGaY0L9IkcqkfVGChJNr12++CIZMugII3va0qsyRg078vv1ohh2x5mu8UlUxBRd9c4T41H3mwkQN+4wsIrIPzqj4cAraZYtPpZFqIIG9AdITBdQzbyaf6tNK6GhNFKLUxnXp3SHB+ic3jBluWL1PmLZAvYVW6KGUtCEtY0LBQtgMiBSv9Ntvhlbny7pJfbJ5Es9qxkz9KgR4KR8pvaH9jISRE/miQOiW3ej+bw/KLjIqsRSdkbl7oHY9bnj+PLsThcyUipO1uIXd0pEEQh9KtT05ZDrDQwrrzdh6aLeP57rzdOo5GEi1jUJ82FXu6zRoOyTx+lvB5OOInE/oQm4iZpqUtu+N9Epx944W2ZclCJ2we/jS7ZnX6EtStBGAWnW5ua6uBa0dcRNr/zrw3ZDKnZQtMou9shJJ9w0IsTG2uw7vvFVmtTNxMnlk2KxK8avnbHLHYWG+BmaZTI7utl3OM1Z0yPXwIqzd8/ZMcWm8wAt+u1yFG330YQ0/oVQ7gsPJFwhhTIt1vkMZS1mayAWx8MBnaj3uVlmMd9U2Ga7tP58Xy78kM1USedN1uo+G/FxCnXAYpDxBpI4/Jw3Fwj87YAhGvhShq7ttH0IsPe1lL6gEoUV8aWGdSMBu/ZtM2G8hwg+RHTrCX0u/yr7O9KQN7+JOmx+HoQ77dKUHpt6d9K6fiMflgD0/tbYtEiPPfaRU/ZBCs582IaGEH5f9iZT/+gBSmrGgslmJubGe2fSjVFQTmFSGtCwMu6j8h2CCXQBVKMHlxFv6oip5U5Lyk6IzH/PIOiNf731BbXG3V1bbfDq3rgU1gtX1iVw89/XFh1MbC18gSkjog8R+lb7m4K0OeCNaQE/klQK0tM3PJ2cHrgjWY5JOohEtdOrcPveRhWpmrpOs3jmUZTJYWlzw8QEJfAjpYecxYYmGIQM4OfN4WXyE4vVXN509UoXrWqojsVEHH880Bw82T2KuYLpkgfPvq6HMlo3DbdER9KqRvbPWfj/2n0hKzF/5QIhOdHqKexVNqrneNd/orhcYpLlX4qihsihgFyEY8IQ/ftDxBK3nYdiGGszmyjv1mLrcSz0z0obT5DGn9PQ+Vw+7kbnR/hmlptJIwQYsnpGEJyMqMS3BJ1PAt8HUL7k2gmD6EKD/+xNpOuRG1XQfiRcz0ppdN7VfAghX4T47KdUH+tmiPQ9MiigQ//E23/UY2cyw3bp3w4r7oZE1zeceR9b05fiRJpyYC2c/tdzmNSQfa0G2dOmGmCQe/PReB401el9MUx0Q1j+u3L4of4FeSTTHu1NM0yeUTM6O8HvjGU9yAV+SLeQW9sVWbusrzfKIII95pnc3q9Fv6rvjr0iLmtLc35/a+HxT+O2xpjzqx9R0gQQ99pV5aCaDVDMFYjYoRasEB9gfhmlBJvGp3Z8cCB8mMfSq1KK6INgDypuh6PDLP1yil5TmrFNvE30xKkXd2Bdbsjl1RpK2eH/YIVhEcOcrFzm+Rdz9fQSB6ok9BsQ9btNzM5GekcZ+3FAS5CrUDmNUOljJe6woWvgtEuOyz4I2PzOMU1TzwqZTHDYGDJbw3yqmJTsZA47cAmvPHME35bnWsKSdeF3gako86vl2w+SrkcxIRZGbzD6Uy2irEaA6wvFZ1qspvjZjWvi799qOspTLNlxB486jOamO+OMeIe/0aHIfF0mMfQrSNsY/zM954CHQFCByl0yybeiPzrs1XTczPfeY/gaw+FUq2qgX9XjuAn2qD1UC2hflo5ApzpRe0Cad699RUR0WPWm8YwgJImA0U+bCd2CKh25jsqOn55Ap0+RuX7rOW4lKvLt3K4X6kCa0ISFFMOGBfkQPb3wMjKjTWjawz+DBhPW7eqPGXCdzvfnPnS1uBZ00R5lB7i11JrRHCI9bTKCVsiimE+0CSJk39jKe/VpOFll6x02/x/5Kf79fma5fl+4he82tNSKkhaR+LEE9VFc2ugs6guwvHKnpQpkLIVu+3HG9cDXyHWoYoyL01OXWVieiO276A8r8aEO9b5QpBAq9I4e20w3ZFnzJBIlVuUzSYLOqnbMX6nM0/sRMOHpEUHpR92z/JBIVXt+ZMAuqNMskK3t6wlQRKpuv4Zmw3RJeqgdw+HpeValNih1vhvpgPymw6fr+hc6yFIF4/HH3jQr4pw88r7XGwsdIPcKDSDGmYksa6iOFFpI+l1H89iZqWqxmYkokbEfFYb2XTerDN4a8iaG8hl2gmtKbQyn9Q/bK6ptr7cB54DsfSeHpzwNGaewX6Y5KNMHf6dQMN+S614C060qt9AMGqw/NeWygBYmZZviUNR08SCSr1LXobBnfKdiU2vXWx/Di8ZT5Ux/P6epMVb9fuvSqZQhxB7QxCC+fOVcdbq8sCmS2paJnKqzU2M+xnlAVitm9NwkxCbC/cDV9g23uvVZFwQ88htP4ohRQfCvK3ChDXkJAyng2DXiIjd2tYQu3TCeyC+5lf7F9haT4gwmzHhzUWrFJniXNvt8MCRTFQ08wPe4eBdLS1D63n7Yk+Y4HQFYnhk7wy7HsQk9FRUsoYXePB7UhDZhXpINHvYZIJiCtThJDCdsyMrwuR+XqKQ4kgZMlkbQ9DdhUvTPqTrO41889tB1i1HoR53kNpyUT0QgWhjyGzAUEs4J9ARFC36RmyH26G95AoT+SdWCERNU4iAsqMmaLQsioB51UxwIcBdSF6QgpEj3aEX3QoX7TvKB6JYZgZXjE7cdJWrXnM9pDelDSAqOsV/MVrzgOuE0k5vQzOmzRTJJwE2akeZiRWcznFXOOTtA7iQrSvjmRcqnAnKK1CDp2YRKiPaXZ7KCQMIw5CpvMjL7u02XUwJKv/7Z93pa8x4d/ezTWDgI9+IrE7JnZ8IzaE4gdZl95OcyiUwMT6H5aH9U3mtgVTRzX4t4tngR2KJoPxzyT8AIRGj5bxpjEO8sdyiTo2aG8rVofNWmFjFz5ca/Sx1pWVXR7dfjw0JTtTpy1YBPzaDc9201xb1qijDFgX3JXRt8fr8C3fBZTKzdtpyrNEncRHpmJlm3JA3vBwaI+aBcPTxqOcOU4eBhC9EHv9vaMTNSRVn8wrgrpSYJ/TPp+p0J6/9zt/u7jcyIWoWDI5z2AVxFmOhr4HXZh2FC43b0YkOyLkN97S5FX+3IVNaqn+IKNj1RPXa8QFTRVkgC9nywm7nwJqERpMQq34Pzze5NHHypHeUJ0p6J+Pm908UEMBgCpMlYO6r0NLet1zWeY6TEL3Wg9+uEV3zz6VWq1IP2ZfBdxYkCC3pmQ3vInjF1p+e/VtqSbD2d6NVh0a84w5CUe8RqWHB0ti54oKxaKz7109m8Ja56JFC5qgiA+2gFmzG+dbZj3uRpZfQ9QZUSl2SH0adqMqzdZ7AwZ+uAydxqY6rpY5dm0e0cS0w/yReYlwHj225xnv/h4IfrHEfdbMWxObRRvaKwADmFYvVCH461bJxfkPuoc9FKIH5w3pm53WACHF/gaE0PBTy5VYHEq76LYt0m6KfIkmYuVAmVwer5dKZF6deAkZzmTgx1XCCw+dFo5iEYhFkJvOJSd8yC41nxTqHkxX1izUNgEXBwCLhyyjjMHj5+3AWyfqa7ku+vjbnYIp15p1oi7EOfwyaJqxG5OmOkYGleRw9D5zC0sOz5hkHoe/CfIE5D3qaUYOjQl9Ydix4eh6As/o9uhrloyFgghkt4a19icfBjgoC8ydC2sma6UeKKl1ffUTkSJ4l5PYPqUIc8+4khij4aq6rqKoMlKvVZlhFHUn8/i9Vr3S/cHV51FSODqh8jvJ1GPxzAjdmCo0Ht8Sb3mARO3vpfsTolq3E+JFGh6AxvtqaFV1lQu+Gq8fqw3Qo0mUdXZ/6AgKr9NoFTGXA6549Zls0M0HkOiq4XiwA3RakZD3FwZWL1MFz2j9ZnVrRlWt7ocPrj4yUskuT5EeOBLlViRY+7L4pM8v5kfKfSk64A9yzGfLUzYxGDMncussUw3/ogNnMJ01SzOWsqJllaVOI9m8OJDKfQuCKML4Vt1RAi8eywdwZMEM4WJfCiNnk+FXGB5X8mQL61tN0PHpif6SCr2LXqFVRN6wJKr7tGqVYFNO9yarTDtrmOzw5fsCi/kShvTxgJq7vy8kjHVb4AMY9LHX8P3pRrXnIdS5mT1pm8Gye2VeNTrNDpVSYp+4wV3AGxOR8gvAJkjzO+nN+EfI58+fp5qVlVyWJa7a8zow+6vN1gq2HbVU2p6LueijFkpoNJgl0LCIaY4ap+IdFfikjral/kWye+we9qh55p4NlMEEn+QJvzC2kghYf/6C3UtR0l3P2e7aVDPvuiTHTJ+pW/5EZrDmCl3sviR68ZI8kV/jQPsCK6B99WkwiIijQ+ZMxZSkQz2TWrJIp+NZ7cKmsbCQSxPEhneaCPURFJlfbB0/b66lrE4+ISvRO/En5KIkqDXLwFHoksujBtBJ4x+kuDbfIPSqtXRZegZ4sFZZg4JgmBEDt6U3YbRNy79dvaFIuRpNKEpjznstzhc6i+3GLmo8qJ8Poj+MQJy/9kVfVYUBCuLwsKJwd8IpY/BejbeQPrWV9j41kDNS38L/5SveZo2VQBB9LvTjBkvsepPge6waey5x22AfdqYW7QDRz1gHTxOjHEbxJRw4CiskNnhxOhogjHnYRsTBPpcR0nMRVJitZIFonZCA0LWgJrBzauRR/r6pyWNZfVon1Kr9u2Rdr/+t9U8lbphjsxwMQEfINyKHD84e1Zn5ByFKkoTBldZxhlKA+ey3axE3oFxSPY9331VrLy7V3tH0sjJdMOkqVeH1L3VtsDAug0n5FHh70a8iInUfsl+SEpa5H8+3uk60H4Pnsd/dNPHYT1X2lN2ptwdeo5+h0qvq7M44ZYoOhXJChP7p47MTIXW0PD+o3sA8+86AgdftQ7feRI5FWH214r7RpVra18J1bt5dJjTLoqnTGqjEA/tJ6UEdh4+gEZUxsXBu78WXOmhHqiHY7WCjhzb4cSjy4pEv2lMCz+aC11sfQGciwOWL8yd1dkvevX3fmrTcPizFZM4rwQtJctIqs3AIJ8ayhCw/oK8xNHPvPJA6jQG0N8DYTLS51QpONLcBR3r+e7Jyo1b/+E14SuQtMb01+mxv8xidLqwp8BefLvJaUrKyfjbmGYOffUnJ9X9MVjIYmBBlv+Ndb++U5wW8+76FPsy9iD6X0cdz8kruv8yTcMqMMfKEnb90/wb13oF1S1pLTvTmYwXXqfOyB34dZZnVuLGQTl0cSx8boGlWX7vB/76/Zjf3GzVp9lS9KrSHny713s5sVjMdJyNEziY/O2D0sYbPMd/mQWqrXXm202+Oem+MAtZRym+fUTLPt+Xi/Xr9Amz48UGzrH/H1BLAwQUAAIACADKhmZKgCPPFksAAABqAAAAGwAAAHVuaXZlcnNhbC91bml2ZXJzYWwucG5nLnhtbLOxr8jNUShLLSrOzM+zVTLUM1Cyt+PlsikoSi3LTC1XqACKAQUhQEmh0lbJxAjBLc9MKcmwVbIwNUOIZaRmpmeU2CqZISnUBxoJAFBLAQIAABQAAgAIAESUV0cjtE77+wIAALAIAAAUAAAAAAAAAAEAAAAAAAAAAAB1bml2ZXJzYWwvcGxheWVyLnhtbFBLAQIAABQAAgAIAMqGZkpGiNCAFT4AABqGAAAXAAAAAAAAAAAAAAAAAC0DAAB1bml2ZXJzYWwvdW5pdmVyc2FsLnBuZ1BLAQIAABQAAgAIAMqGZkqAI88WSwAAAGoAAAAbAAAAAAAAAAEAAAAAAHdBAAB1bml2ZXJzYWwvdW5pdmVyc2FsLnBuZy54bWxQSwUGAAAAAAMAAwDQAAAA+0EAAAAA"/>
  <p:tag name="ISPRING_OUTPUT_FOLDER" val="C:\Users\Administrator\Desktop\A14视频"/>
  <p:tag name="ISPRING_PRESENTATION_TITLE" val="www.33ppt.com"/>
</p:tagLst>
</file>

<file path=ppt/theme/theme1.xml><?xml version="1.0" encoding="utf-8"?>
<a:theme xmlns:a="http://schemas.openxmlformats.org/drawingml/2006/main" name="www.33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718</TotalTime>
  <Words>748</Words>
  <Application>Microsoft Office PowerPoint</Application>
  <PresentationFormat>自定义</PresentationFormat>
  <Paragraphs>138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www.33ppt.com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www.33ppt.com</dc:title>
  <dc:subject>www.33ppt.com</dc:subject>
  <cp:lastModifiedBy>hp</cp:lastModifiedBy>
  <cp:revision>43</cp:revision>
  <dcterms:created xsi:type="dcterms:W3CDTF">2016-07-04T03:49:40Z</dcterms:created>
  <dcterms:modified xsi:type="dcterms:W3CDTF">2020-10-28T00:55:05Z</dcterms:modified>
</cp:coreProperties>
</file>