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handoutMasterIdLst>
    <p:handoutMasterId r:id="rId32"/>
  </p:handoutMasterIdLst>
  <p:sldIdLst>
    <p:sldId id="288" r:id="rId2"/>
    <p:sldId id="291" r:id="rId3"/>
    <p:sldId id="354" r:id="rId4"/>
    <p:sldId id="358" r:id="rId5"/>
    <p:sldId id="361" r:id="rId6"/>
    <p:sldId id="363" r:id="rId7"/>
    <p:sldId id="327" r:id="rId8"/>
    <p:sldId id="364" r:id="rId9"/>
    <p:sldId id="332" r:id="rId10"/>
    <p:sldId id="347" r:id="rId11"/>
    <p:sldId id="350" r:id="rId12"/>
    <p:sldId id="348" r:id="rId13"/>
    <p:sldId id="353" r:id="rId14"/>
    <p:sldId id="341" r:id="rId15"/>
    <p:sldId id="356" r:id="rId16"/>
    <p:sldId id="367" r:id="rId17"/>
    <p:sldId id="366" r:id="rId18"/>
    <p:sldId id="368" r:id="rId19"/>
    <p:sldId id="369" r:id="rId20"/>
    <p:sldId id="370" r:id="rId21"/>
    <p:sldId id="373" r:id="rId22"/>
    <p:sldId id="310" r:id="rId23"/>
    <p:sldId id="374" r:id="rId24"/>
    <p:sldId id="342" r:id="rId25"/>
    <p:sldId id="346" r:id="rId26"/>
    <p:sldId id="372" r:id="rId27"/>
    <p:sldId id="302" r:id="rId28"/>
    <p:sldId id="349" r:id="rId29"/>
    <p:sldId id="309"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2C4C"/>
    <a:srgbClr val="5537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1041" autoAdjust="0"/>
    <p:restoredTop sz="76444" autoAdjust="0"/>
  </p:normalViewPr>
  <p:slideViewPr>
    <p:cSldViewPr snapToGrid="0">
      <p:cViewPr varScale="1">
        <p:scale>
          <a:sx n="90" d="100"/>
          <a:sy n="90" d="100"/>
        </p:scale>
        <p:origin x="-1284" y="-5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26A6C3C-2176-4A2F-B4D2-DA19A0F7C2B3}" type="datetimeFigureOut">
              <a:rPr lang="zh-CN" altLang="en-US" smtClean="0"/>
              <a:t>2020/10/28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478942A-9405-4387-BC9B-34639453CB49}" type="slidenum">
              <a:rPr lang="zh-CN" altLang="en-US" smtClean="0"/>
              <a:t>‹#›</a:t>
            </a:fld>
            <a:endParaRPr lang="zh-CN" altLang="en-US"/>
          </a:p>
        </p:txBody>
      </p:sp>
    </p:spTree>
    <p:extLst>
      <p:ext uri="{BB962C8B-B14F-4D97-AF65-F5344CB8AC3E}">
        <p14:creationId xmlns:p14="http://schemas.microsoft.com/office/powerpoint/2010/main" val="23157462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2020/10/28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smtClean="0">
              <a:solidFill>
                <a:schemeClr val="tx1"/>
              </a:solidFill>
              <a:effectLst/>
              <a:latin typeface="+mn-lt"/>
              <a:ea typeface="+mn-ea"/>
              <a:cs typeface="+mn-cs"/>
            </a:endParaRPr>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我们认为我们平日里对四史的理论学习，就是要应用于实际工作生活中，不仅</a:t>
            </a:r>
            <a:r>
              <a:rPr lang="zh-CN" altLang="zh-CN" sz="1200" kern="1200" dirty="0" smtClean="0">
                <a:solidFill>
                  <a:schemeClr val="tx1"/>
                </a:solidFill>
                <a:effectLst/>
                <a:latin typeface="+mn-lt"/>
                <a:ea typeface="+mn-ea"/>
                <a:cs typeface="+mn-cs"/>
              </a:rPr>
              <a:t>深入渗透到部门群众和广大学生之中</a:t>
            </a:r>
            <a:r>
              <a:rPr lang="zh-CN" altLang="en-US" sz="1200" kern="1200" dirty="0" smtClean="0">
                <a:solidFill>
                  <a:schemeClr val="tx1"/>
                </a:solidFill>
                <a:effectLst/>
                <a:latin typeface="+mn-lt"/>
                <a:ea typeface="+mn-ea"/>
                <a:cs typeface="+mn-cs"/>
              </a:rPr>
              <a:t>，还要更加深刻的带动身边人，身体力行的教育孩子。</a:t>
            </a:r>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12</a:t>
            </a:fld>
            <a:endParaRPr lang="zh-CN" altLang="en-US"/>
          </a:p>
        </p:txBody>
      </p:sp>
    </p:spTree>
    <p:extLst>
      <p:ext uri="{BB962C8B-B14F-4D97-AF65-F5344CB8AC3E}">
        <p14:creationId xmlns:p14="http://schemas.microsoft.com/office/powerpoint/2010/main" val="1634878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13</a:t>
            </a:fld>
            <a:endParaRPr lang="zh-CN" altLang="en-US"/>
          </a:p>
        </p:txBody>
      </p:sp>
    </p:spTree>
    <p:extLst>
      <p:ext uri="{BB962C8B-B14F-4D97-AF65-F5344CB8AC3E}">
        <p14:creationId xmlns:p14="http://schemas.microsoft.com/office/powerpoint/2010/main" val="3020789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用实际行动</a:t>
            </a:r>
            <a:r>
              <a:rPr lang="zh-CN" altLang="zh-CN" sz="1200" kern="1200" dirty="0" smtClean="0">
                <a:solidFill>
                  <a:schemeClr val="tx1"/>
                </a:solidFill>
                <a:effectLst/>
                <a:latin typeface="+mn-lt"/>
                <a:ea typeface="+mn-ea"/>
                <a:cs typeface="+mn-cs"/>
              </a:rPr>
              <a:t>检验和拓展“</a:t>
            </a:r>
            <a:r>
              <a:rPr lang="zh-CN" altLang="en-US" sz="1200" kern="1200" dirty="0" smtClean="0">
                <a:solidFill>
                  <a:schemeClr val="tx1"/>
                </a:solidFill>
                <a:effectLst/>
                <a:latin typeface="+mn-lt"/>
                <a:ea typeface="+mn-ea"/>
                <a:cs typeface="+mn-cs"/>
              </a:rPr>
              <a:t>四史”学习</a:t>
            </a:r>
            <a:r>
              <a:rPr lang="zh-CN" altLang="zh-CN" sz="1200" kern="1200" dirty="0" smtClean="0">
                <a:solidFill>
                  <a:schemeClr val="tx1"/>
                </a:solidFill>
                <a:effectLst/>
                <a:latin typeface="+mn-lt"/>
                <a:ea typeface="+mn-ea"/>
                <a:cs typeface="+mn-cs"/>
              </a:rPr>
              <a:t>教育成果</a:t>
            </a:r>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14</a:t>
            </a:fld>
            <a:endParaRPr lang="zh-CN" altLang="en-US"/>
          </a:p>
        </p:txBody>
      </p:sp>
    </p:spTree>
    <p:extLst>
      <p:ext uri="{BB962C8B-B14F-4D97-AF65-F5344CB8AC3E}">
        <p14:creationId xmlns:p14="http://schemas.microsoft.com/office/powerpoint/2010/main" val="3020789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15</a:t>
            </a:fld>
            <a:endParaRPr lang="zh-CN" altLang="en-US"/>
          </a:p>
        </p:txBody>
      </p:sp>
    </p:spTree>
    <p:extLst>
      <p:ext uri="{BB962C8B-B14F-4D97-AF65-F5344CB8AC3E}">
        <p14:creationId xmlns:p14="http://schemas.microsoft.com/office/powerpoint/2010/main" val="3507610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16</a:t>
            </a:fld>
            <a:endParaRPr lang="zh-CN" altLang="en-US"/>
          </a:p>
        </p:txBody>
      </p:sp>
    </p:spTree>
    <p:extLst>
      <p:ext uri="{BB962C8B-B14F-4D97-AF65-F5344CB8AC3E}">
        <p14:creationId xmlns:p14="http://schemas.microsoft.com/office/powerpoint/2010/main" val="3507610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17</a:t>
            </a:fld>
            <a:endParaRPr lang="zh-CN" altLang="en-US"/>
          </a:p>
        </p:txBody>
      </p:sp>
    </p:spTree>
    <p:extLst>
      <p:ext uri="{BB962C8B-B14F-4D97-AF65-F5344CB8AC3E}">
        <p14:creationId xmlns:p14="http://schemas.microsoft.com/office/powerpoint/2010/main" val="3507610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18</a:t>
            </a:fld>
            <a:endParaRPr lang="zh-CN" altLang="en-US"/>
          </a:p>
        </p:txBody>
      </p:sp>
    </p:spTree>
    <p:extLst>
      <p:ext uri="{BB962C8B-B14F-4D97-AF65-F5344CB8AC3E}">
        <p14:creationId xmlns:p14="http://schemas.microsoft.com/office/powerpoint/2010/main" val="3507610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19</a:t>
            </a:fld>
            <a:endParaRPr lang="zh-CN" altLang="en-US"/>
          </a:p>
        </p:txBody>
      </p:sp>
    </p:spTree>
    <p:extLst>
      <p:ext uri="{BB962C8B-B14F-4D97-AF65-F5344CB8AC3E}">
        <p14:creationId xmlns:p14="http://schemas.microsoft.com/office/powerpoint/2010/main" val="3507610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20</a:t>
            </a:fld>
            <a:endParaRPr lang="zh-CN" altLang="en-US"/>
          </a:p>
        </p:txBody>
      </p:sp>
    </p:spTree>
    <p:extLst>
      <p:ext uri="{BB962C8B-B14F-4D97-AF65-F5344CB8AC3E}">
        <p14:creationId xmlns:p14="http://schemas.microsoft.com/office/powerpoint/2010/main" val="3507610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200" dirty="0" smtClean="0"/>
          </a:p>
          <a:p>
            <a:pPr algn="l"/>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21</a:t>
            </a:fld>
            <a:endParaRPr lang="zh-CN" altLang="en-US"/>
          </a:p>
        </p:txBody>
      </p:sp>
    </p:spTree>
    <p:extLst>
      <p:ext uri="{BB962C8B-B14F-4D97-AF65-F5344CB8AC3E}">
        <p14:creationId xmlns:p14="http://schemas.microsoft.com/office/powerpoint/2010/main" val="2897960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2</a:t>
            </a:fld>
            <a:endParaRPr lang="zh-CN" altLang="en-US"/>
          </a:p>
        </p:txBody>
      </p:sp>
    </p:spTree>
    <p:extLst>
      <p:ext uri="{BB962C8B-B14F-4D97-AF65-F5344CB8AC3E}">
        <p14:creationId xmlns:p14="http://schemas.microsoft.com/office/powerpoint/2010/main" val="18831516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2EF0F8C-13CA-4C7D-9CC2-30ED92607B24}" type="slidenum">
              <a:rPr lang="zh-CN" altLang="en-US" smtClean="0"/>
              <a:t>22</a:t>
            </a:fld>
            <a:endParaRPr lang="zh-CN" altLang="en-US"/>
          </a:p>
        </p:txBody>
      </p:sp>
    </p:spTree>
    <p:extLst>
      <p:ext uri="{BB962C8B-B14F-4D97-AF65-F5344CB8AC3E}">
        <p14:creationId xmlns:p14="http://schemas.microsoft.com/office/powerpoint/2010/main" val="3595811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为进一步贯彻落实习近平总书记对新冠病毒疫情防控工作的重要指示精神，加强开学后校园疫情防控工作，充分发挥教工党员的先锋模范作用。</a:t>
            </a:r>
            <a:r>
              <a:rPr lang="zh-CN" altLang="en-US" sz="1200" kern="1200" dirty="0" smtClean="0">
                <a:solidFill>
                  <a:schemeClr val="tx1"/>
                </a:solidFill>
                <a:effectLst/>
                <a:latin typeface="+mn-lt"/>
                <a:ea typeface="+mn-ea"/>
                <a:cs typeface="+mn-cs"/>
              </a:rPr>
              <a:t>在学院</a:t>
            </a:r>
            <a:r>
              <a:rPr lang="zh-CN" altLang="zh-CN" sz="1200" kern="1200" dirty="0" smtClean="0">
                <a:solidFill>
                  <a:schemeClr val="tx1"/>
                </a:solidFill>
                <a:effectLst/>
                <a:latin typeface="+mn-lt"/>
                <a:ea typeface="+mn-ea"/>
                <a:cs typeface="+mn-cs"/>
              </a:rPr>
              <a:t>组织教工党员校区疫情防控志愿服务</a:t>
            </a:r>
            <a:r>
              <a:rPr lang="zh-CN" altLang="en-US" sz="1200" kern="1200" dirty="0" smtClean="0">
                <a:solidFill>
                  <a:schemeClr val="tx1"/>
                </a:solidFill>
                <a:effectLst/>
                <a:latin typeface="+mn-lt"/>
                <a:ea typeface="+mn-ea"/>
                <a:cs typeface="+mn-cs"/>
              </a:rPr>
              <a:t>招募中</a:t>
            </a:r>
            <a:r>
              <a:rPr lang="zh-CN" altLang="zh-CN" sz="1200" kern="1200" dirty="0" smtClean="0">
                <a:solidFill>
                  <a:schemeClr val="tx1"/>
                </a:solidFill>
                <a:effectLst/>
                <a:latin typeface="+mn-lt"/>
                <a:ea typeface="+mn-ea"/>
                <a:cs typeface="+mn-cs"/>
              </a:rPr>
              <a:t>，</a:t>
            </a:r>
            <a:r>
              <a:rPr lang="zh-CN" altLang="en-US" sz="1200" kern="1200" dirty="0" smtClean="0">
                <a:solidFill>
                  <a:schemeClr val="tx1"/>
                </a:solidFill>
                <a:effectLst/>
                <a:latin typeface="+mn-lt"/>
                <a:ea typeface="+mn-ea"/>
                <a:cs typeface="+mn-cs"/>
              </a:rPr>
              <a:t>学生工作党支部全体党员积极主动报名，全部上岗，</a:t>
            </a:r>
            <a:r>
              <a:rPr lang="zh-CN" altLang="zh-CN" sz="1200" kern="1200" dirty="0" smtClean="0">
                <a:solidFill>
                  <a:schemeClr val="tx1"/>
                </a:solidFill>
                <a:effectLst/>
                <a:latin typeface="+mn-lt"/>
                <a:ea typeface="+mn-ea"/>
                <a:cs typeface="+mn-cs"/>
              </a:rPr>
              <a:t>协助门卫做好进校人员身份核验、测量体温、人员和车辆疏导工作和食堂就餐秩序的维护工作。</a:t>
            </a:r>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24</a:t>
            </a:fld>
            <a:endParaRPr lang="zh-CN" altLang="en-US"/>
          </a:p>
        </p:txBody>
      </p:sp>
    </p:spTree>
    <p:extLst>
      <p:ext uri="{BB962C8B-B14F-4D97-AF65-F5344CB8AC3E}">
        <p14:creationId xmlns:p14="http://schemas.microsoft.com/office/powerpoint/2010/main" val="41959354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我支部充分利用新媒体资源，脚踏实地学习。在学习强国平台，学院排名前十的党员中，我们支部就占了两人，分别是排名第一的祝桥老师和排名第三的胡海云老师，为我们支部乃至学院全体党员，树立了表率，发挥了先锋模范的带头作用。</a:t>
            </a:r>
            <a:endParaRPr lang="en-US"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“四史”学习教育对于推动</a:t>
            </a:r>
            <a:r>
              <a:rPr lang="zh-CN" altLang="en-US" sz="1200" kern="1200" dirty="0" smtClean="0">
                <a:solidFill>
                  <a:schemeClr val="tx1"/>
                </a:solidFill>
                <a:effectLst/>
                <a:latin typeface="+mn-lt"/>
                <a:ea typeface="+mn-ea"/>
                <a:cs typeface="+mn-cs"/>
              </a:rPr>
              <a:t>支部</a:t>
            </a:r>
            <a:r>
              <a:rPr lang="zh-CN" altLang="zh-CN" sz="1200" kern="1200" dirty="0" smtClean="0">
                <a:solidFill>
                  <a:schemeClr val="tx1"/>
                </a:solidFill>
                <a:effectLst/>
                <a:latin typeface="+mn-lt"/>
                <a:ea typeface="+mn-ea"/>
                <a:cs typeface="+mn-cs"/>
              </a:rPr>
              <a:t>党员群众学懂弄通做实习近平新时代中国特色社会主义思想，系统掌握贯穿其中的马克思主义立场观点方法，增强“四个意识”、坚定“四个自信”、做到“两个维护”具有重要意义。</a:t>
            </a:r>
            <a:r>
              <a:rPr lang="zh-CN" altLang="en-US" sz="1200" kern="1200" dirty="0" smtClean="0">
                <a:solidFill>
                  <a:schemeClr val="tx1"/>
                </a:solidFill>
                <a:effectLst/>
                <a:latin typeface="+mn-lt"/>
                <a:ea typeface="+mn-ea"/>
                <a:cs typeface="+mn-cs"/>
              </a:rPr>
              <a:t>我</a:t>
            </a:r>
            <a:r>
              <a:rPr lang="zh-CN" altLang="zh-CN" sz="1200" kern="1200" dirty="0" smtClean="0">
                <a:solidFill>
                  <a:schemeClr val="tx1"/>
                </a:solidFill>
                <a:effectLst/>
                <a:latin typeface="+mn-lt"/>
                <a:ea typeface="+mn-ea"/>
                <a:cs typeface="+mn-cs"/>
              </a:rPr>
              <a:t>支部通过学习“四史”，</a:t>
            </a:r>
            <a:r>
              <a:rPr lang="zh-CN" altLang="en-US" sz="1200" kern="1200" dirty="0" smtClean="0">
                <a:solidFill>
                  <a:schemeClr val="tx1"/>
                </a:solidFill>
                <a:effectLst/>
                <a:latin typeface="+mn-lt"/>
                <a:ea typeface="+mn-ea"/>
                <a:cs typeface="+mn-cs"/>
              </a:rPr>
              <a:t>希望</a:t>
            </a:r>
            <a:r>
              <a:rPr lang="zh-CN" altLang="zh-CN" sz="1200" kern="1200" dirty="0" smtClean="0">
                <a:solidFill>
                  <a:schemeClr val="tx1"/>
                </a:solidFill>
                <a:effectLst/>
                <a:latin typeface="+mn-lt"/>
                <a:ea typeface="+mn-ea"/>
                <a:cs typeface="+mn-cs"/>
              </a:rPr>
              <a:t>帮助党员在思想上弄清楚、理解透中国共产党为什么“能”、马克思主义为什么“行”、中国特色社会主义为什么“好”；充分发挥红色资源优势，灵活运用各种载体方法，做到有声有色、入脑入心；把“四史”学习教育与做好当前工作紧密结合起来，打牢思想根基，增强前进勇气，坚定不移做好自己的事情。</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25</a:t>
            </a:fld>
            <a:endParaRPr lang="zh-CN" altLang="en-US"/>
          </a:p>
        </p:txBody>
      </p:sp>
    </p:spTree>
    <p:extLst>
      <p:ext uri="{BB962C8B-B14F-4D97-AF65-F5344CB8AC3E}">
        <p14:creationId xmlns:p14="http://schemas.microsoft.com/office/powerpoint/2010/main" val="186966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26</a:t>
            </a:fld>
            <a:endParaRPr lang="zh-CN" altLang="en-US"/>
          </a:p>
        </p:txBody>
      </p:sp>
    </p:spTree>
    <p:extLst>
      <p:ext uri="{BB962C8B-B14F-4D97-AF65-F5344CB8AC3E}">
        <p14:creationId xmlns:p14="http://schemas.microsoft.com/office/powerpoint/2010/main" val="3507610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暑期里党建带团建的一次活动。受疫情影响，支部宣传委员，校区团委书记林景老师组织学生自行参观红色教育基地。此次活不仅让学生感受颇深，在学生中发挥了积极的作用，而且也受到了社会的认可和赞许。</a:t>
            </a:r>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27</a:t>
            </a:fld>
            <a:endParaRPr lang="zh-CN" altLang="en-US"/>
          </a:p>
        </p:txBody>
      </p:sp>
    </p:spTree>
    <p:extLst>
      <p:ext uri="{BB962C8B-B14F-4D97-AF65-F5344CB8AC3E}">
        <p14:creationId xmlns:p14="http://schemas.microsoft.com/office/powerpoint/2010/main" val="27564077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也是一次非常有意义的对四史学习的教育和宣传活动。</a:t>
            </a:r>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28</a:t>
            </a:fld>
            <a:endParaRPr lang="zh-CN" altLang="en-US"/>
          </a:p>
        </p:txBody>
      </p:sp>
    </p:spTree>
    <p:extLst>
      <p:ext uri="{BB962C8B-B14F-4D97-AF65-F5344CB8AC3E}">
        <p14:creationId xmlns:p14="http://schemas.microsoft.com/office/powerpoint/2010/main" val="40857636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67076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3</a:t>
            </a:fld>
            <a:endParaRPr lang="zh-CN" altLang="en-US"/>
          </a:p>
        </p:txBody>
      </p:sp>
    </p:spTree>
    <p:extLst>
      <p:ext uri="{BB962C8B-B14F-4D97-AF65-F5344CB8AC3E}">
        <p14:creationId xmlns:p14="http://schemas.microsoft.com/office/powerpoint/2010/main" val="3507610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5</a:t>
            </a:fld>
            <a:endParaRPr lang="zh-CN" altLang="en-US"/>
          </a:p>
        </p:txBody>
      </p:sp>
    </p:spTree>
    <p:extLst>
      <p:ext uri="{BB962C8B-B14F-4D97-AF65-F5344CB8AC3E}">
        <p14:creationId xmlns:p14="http://schemas.microsoft.com/office/powerpoint/2010/main" val="41219373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作为基层党支部，我们要深入贯彻落实习近平总书记重要讲话精神，在开展党史、新中国史、改革开放史、社会主义发展史学习教育中，把红色资源利用好、把红色基因传承好、把红色传统发扬好，通过参观，党员们充分认识到：我们要从学习党的发展历程中深刻认识立党宗旨，要把学党史、知党情、强党性与学习贯彻总书记重要讲话精神有机结合起来；要从学习党的组织制度中深刻领会党建要求，切实将基层支部建成坚强战斗堡垒；要从学习党的奋斗史中深刻汲取前行动力，始终保持干事创业的精气神，砥砺初心，担当使命，奋发作为。</a:t>
            </a:r>
          </a:p>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extLst>
      <p:ext uri="{BB962C8B-B14F-4D97-AF65-F5344CB8AC3E}">
        <p14:creationId xmlns:p14="http://schemas.microsoft.com/office/powerpoint/2010/main" val="2897960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extLst>
      <p:ext uri="{BB962C8B-B14F-4D97-AF65-F5344CB8AC3E}">
        <p14:creationId xmlns:p14="http://schemas.microsoft.com/office/powerpoint/2010/main" val="2897960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这是疫情期间支部党员们通过线上组织的</a:t>
            </a:r>
            <a:r>
              <a:rPr lang="en-US" altLang="zh-CN" dirty="0" smtClean="0"/>
              <a:t>…</a:t>
            </a:r>
            <a:r>
              <a:rPr lang="zh-CN" altLang="en-US" dirty="0" smtClean="0"/>
              <a:t>和</a:t>
            </a:r>
            <a:r>
              <a:rPr lang="en-US" altLang="zh-CN" dirty="0" smtClean="0"/>
              <a:t>…</a:t>
            </a:r>
            <a:r>
              <a:rPr lang="zh-CN" altLang="en-US" dirty="0" smtClean="0"/>
              <a:t>活动。学习形式的灵活多样也为我们学习四史创造了更大的学习空间，大家的认可度非常高，而且学习效果非常好。努力做到了</a:t>
            </a:r>
            <a:r>
              <a:rPr lang="zh-CN" altLang="zh-CN" sz="1200" kern="1200" dirty="0" smtClean="0">
                <a:solidFill>
                  <a:schemeClr val="tx1"/>
                </a:solidFill>
                <a:effectLst/>
                <a:latin typeface="+mn-lt"/>
                <a:ea typeface="+mn-ea"/>
                <a:cs typeface="+mn-cs"/>
              </a:rPr>
              <a:t>常学常新、入脑入心，真正做到知史爱党、知史爱国，常怀忧党之心、为党之责、强党之志，让初心薪火相传，把使命永担在肩。</a:t>
            </a:r>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9</a:t>
            </a:fld>
            <a:endParaRPr lang="zh-CN" altLang="en-US"/>
          </a:p>
        </p:txBody>
      </p:sp>
    </p:spTree>
    <p:extLst>
      <p:ext uri="{BB962C8B-B14F-4D97-AF65-F5344CB8AC3E}">
        <p14:creationId xmlns:p14="http://schemas.microsoft.com/office/powerpoint/2010/main" val="4121937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通过学习，各位党员收获颇丰，大家表示，日常生活中会继续认真学习，学原文悟原理，做到入脑入心，切实将党的创新理论转化为实践动力，紧密结合自身实际情况，通过学习把握其丰富内涵、精神实质、更好地对标对表，做好本职岗位工作。作为基层支部，我们要加强学习宣传，深刻领会习总书记的讲话精神，要进一步增强“四个意识”、坚定“四个自信”、做到“两个维护”，落实立德树人根本任务。</a:t>
            </a:r>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10</a:t>
            </a:fld>
            <a:endParaRPr lang="zh-CN" altLang="en-US"/>
          </a:p>
        </p:txBody>
      </p:sp>
    </p:spTree>
    <p:extLst>
      <p:ext uri="{BB962C8B-B14F-4D97-AF65-F5344CB8AC3E}">
        <p14:creationId xmlns:p14="http://schemas.microsoft.com/office/powerpoint/2010/main" val="2560602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建设上海国际航运中心是党中央、国务院为扩大对外开放、推动我国尽快在经济全球化和区域一体化的世界经济大格局中取得一席之地而作出的一项战略决策。作为海大人，海大基层支部，此次胡老师实地带领我们云参观非常有意义。向海而兴</a:t>
            </a:r>
            <a:r>
              <a:rPr lang="en-US" altLang="zh-CN" dirty="0" smtClean="0"/>
              <a:t>·</a:t>
            </a:r>
            <a:r>
              <a:rPr lang="zh-CN" altLang="en-US" dirty="0" smtClean="0"/>
              <a:t>上海国际航运中心建设成果展不仅能够帮助大家重温这段峥嵘岁月，更能让人从重温历史中汲取继续奋发前进的动力，共同创造上海国际航运中心建设更加辉煌的未来。</a:t>
            </a:r>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11</a:t>
            </a:fld>
            <a:endParaRPr lang="zh-CN" altLang="en-US"/>
          </a:p>
        </p:txBody>
      </p:sp>
    </p:spTree>
    <p:extLst>
      <p:ext uri="{BB962C8B-B14F-4D97-AF65-F5344CB8AC3E}">
        <p14:creationId xmlns:p14="http://schemas.microsoft.com/office/powerpoint/2010/main" val="579176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2020/10/28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2020/10/28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2020/10/28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D6AF639-5D50-4A71-A088-B70FC03C2A05}" type="datetimeFigureOut">
              <a:rPr lang="zh-CN" altLang="en-US" smtClean="0"/>
              <a:pPr/>
              <a:t>2020/10/28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46D99D7-F723-4524-8DB5-F1F3D2900938}" type="slidenum">
              <a:rPr lang="zh-CN" altLang="en-US" smtClean="0"/>
              <a:pPr/>
              <a:t>‹#›</a:t>
            </a:fld>
            <a:endParaRPr lang="zh-CN" altLang="en-US"/>
          </a:p>
        </p:txBody>
      </p:sp>
    </p:spTree>
    <p:extLst>
      <p:ext uri="{BB962C8B-B14F-4D97-AF65-F5344CB8AC3E}">
        <p14:creationId xmlns:p14="http://schemas.microsoft.com/office/powerpoint/2010/main" val="283116122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2020/10/28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2020/10/28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2020/10/28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2020/10/28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2020/10/28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5" name="组合 4"/>
          <p:cNvGrpSpPr/>
          <p:nvPr userDrawn="1"/>
        </p:nvGrpSpPr>
        <p:grpSpPr>
          <a:xfrm>
            <a:off x="0" y="686992"/>
            <a:ext cx="9144000" cy="4571999"/>
            <a:chOff x="0" y="686992"/>
            <a:chExt cx="9144000" cy="4571999"/>
          </a:xfrm>
        </p:grpSpPr>
        <p:pic>
          <p:nvPicPr>
            <p:cNvPr id="6"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3575" y="686992"/>
              <a:ext cx="5239941" cy="3058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noChangeArrowheads="1"/>
            </p:cNvPicPr>
            <p:nvPr/>
          </p:nvPicPr>
          <p:blipFill>
            <a:blip r:embed="rId3">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五边形 7"/>
          <p:cNvSpPr/>
          <p:nvPr userDrawn="1"/>
        </p:nvSpPr>
        <p:spPr>
          <a:xfrm>
            <a:off x="0" y="165100"/>
            <a:ext cx="546100" cy="3429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610136" y="169446"/>
            <a:ext cx="2646878" cy="338554"/>
          </a:xfrm>
          <a:prstGeom prst="rect">
            <a:avLst/>
          </a:prstGeom>
          <a:noFill/>
        </p:spPr>
        <p:txBody>
          <a:bodyPr wrap="none" rtlCol="0">
            <a:spAutoFit/>
          </a:bodyPr>
          <a:lstStyle/>
          <a:p>
            <a:r>
              <a:rPr lang="zh-CN" altLang="en-US" sz="1600" dirty="0"/>
              <a:t>单击此处添加文字标题内容</a:t>
            </a:r>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2020/10/28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2020/10/28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2020/10/28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13.png"/><Relationship Id="rId7"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37.jpeg"/><Relationship Id="rId9" Type="http://schemas.openxmlformats.org/officeDocument/2006/relationships/image" Target="../media/image42.jpe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46.jpeg"/><Relationship Id="rId4" Type="http://schemas.openxmlformats.org/officeDocument/2006/relationships/image" Target="../media/image45.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50.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52.jpeg"/><Relationship Id="rId4" Type="http://schemas.openxmlformats.org/officeDocument/2006/relationships/image" Target="../media/image51.jpe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56.png"/><Relationship Id="rId5" Type="http://schemas.openxmlformats.org/officeDocument/2006/relationships/image" Target="../media/image2.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6.png"/><Relationship Id="rId7" Type="http://schemas.openxmlformats.org/officeDocument/2006/relationships/image" Target="../media/image58.jpe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57.jpeg"/><Relationship Id="rId5" Type="http://schemas.openxmlformats.org/officeDocument/2006/relationships/image" Target="../media/image2.pn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6.png"/><Relationship Id="rId7" Type="http://schemas.openxmlformats.org/officeDocument/2006/relationships/image" Target="../media/image61.jpe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60.jpeg"/><Relationship Id="rId5" Type="http://schemas.openxmlformats.org/officeDocument/2006/relationships/image" Target="../media/image2.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64.jpe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63.jpeg"/><Relationship Id="rId5" Type="http://schemas.openxmlformats.org/officeDocument/2006/relationships/image" Target="../media/image2.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66.jpe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65.jpeg"/><Relationship Id="rId5" Type="http://schemas.openxmlformats.org/officeDocument/2006/relationships/image" Target="../media/image2.png"/><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68.jpe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67.jpeg"/><Relationship Id="rId5" Type="http://schemas.openxmlformats.org/officeDocument/2006/relationships/image" Target="../media/image2.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notesSlide" Target="../notesSlides/notesSlide19.xml"/><Relationship Id="rId7" Type="http://schemas.openxmlformats.org/officeDocument/2006/relationships/image" Target="../media/image71.jp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70.jpg"/><Relationship Id="rId5" Type="http://schemas.openxmlformats.org/officeDocument/2006/relationships/image" Target="../media/image69.png"/><Relationship Id="rId4" Type="http://schemas.openxmlformats.org/officeDocument/2006/relationships/image" Target="../media/image22.png"/><Relationship Id="rId9" Type="http://schemas.openxmlformats.org/officeDocument/2006/relationships/image" Target="../media/image11.jpeg"/></Relationships>
</file>

<file path=ppt/slides/_rels/slide22.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3.png"/><Relationship Id="rId7" Type="http://schemas.openxmlformats.org/officeDocument/2006/relationships/image" Target="../media/image76.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jpeg"/><Relationship Id="rId10" Type="http://schemas.openxmlformats.org/officeDocument/2006/relationships/image" Target="../media/image79.jpeg"/><Relationship Id="rId4" Type="http://schemas.openxmlformats.org/officeDocument/2006/relationships/image" Target="../media/image13.png"/><Relationship Id="rId9" Type="http://schemas.openxmlformats.org/officeDocument/2006/relationships/image" Target="../media/image78.jpeg"/></Relationships>
</file>

<file path=ppt/slides/_rels/slide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82.jpeg"/><Relationship Id="rId4" Type="http://schemas.openxmlformats.org/officeDocument/2006/relationships/image" Target="../media/image81.png"/></Relationships>
</file>

<file path=ppt/slides/_rels/slide24.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media/image13.png"/><Relationship Id="rId7" Type="http://schemas.openxmlformats.org/officeDocument/2006/relationships/image" Target="../media/image86.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85.jpeg"/><Relationship Id="rId11" Type="http://schemas.openxmlformats.org/officeDocument/2006/relationships/image" Target="../media/image90.jpeg"/><Relationship Id="rId5" Type="http://schemas.openxmlformats.org/officeDocument/2006/relationships/image" Target="../media/image84.jpeg"/><Relationship Id="rId10" Type="http://schemas.openxmlformats.org/officeDocument/2006/relationships/image" Target="../media/image89.jpeg"/><Relationship Id="rId4" Type="http://schemas.openxmlformats.org/officeDocument/2006/relationships/image" Target="../media/image83.jpeg"/><Relationship Id="rId9" Type="http://schemas.openxmlformats.org/officeDocument/2006/relationships/image" Target="../media/image88.jpeg"/></Relationships>
</file>

<file path=ppt/slides/_rels/slide25.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13.png"/><Relationship Id="rId7" Type="http://schemas.openxmlformats.org/officeDocument/2006/relationships/image" Target="../media/image94.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92.jpeg"/><Relationship Id="rId4" Type="http://schemas.openxmlformats.org/officeDocument/2006/relationships/image" Target="../media/image91.jpe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7.jpe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96.jpeg"/><Relationship Id="rId5" Type="http://schemas.openxmlformats.org/officeDocument/2006/relationships/image" Target="../media/image2.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00.jpeg"/><Relationship Id="rId4" Type="http://schemas.openxmlformats.org/officeDocument/2006/relationships/image" Target="../media/image99.jpe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02.jpeg"/><Relationship Id="rId4" Type="http://schemas.openxmlformats.org/officeDocument/2006/relationships/image" Target="../media/image101.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6.pn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2.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3.xml"/><Relationship Id="rId1" Type="http://schemas.openxmlformats.org/officeDocument/2006/relationships/tags" Target="../tags/tag1.xml"/><Relationship Id="rId5" Type="http://schemas.openxmlformats.org/officeDocument/2006/relationships/image" Target="../media/image12.jp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25.jpe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notesSlide" Target="../notesSlides/notesSlide6.xml"/><Relationship Id="rId7" Type="http://schemas.openxmlformats.org/officeDocument/2006/relationships/image" Target="../media/image28.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0.jpe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10" Type="http://schemas.openxmlformats.org/officeDocument/2006/relationships/image" Target="../media/image36.jpeg"/><Relationship Id="rId4" Type="http://schemas.openxmlformats.org/officeDocument/2006/relationships/image" Target="../media/image31.jpeg"/><Relationship Id="rId9"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3575" y="686992"/>
            <a:ext cx="5239941" cy="3058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798" y="103585"/>
            <a:ext cx="520184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7"/>
          <p:cNvPicPr>
            <a:picLocks noChangeAspect="1" noChangeArrowheads="1"/>
          </p:cNvPicPr>
          <p:nvPr/>
        </p:nvPicPr>
        <p:blipFill>
          <a:blip r:embed="rId5">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8"/>
          <p:cNvSpPr txBox="1">
            <a:spLocks noChangeArrowheads="1"/>
          </p:cNvSpPr>
          <p:nvPr/>
        </p:nvSpPr>
        <p:spPr bwMode="auto">
          <a:xfrm>
            <a:off x="956733" y="1951345"/>
            <a:ext cx="74168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 typeface="Arial" panose="020B0604020202020204" pitchFamily="34" charset="0"/>
              <a:buNone/>
            </a:pPr>
            <a:r>
              <a:rPr lang="zh-CN" altLang="en-US" sz="4000" b="1" dirty="0" smtClean="0">
                <a:solidFill>
                  <a:srgbClr val="404040"/>
                </a:solidFill>
                <a:latin typeface="微软雅黑" panose="020B0503020204020204" pitchFamily="34" charset="-122"/>
                <a:ea typeface="微软雅黑" panose="020B0503020204020204" pitchFamily="34" charset="-122"/>
              </a:rPr>
              <a:t>学生工作党支部</a:t>
            </a:r>
            <a:endParaRPr lang="en-US" altLang="zh-CN" sz="4000" b="1" dirty="0" smtClean="0">
              <a:solidFill>
                <a:srgbClr val="404040"/>
              </a:solidFill>
              <a:latin typeface="微软雅黑" panose="020B0503020204020204" pitchFamily="34" charset="-122"/>
              <a:ea typeface="微软雅黑" panose="020B0503020204020204" pitchFamily="34" charset="-122"/>
            </a:endParaRPr>
          </a:p>
          <a:p>
            <a:pPr algn="ctr">
              <a:lnSpc>
                <a:spcPct val="150000"/>
              </a:lnSpc>
              <a:spcBef>
                <a:spcPct val="0"/>
              </a:spcBef>
              <a:buNone/>
            </a:pPr>
            <a:r>
              <a:rPr lang="en-US" altLang="zh-CN" sz="4000" b="1" dirty="0" smtClean="0">
                <a:solidFill>
                  <a:srgbClr val="404040"/>
                </a:solidFill>
                <a:latin typeface="微软雅黑" panose="020B0503020204020204" pitchFamily="34" charset="-122"/>
                <a:ea typeface="微软雅黑" panose="020B0503020204020204" pitchFamily="34" charset="-122"/>
              </a:rPr>
              <a:t>2019-2020</a:t>
            </a:r>
            <a:r>
              <a:rPr lang="zh-CN" altLang="en-US" sz="4000" b="1" dirty="0" smtClean="0">
                <a:solidFill>
                  <a:srgbClr val="404040"/>
                </a:solidFill>
                <a:latin typeface="微软雅黑" panose="020B0503020204020204" pitchFamily="34" charset="-122"/>
                <a:ea typeface="微软雅黑" panose="020B0503020204020204" pitchFamily="34" charset="-122"/>
              </a:rPr>
              <a:t>学年工作汇报</a:t>
            </a:r>
            <a:endParaRPr lang="zh-CN" altLang="en-US" sz="4000" b="1" dirty="0">
              <a:solidFill>
                <a:srgbClr val="404040"/>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6018" y="410931"/>
            <a:ext cx="1597409" cy="1701271"/>
          </a:xfrm>
          <a:prstGeom prst="rect">
            <a:avLst/>
          </a:prstGeom>
        </p:spPr>
      </p:pic>
      <p:sp>
        <p:nvSpPr>
          <p:cNvPr id="10" name="TextBox 9"/>
          <p:cNvSpPr txBox="1"/>
          <p:nvPr/>
        </p:nvSpPr>
        <p:spPr>
          <a:xfrm>
            <a:off x="4346188" y="3916317"/>
            <a:ext cx="756938" cy="300082"/>
          </a:xfrm>
          <a:prstGeom prst="rect">
            <a:avLst/>
          </a:prstGeom>
          <a:noFill/>
        </p:spPr>
        <p:txBody>
          <a:bodyPr wrap="none" rtlCol="0">
            <a:spAutoFit/>
          </a:bodyPr>
          <a:lstStyle/>
          <a:p>
            <a:r>
              <a:rPr lang="en-US" altLang="zh-CN" dirty="0" smtClean="0"/>
              <a:t>2020.10</a:t>
            </a:r>
            <a:endParaRPr lang="zh-CN" altLang="en-US" dirty="0"/>
          </a:p>
        </p:txBody>
      </p:sp>
    </p:spTree>
    <p:extLst>
      <p:ext uri="{BB962C8B-B14F-4D97-AF65-F5344CB8AC3E}">
        <p14:creationId xmlns:p14="http://schemas.microsoft.com/office/powerpoint/2010/main" val="241263866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2000"/>
                            </p:stCondLst>
                            <p:childTnLst>
                              <p:par>
                                <p:cTn id="19" presetID="12" presetClass="entr" presetSubtype="4" fill="hold" grpId="0" nodeType="afterEffect">
                                  <p:stCondLst>
                                    <p:cond delay="0"/>
                                  </p:stCondLst>
                                  <p:iterate type="lt">
                                    <p:tmPct val="14000"/>
                                  </p:iterate>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ppt_y</p:attrName>
                                        </p:attrNameLst>
                                      </p:cBhvr>
                                      <p:tavLst>
                                        <p:tav tm="0">
                                          <p:val>
                                            <p:strVal val="#ppt_y+#ppt_h*1.125000"/>
                                          </p:val>
                                        </p:tav>
                                        <p:tav tm="100000">
                                          <p:val>
                                            <p:strVal val="#ppt_y"/>
                                          </p:val>
                                        </p:tav>
                                      </p:tavLst>
                                    </p:anim>
                                    <p:animEffect transition="in" filter="wipe(up)">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HP\Desktop\QQ截图202010091230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322" y="202141"/>
            <a:ext cx="2513011" cy="28575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HP\Desktop\党建2020.10\微信图片_2020100915541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867" y="719666"/>
            <a:ext cx="1140049" cy="176759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HP\Desktop\党建2020.10\微信图片_20201009155322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11865" y="1042699"/>
            <a:ext cx="1122699" cy="169545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HP\Desktop\党建2020.10\微信图片_202010091553221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15735" y="2201333"/>
            <a:ext cx="1024465" cy="182666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217333" y="1890425"/>
            <a:ext cx="1050288" cy="300082"/>
          </a:xfrm>
          <a:prstGeom prst="rect">
            <a:avLst/>
          </a:prstGeom>
          <a:noFill/>
        </p:spPr>
        <p:txBody>
          <a:bodyPr wrap="none" rtlCol="0">
            <a:spAutoFit/>
          </a:bodyPr>
          <a:lstStyle/>
          <a:p>
            <a:r>
              <a:rPr lang="zh-CN" altLang="en-US" dirty="0" smtClean="0"/>
              <a:t>党课开讲啦</a:t>
            </a:r>
            <a:endParaRPr lang="zh-CN" altLang="en-US" dirty="0"/>
          </a:p>
        </p:txBody>
      </p:sp>
      <p:sp>
        <p:nvSpPr>
          <p:cNvPr id="3" name="TextBox 2"/>
          <p:cNvSpPr txBox="1"/>
          <p:nvPr/>
        </p:nvSpPr>
        <p:spPr>
          <a:xfrm>
            <a:off x="611188" y="209549"/>
            <a:ext cx="2518638" cy="307777"/>
          </a:xfrm>
          <a:prstGeom prst="rect">
            <a:avLst/>
          </a:prstGeom>
          <a:noFill/>
        </p:spPr>
        <p:txBody>
          <a:bodyPr wrap="none" rtlCol="0">
            <a:spAutoFit/>
          </a:bodyPr>
          <a:lstStyle/>
          <a:p>
            <a:r>
              <a:rPr lang="zh-CN" altLang="en-US" sz="1400" b="1" dirty="0" smtClean="0"/>
              <a:t>暑期里丰富的线上学习与互动</a:t>
            </a:r>
            <a:endParaRPr lang="zh-CN" altLang="en-US" sz="1400" b="1" dirty="0"/>
          </a:p>
        </p:txBody>
      </p:sp>
      <p:pic>
        <p:nvPicPr>
          <p:cNvPr id="8" name="Picture 3" descr="C:\Users\HP\Desktop\党建2020.10\微信图片_2020100915532217.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94622" y="513093"/>
            <a:ext cx="1007112" cy="17613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HP\Desktop\党建2020.10\微信图片_2020100915532214.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1188" y="2882329"/>
            <a:ext cx="2019580" cy="147451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HP\Desktop\党建2020.10\微信图片_2020100915532219.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401734" y="2061062"/>
            <a:ext cx="1278466" cy="18099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HP\Desktop\党建2020.10\微信图片_2020100915532218.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61717" y="517326"/>
            <a:ext cx="1809270" cy="2903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358680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HP\Desktop\党建2020.10\微信图片_2020100915532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1766" y="812799"/>
            <a:ext cx="3781779" cy="2836334"/>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HP\Desktop\党建2020.10\微信图片_20201009155322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6166" y="812800"/>
            <a:ext cx="2036234" cy="3327806"/>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HP\Desktop\党建2020.10\微信图片_202010091553221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7133" y="812800"/>
            <a:ext cx="1972733" cy="332179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HP\Desktop\党建2020.10\QQ截图202010091230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566" y="236008"/>
            <a:ext cx="2518834" cy="2857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70467" y="236008"/>
            <a:ext cx="3658374" cy="338554"/>
          </a:xfrm>
          <a:prstGeom prst="rect">
            <a:avLst/>
          </a:prstGeom>
          <a:noFill/>
        </p:spPr>
        <p:txBody>
          <a:bodyPr wrap="none" rtlCol="0">
            <a:spAutoFit/>
          </a:bodyPr>
          <a:lstStyle/>
          <a:p>
            <a:r>
              <a:rPr lang="zh-CN" altLang="en-US" sz="1600" b="1" dirty="0" smtClean="0"/>
              <a:t>线下</a:t>
            </a:r>
            <a:r>
              <a:rPr lang="en-US" altLang="zh-CN" sz="1600" b="1" dirty="0" smtClean="0"/>
              <a:t>——</a:t>
            </a:r>
            <a:r>
              <a:rPr lang="zh-CN" altLang="en-US" sz="1600" b="1" dirty="0" smtClean="0"/>
              <a:t>上海国际航运中心建设成果展</a:t>
            </a:r>
            <a:endParaRPr lang="zh-CN" altLang="en-US" sz="1600" b="1" dirty="0"/>
          </a:p>
        </p:txBody>
      </p:sp>
    </p:spTree>
    <p:extLst>
      <p:ext uri="{BB962C8B-B14F-4D97-AF65-F5344CB8AC3E}">
        <p14:creationId xmlns:p14="http://schemas.microsoft.com/office/powerpoint/2010/main" val="388643095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HP\Desktop\党建2020.10\QQ截图202010091230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655" y="151342"/>
            <a:ext cx="2580745" cy="28575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HP\Desktop\党建2020.10\微信图片_202010091553221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5242" y="201453"/>
            <a:ext cx="1959438" cy="3733799"/>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C:\Users\HP\Desktop\微信图片_2020101013151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30119" y="294216"/>
            <a:ext cx="2845280" cy="1774136"/>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C:\Users\HP\Desktop\微信图片_20201010131517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30119" y="2313888"/>
            <a:ext cx="2882425" cy="1621364"/>
          </a:xfrm>
          <a:prstGeom prst="rect">
            <a:avLst/>
          </a:prstGeom>
          <a:noFill/>
          <a:extLst>
            <a:ext uri="{909E8E84-426E-40DD-AFC4-6F175D3DCCD1}">
              <a14:hiddenFill xmlns:a14="http://schemas.microsoft.com/office/drawing/2010/main">
                <a:solidFill>
                  <a:srgbClr val="FFFFFF"/>
                </a:solidFill>
              </a14:hiddenFill>
            </a:ext>
          </a:extLst>
        </p:spPr>
      </p:pic>
      <p:pic>
        <p:nvPicPr>
          <p:cNvPr id="15365" name="Picture 5" descr="C:\Users\HP\Desktop\微信图片_20201010131517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2498" y="2313888"/>
            <a:ext cx="3049502" cy="177413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91066" y="488786"/>
            <a:ext cx="2810933" cy="1384995"/>
          </a:xfrm>
          <a:prstGeom prst="rect">
            <a:avLst/>
          </a:prstGeom>
          <a:noFill/>
        </p:spPr>
        <p:txBody>
          <a:bodyPr wrap="square" rtlCol="0">
            <a:spAutoFit/>
          </a:bodyPr>
          <a:lstStyle/>
          <a:p>
            <a:pPr algn="ctr">
              <a:lnSpc>
                <a:spcPct val="200000"/>
              </a:lnSpc>
            </a:pPr>
            <a:r>
              <a:rPr lang="zh-CN" altLang="en-US" sz="1400" b="1" dirty="0" smtClean="0">
                <a:solidFill>
                  <a:schemeClr val="accent1">
                    <a:lumMod val="60000"/>
                    <a:lumOff val="40000"/>
                  </a:schemeClr>
                </a:solidFill>
              </a:rPr>
              <a:t>最好的教育：</a:t>
            </a:r>
            <a:endParaRPr lang="en-US" altLang="zh-CN" sz="1400" b="1" dirty="0" smtClean="0">
              <a:solidFill>
                <a:schemeClr val="accent1">
                  <a:lumMod val="60000"/>
                  <a:lumOff val="40000"/>
                </a:schemeClr>
              </a:solidFill>
            </a:endParaRPr>
          </a:p>
          <a:p>
            <a:pPr algn="ctr">
              <a:lnSpc>
                <a:spcPct val="200000"/>
              </a:lnSpc>
            </a:pPr>
            <a:r>
              <a:rPr lang="zh-CN" altLang="en-US" sz="1400" b="1" dirty="0" smtClean="0">
                <a:solidFill>
                  <a:schemeClr val="accent1">
                    <a:lumMod val="60000"/>
                    <a:lumOff val="40000"/>
                  </a:schemeClr>
                </a:solidFill>
              </a:rPr>
              <a:t>支部党员祝桥老师在八一建军节带女儿参观张闻天故居</a:t>
            </a:r>
            <a:endParaRPr lang="zh-CN" altLang="en-US" sz="1400" b="1" dirty="0">
              <a:solidFill>
                <a:schemeClr val="accent1">
                  <a:lumMod val="60000"/>
                  <a:lumOff val="40000"/>
                </a:schemeClr>
              </a:solidFill>
            </a:endParaRPr>
          </a:p>
        </p:txBody>
      </p:sp>
    </p:spTree>
    <p:extLst>
      <p:ext uri="{BB962C8B-B14F-4D97-AF65-F5344CB8AC3E}">
        <p14:creationId xmlns:p14="http://schemas.microsoft.com/office/powerpoint/2010/main" val="377866362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HP\Desktop\党建2020.10\QQ截图202010091230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522" y="134409"/>
            <a:ext cx="2656945" cy="2857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09600" y="339886"/>
            <a:ext cx="3750734" cy="403957"/>
          </a:xfrm>
          <a:prstGeom prst="rect">
            <a:avLst/>
          </a:prstGeom>
          <a:noFill/>
        </p:spPr>
        <p:txBody>
          <a:bodyPr wrap="square" rtlCol="0">
            <a:spAutoFit/>
          </a:bodyPr>
          <a:lstStyle/>
          <a:p>
            <a:pPr>
              <a:lnSpc>
                <a:spcPct val="150000"/>
              </a:lnSpc>
            </a:pPr>
            <a:r>
              <a:rPr lang="en-US" altLang="zh-CN" dirty="0" smtClean="0"/>
              <a:t>        </a:t>
            </a:r>
            <a:r>
              <a:rPr lang="en-US" altLang="zh-CN" b="1" dirty="0" smtClean="0"/>
              <a:t>“</a:t>
            </a:r>
            <a:r>
              <a:rPr lang="zh-CN" altLang="zh-CN" b="1" dirty="0"/>
              <a:t>抗击疫情、发挥作用</a:t>
            </a:r>
            <a:r>
              <a:rPr lang="en-US" altLang="zh-CN" b="1" dirty="0"/>
              <a:t>”</a:t>
            </a:r>
            <a:r>
              <a:rPr lang="zh-CN" altLang="zh-CN" b="1" dirty="0"/>
              <a:t>线上专题</a:t>
            </a:r>
            <a:r>
              <a:rPr lang="zh-CN" altLang="zh-CN" b="1" dirty="0" smtClean="0"/>
              <a:t>组织生活会</a:t>
            </a:r>
            <a:endParaRPr lang="zh-CN" altLang="en-US" b="1" dirty="0"/>
          </a:p>
        </p:txBody>
      </p:sp>
      <p:sp>
        <p:nvSpPr>
          <p:cNvPr id="8" name="TextBox 7"/>
          <p:cNvSpPr txBox="1"/>
          <p:nvPr/>
        </p:nvSpPr>
        <p:spPr>
          <a:xfrm>
            <a:off x="5162666" y="97469"/>
            <a:ext cx="3327400" cy="701795"/>
          </a:xfrm>
          <a:prstGeom prst="rect">
            <a:avLst/>
          </a:prstGeom>
          <a:noFill/>
        </p:spPr>
        <p:txBody>
          <a:bodyPr wrap="square" rtlCol="0">
            <a:spAutoFit/>
          </a:bodyPr>
          <a:lstStyle/>
          <a:p>
            <a:pPr algn="ctr">
              <a:lnSpc>
                <a:spcPct val="150000"/>
              </a:lnSpc>
            </a:pPr>
            <a:r>
              <a:rPr lang="en-US" altLang="zh-CN" sz="1400" b="1" dirty="0"/>
              <a:t>“</a:t>
            </a:r>
            <a:r>
              <a:rPr lang="zh-CN" altLang="zh-CN" sz="1400" b="1" dirty="0"/>
              <a:t>加强党风廉政建设，推动全面从严治党</a:t>
            </a:r>
            <a:r>
              <a:rPr lang="en-US" altLang="zh-CN" sz="1400" b="1" dirty="0" smtClean="0"/>
              <a:t>”</a:t>
            </a:r>
          </a:p>
          <a:p>
            <a:pPr algn="ctr">
              <a:lnSpc>
                <a:spcPct val="150000"/>
              </a:lnSpc>
            </a:pPr>
            <a:r>
              <a:rPr lang="zh-CN" altLang="zh-CN" sz="1400" b="1" dirty="0" smtClean="0"/>
              <a:t> 线</a:t>
            </a:r>
            <a:r>
              <a:rPr lang="zh-CN" altLang="zh-CN" sz="1400" b="1" dirty="0"/>
              <a:t>上专题组织生活会</a:t>
            </a:r>
            <a:endParaRPr lang="zh-CN" altLang="en-US" sz="1400" b="1" dirty="0"/>
          </a:p>
        </p:txBody>
      </p:sp>
      <p:pic>
        <p:nvPicPr>
          <p:cNvPr id="9" name="图片 8" descr="C:\Users\luan\Desktop\微信图片编辑_20200313195756.jpg"/>
          <p:cNvPicPr/>
          <p:nvPr/>
        </p:nvPicPr>
        <p:blipFill>
          <a:blip r:embed="rId4" cstate="print"/>
          <a:srcRect/>
          <a:stretch>
            <a:fillRect/>
          </a:stretch>
        </p:blipFill>
        <p:spPr bwMode="auto">
          <a:xfrm>
            <a:off x="1200096" y="875020"/>
            <a:ext cx="2315741" cy="2988205"/>
          </a:xfrm>
          <a:prstGeom prst="rect">
            <a:avLst/>
          </a:prstGeom>
          <a:noFill/>
          <a:ln w="9525">
            <a:noFill/>
            <a:miter lim="800000"/>
            <a:headEnd/>
            <a:tailEnd/>
          </a:ln>
        </p:spPr>
      </p:pic>
      <p:pic>
        <p:nvPicPr>
          <p:cNvPr id="10" name="图片 9" descr="C:\Users\Administrator\Desktop\微信图片_20200423160830.jpg"/>
          <p:cNvPicPr/>
          <p:nvPr/>
        </p:nvPicPr>
        <p:blipFill>
          <a:blip r:embed="rId5" cstate="print"/>
          <a:srcRect/>
          <a:stretch>
            <a:fillRect/>
          </a:stretch>
        </p:blipFill>
        <p:spPr bwMode="auto">
          <a:xfrm>
            <a:off x="5677959" y="766568"/>
            <a:ext cx="1984374" cy="3205110"/>
          </a:xfrm>
          <a:prstGeom prst="rect">
            <a:avLst/>
          </a:prstGeom>
          <a:noFill/>
          <a:ln w="9525">
            <a:noFill/>
            <a:miter lim="800000"/>
            <a:headEnd/>
            <a:tailEnd/>
          </a:ln>
        </p:spPr>
      </p:pic>
    </p:spTree>
    <p:extLst>
      <p:ext uri="{BB962C8B-B14F-4D97-AF65-F5344CB8AC3E}">
        <p14:creationId xmlns:p14="http://schemas.microsoft.com/office/powerpoint/2010/main" val="18908158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HP\Desktop\党建2020.10\QQ截图202010091230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522" y="134409"/>
            <a:ext cx="2656945" cy="28575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582282" y="775399"/>
            <a:ext cx="5196975" cy="307777"/>
          </a:xfrm>
          <a:prstGeom prst="rect">
            <a:avLst/>
          </a:prstGeom>
        </p:spPr>
        <p:txBody>
          <a:bodyPr wrap="square">
            <a:spAutoFit/>
          </a:bodyPr>
          <a:lstStyle/>
          <a:p>
            <a:pPr algn="ctr">
              <a:defRPr/>
            </a:pPr>
            <a:r>
              <a:rPr lang="zh-CN" altLang="en-US" sz="1400" b="1" dirty="0"/>
              <a:t>支部党员自愿捐款支持新冠肺炎疫情防控工作</a:t>
            </a:r>
          </a:p>
        </p:txBody>
      </p:sp>
      <p:pic>
        <p:nvPicPr>
          <p:cNvPr id="4" name="Picture 3" descr="C:\Users\HP\Desktop\党建2020.10\微信图片_2020100916000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80358" y="1168398"/>
            <a:ext cx="4217242" cy="2282637"/>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HP\Desktop\党建2020.10\微信图片_20201009155322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200" y="775399"/>
            <a:ext cx="1651794" cy="3574299"/>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HP\Desktop\微信图片_2020101010105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97600" y="122561"/>
            <a:ext cx="2675467" cy="4849885"/>
          </a:xfrm>
          <a:prstGeom prst="rect">
            <a:avLst/>
          </a:prstGeom>
          <a:noFill/>
          <a:extLst>
            <a:ext uri="{909E8E84-426E-40DD-AFC4-6F175D3DCCD1}">
              <a14:hiddenFill xmlns:a14="http://schemas.microsoft.com/office/drawing/2010/main">
                <a:solidFill>
                  <a:srgbClr val="FFFFFF"/>
                </a:solidFill>
              </a14:hiddenFill>
            </a:ext>
          </a:extLst>
        </p:spPr>
      </p:pic>
      <p:cxnSp>
        <p:nvCxnSpPr>
          <p:cNvPr id="8" name="直接连接符 7"/>
          <p:cNvCxnSpPr/>
          <p:nvPr/>
        </p:nvCxnSpPr>
        <p:spPr>
          <a:xfrm>
            <a:off x="504331" y="645915"/>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20501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5294" y="237233"/>
            <a:ext cx="1371600" cy="1266825"/>
            <a:chOff x="782241" y="2030513"/>
            <a:chExt cx="1371600" cy="1266825"/>
          </a:xfrm>
        </p:grpSpPr>
        <p:sp>
          <p:nvSpPr>
            <p:cNvPr id="19460" name="矩形 60"/>
            <p:cNvSpPr>
              <a:spLocks noChangeArrowheads="1"/>
            </p:cNvSpPr>
            <p:nvPr/>
          </p:nvSpPr>
          <p:spPr bwMode="auto">
            <a:xfrm>
              <a:off x="782241" y="2030513"/>
              <a:ext cx="1371600" cy="12668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40136" y="2160104"/>
              <a:ext cx="902958" cy="961667"/>
            </a:xfrm>
            <a:prstGeom prst="rect">
              <a:avLst/>
            </a:prstGeom>
          </p:spPr>
        </p:pic>
      </p:grpSp>
      <p:pic>
        <p:nvPicPr>
          <p:cNvPr id="10" name="图片 7"/>
          <p:cNvPicPr>
            <a:picLocks noChangeAspect="1" noChangeArrowheads="1"/>
          </p:cNvPicPr>
          <p:nvPr/>
        </p:nvPicPr>
        <p:blipFill>
          <a:blip r:embed="rId5">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2630842" y="642652"/>
            <a:ext cx="4472642" cy="451512"/>
            <a:chOff x="2470745" y="945488"/>
            <a:chExt cx="4472642" cy="451512"/>
          </a:xfrm>
        </p:grpSpPr>
        <p:cxnSp>
          <p:nvCxnSpPr>
            <p:cNvPr id="8" name="直接连接符 7"/>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2"/>
            <p:cNvSpPr txBox="1"/>
            <p:nvPr/>
          </p:nvSpPr>
          <p:spPr>
            <a:xfrm>
              <a:off x="3065402" y="945488"/>
              <a:ext cx="2459328" cy="338554"/>
            </a:xfrm>
            <a:prstGeom prst="rect">
              <a:avLst/>
            </a:prstGeom>
            <a:noFill/>
          </p:spPr>
          <p:txBody>
            <a:bodyPr wrap="none" rtlCol="0">
              <a:spAutoFit/>
            </a:bodyPr>
            <a:lstStyle/>
            <a:p>
              <a:r>
                <a:rPr lang="zh-CN" altLang="en-US" sz="1600" b="1" dirty="0"/>
                <a:t>第三部分：发展党员工作</a:t>
              </a:r>
            </a:p>
          </p:txBody>
        </p:sp>
      </p:grpSp>
      <p:pic>
        <p:nvPicPr>
          <p:cNvPr id="1026" name="Picture 2" descr="C:\Users\HP\Desktop\QQ截图2020102108275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92995" y="1413849"/>
            <a:ext cx="3650434" cy="248829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99257" y="1482009"/>
            <a:ext cx="4072270" cy="2896947"/>
          </a:xfrm>
          <a:prstGeom prst="rect">
            <a:avLst/>
          </a:prstGeom>
          <a:noFill/>
        </p:spPr>
        <p:txBody>
          <a:bodyPr wrap="square" rtlCol="0">
            <a:spAutoFit/>
          </a:bodyPr>
          <a:lstStyle/>
          <a:p>
            <a:pPr>
              <a:lnSpc>
                <a:spcPct val="150000"/>
              </a:lnSpc>
            </a:pPr>
            <a:r>
              <a:rPr lang="zh-CN" altLang="en-US" dirty="0" smtClean="0"/>
              <a:t>        </a:t>
            </a:r>
            <a:r>
              <a:rPr lang="zh-CN" altLang="en-US" dirty="0" smtClean="0">
                <a:latin typeface="楷体" panose="02010609060101010101" pitchFamily="49" charset="-122"/>
                <a:ea typeface="楷体" panose="02010609060101010101" pitchFamily="49" charset="-122"/>
              </a:rPr>
              <a:t>按照发展计划，楚晓红同志在</a:t>
            </a:r>
            <a:r>
              <a:rPr lang="en-US" altLang="zh-CN" dirty="0" smtClean="0">
                <a:latin typeface="楷体" panose="02010609060101010101" pitchFamily="49" charset="-122"/>
                <a:ea typeface="楷体" panose="02010609060101010101" pitchFamily="49" charset="-122"/>
              </a:rPr>
              <a:t>2019</a:t>
            </a:r>
            <a:r>
              <a:rPr lang="zh-CN" altLang="en-US" dirty="0" smtClean="0">
                <a:latin typeface="楷体" panose="02010609060101010101" pitchFamily="49" charset="-122"/>
                <a:ea typeface="楷体" panose="02010609060101010101" pitchFamily="49" charset="-122"/>
              </a:rPr>
              <a:t>年</a:t>
            </a:r>
            <a:r>
              <a:rPr lang="en-US" altLang="zh-CN" dirty="0" smtClean="0">
                <a:latin typeface="楷体" panose="02010609060101010101" pitchFamily="49" charset="-122"/>
                <a:ea typeface="楷体" panose="02010609060101010101" pitchFamily="49" charset="-122"/>
              </a:rPr>
              <a:t>12</a:t>
            </a:r>
            <a:r>
              <a:rPr lang="zh-CN" altLang="en-US" dirty="0" smtClean="0">
                <a:latin typeface="楷体" panose="02010609060101010101" pitchFamily="49" charset="-122"/>
                <a:ea typeface="楷体" panose="02010609060101010101" pitchFamily="49" charset="-122"/>
              </a:rPr>
              <a:t>月</a:t>
            </a:r>
            <a:r>
              <a:rPr lang="en-US" altLang="zh-CN" dirty="0" smtClean="0">
                <a:latin typeface="楷体" panose="02010609060101010101" pitchFamily="49" charset="-122"/>
                <a:ea typeface="楷体" panose="02010609060101010101" pitchFamily="49" charset="-122"/>
              </a:rPr>
              <a:t>3</a:t>
            </a:r>
            <a:r>
              <a:rPr lang="zh-CN" altLang="en-US" dirty="0" smtClean="0">
                <a:latin typeface="楷体" panose="02010609060101010101" pitchFamily="49" charset="-122"/>
                <a:ea typeface="楷体" panose="02010609060101010101" pitchFamily="49" charset="-122"/>
              </a:rPr>
              <a:t>日被发展为中共预备党员。自审批之日起，楚晓红同志的入党联系人赵毅同志和祝桥同志坚持每个季度与楚晓红同志谈心交流，按时填写预备党员考察记录；支部组织委员兰燕同志和宣传委员林景同志也经常性与楚晓红沟通思想，党委副书记胡海云同志在党的理论知识学习过程中对楚晓红同志也发挥了积极的指导作用。支部书记王槊与楚晓红同志会进行定期谈话，楚晓红同志预计转正时间：</a:t>
            </a:r>
            <a:r>
              <a:rPr lang="en-US" altLang="zh-CN" dirty="0" smtClean="0">
                <a:latin typeface="楷体" panose="02010609060101010101" pitchFamily="49" charset="-122"/>
                <a:ea typeface="楷体" panose="02010609060101010101" pitchFamily="49" charset="-122"/>
              </a:rPr>
              <a:t>2020</a:t>
            </a:r>
            <a:r>
              <a:rPr lang="zh-CN" altLang="en-US" dirty="0" smtClean="0">
                <a:latin typeface="楷体" panose="02010609060101010101" pitchFamily="49" charset="-122"/>
                <a:ea typeface="楷体" panose="02010609060101010101" pitchFamily="49" charset="-122"/>
              </a:rPr>
              <a:t>年</a:t>
            </a:r>
            <a:r>
              <a:rPr lang="en-US" altLang="zh-CN" dirty="0" smtClean="0">
                <a:latin typeface="楷体" panose="02010609060101010101" pitchFamily="49" charset="-122"/>
                <a:ea typeface="楷体" panose="02010609060101010101" pitchFamily="49" charset="-122"/>
              </a:rPr>
              <a:t>12</a:t>
            </a:r>
            <a:r>
              <a:rPr lang="zh-CN" altLang="en-US" dirty="0" smtClean="0">
                <a:latin typeface="楷体" panose="02010609060101010101" pitchFamily="49" charset="-122"/>
                <a:ea typeface="楷体" panose="02010609060101010101" pitchFamily="49" charset="-122"/>
              </a:rPr>
              <a:t>月</a:t>
            </a:r>
            <a:r>
              <a:rPr lang="en-US" altLang="zh-CN" dirty="0" smtClean="0">
                <a:latin typeface="楷体" panose="02010609060101010101" pitchFamily="49" charset="-122"/>
                <a:ea typeface="楷体" panose="02010609060101010101" pitchFamily="49" charset="-122"/>
              </a:rPr>
              <a:t>3</a:t>
            </a:r>
            <a:r>
              <a:rPr lang="zh-CN" altLang="en-US" dirty="0" smtClean="0">
                <a:latin typeface="楷体" panose="02010609060101010101" pitchFamily="49" charset="-122"/>
                <a:ea typeface="楷体" panose="02010609060101010101" pitchFamily="49" charset="-122"/>
              </a:rPr>
              <a:t>日</a:t>
            </a:r>
            <a:endParaRPr lang="zh-CN" altLang="en-US"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9495486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5294" y="237233"/>
            <a:ext cx="1371600" cy="1266825"/>
            <a:chOff x="782241" y="2030513"/>
            <a:chExt cx="1371600" cy="1266825"/>
          </a:xfrm>
        </p:grpSpPr>
        <p:sp>
          <p:nvSpPr>
            <p:cNvPr id="19460" name="矩形 60"/>
            <p:cNvSpPr>
              <a:spLocks noChangeArrowheads="1"/>
            </p:cNvSpPr>
            <p:nvPr/>
          </p:nvSpPr>
          <p:spPr bwMode="auto">
            <a:xfrm>
              <a:off x="782241" y="2030513"/>
              <a:ext cx="1371600" cy="12668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40136" y="2160104"/>
              <a:ext cx="902958" cy="961667"/>
            </a:xfrm>
            <a:prstGeom prst="rect">
              <a:avLst/>
            </a:prstGeom>
          </p:spPr>
        </p:pic>
      </p:grpSp>
      <p:pic>
        <p:nvPicPr>
          <p:cNvPr id="10" name="图片 7"/>
          <p:cNvPicPr>
            <a:picLocks noChangeAspect="1" noChangeArrowheads="1"/>
          </p:cNvPicPr>
          <p:nvPr/>
        </p:nvPicPr>
        <p:blipFill>
          <a:blip r:embed="rId5">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2630842" y="191140"/>
            <a:ext cx="4472642" cy="451512"/>
            <a:chOff x="2470745" y="945488"/>
            <a:chExt cx="4472642" cy="451512"/>
          </a:xfrm>
        </p:grpSpPr>
        <p:cxnSp>
          <p:nvCxnSpPr>
            <p:cNvPr id="8" name="直接连接符 7"/>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2"/>
            <p:cNvSpPr txBox="1"/>
            <p:nvPr/>
          </p:nvSpPr>
          <p:spPr>
            <a:xfrm>
              <a:off x="3065402" y="945488"/>
              <a:ext cx="2459328" cy="338554"/>
            </a:xfrm>
            <a:prstGeom prst="rect">
              <a:avLst/>
            </a:prstGeom>
            <a:noFill/>
          </p:spPr>
          <p:txBody>
            <a:bodyPr wrap="none" rtlCol="0">
              <a:spAutoFit/>
            </a:bodyPr>
            <a:lstStyle/>
            <a:p>
              <a:r>
                <a:rPr lang="zh-CN" altLang="en-US" sz="1600" b="1" dirty="0"/>
                <a:t>第三部分：发展党员工作</a:t>
              </a:r>
            </a:p>
          </p:txBody>
        </p:sp>
      </p:grpSp>
      <p:pic>
        <p:nvPicPr>
          <p:cNvPr id="4100" name="Picture 4" descr="C:\Users\HP\Desktop\微信图片_2020102714540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69648" y="1228361"/>
            <a:ext cx="2056520" cy="2806049"/>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HP\Desktop\微信图片_20201027144922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55164" y="726737"/>
            <a:ext cx="2806874" cy="1904648"/>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Users\HP\Desktop\微信图片_202010271449223.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89906" y="2817038"/>
            <a:ext cx="2884800" cy="216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99933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5294" y="237233"/>
            <a:ext cx="1371600" cy="1266825"/>
            <a:chOff x="782241" y="2030513"/>
            <a:chExt cx="1371600" cy="1266825"/>
          </a:xfrm>
        </p:grpSpPr>
        <p:sp>
          <p:nvSpPr>
            <p:cNvPr id="19460" name="矩形 60"/>
            <p:cNvSpPr>
              <a:spLocks noChangeArrowheads="1"/>
            </p:cNvSpPr>
            <p:nvPr/>
          </p:nvSpPr>
          <p:spPr bwMode="auto">
            <a:xfrm>
              <a:off x="782241" y="2030513"/>
              <a:ext cx="1371600" cy="12668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40136" y="2160104"/>
              <a:ext cx="902958" cy="961667"/>
            </a:xfrm>
            <a:prstGeom prst="rect">
              <a:avLst/>
            </a:prstGeom>
          </p:spPr>
        </p:pic>
      </p:grpSp>
      <p:pic>
        <p:nvPicPr>
          <p:cNvPr id="10" name="图片 7"/>
          <p:cNvPicPr>
            <a:picLocks noChangeAspect="1" noChangeArrowheads="1"/>
          </p:cNvPicPr>
          <p:nvPr/>
        </p:nvPicPr>
        <p:blipFill>
          <a:blip r:embed="rId5">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2630842" y="237233"/>
            <a:ext cx="4472642" cy="451512"/>
            <a:chOff x="2470745" y="945488"/>
            <a:chExt cx="4472642" cy="451512"/>
          </a:xfrm>
        </p:grpSpPr>
        <p:cxnSp>
          <p:nvCxnSpPr>
            <p:cNvPr id="8" name="直接连接符 7"/>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2"/>
            <p:cNvSpPr txBox="1"/>
            <p:nvPr/>
          </p:nvSpPr>
          <p:spPr>
            <a:xfrm>
              <a:off x="3065402" y="945488"/>
              <a:ext cx="2459328" cy="338554"/>
            </a:xfrm>
            <a:prstGeom prst="rect">
              <a:avLst/>
            </a:prstGeom>
            <a:noFill/>
          </p:spPr>
          <p:txBody>
            <a:bodyPr wrap="none" rtlCol="0">
              <a:spAutoFit/>
            </a:bodyPr>
            <a:lstStyle/>
            <a:p>
              <a:r>
                <a:rPr lang="zh-CN" altLang="en-US" sz="1600" b="1" dirty="0"/>
                <a:t>第三部分：发展党员工作</a:t>
              </a:r>
            </a:p>
          </p:txBody>
        </p:sp>
      </p:grpSp>
      <p:pic>
        <p:nvPicPr>
          <p:cNvPr id="5122" name="Picture 2" descr="C:\Users\HP\Desktop\微信图片_2020102714492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61383" y="721152"/>
            <a:ext cx="3686069" cy="2145538"/>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HP\Desktop\微信图片_20201027144922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61382" y="2908010"/>
            <a:ext cx="3686069" cy="211030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HP\Desktop\微信图片_202010271449224.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14566" y="1644361"/>
            <a:ext cx="4120269" cy="231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99933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5294" y="237233"/>
            <a:ext cx="1371600" cy="1266825"/>
            <a:chOff x="782241" y="2030513"/>
            <a:chExt cx="1371600" cy="1266825"/>
          </a:xfrm>
        </p:grpSpPr>
        <p:sp>
          <p:nvSpPr>
            <p:cNvPr id="19460" name="矩形 60"/>
            <p:cNvSpPr>
              <a:spLocks noChangeArrowheads="1"/>
            </p:cNvSpPr>
            <p:nvPr/>
          </p:nvSpPr>
          <p:spPr bwMode="auto">
            <a:xfrm>
              <a:off x="782241" y="2030513"/>
              <a:ext cx="1371600" cy="12668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40136" y="2160104"/>
              <a:ext cx="902958" cy="961667"/>
            </a:xfrm>
            <a:prstGeom prst="rect">
              <a:avLst/>
            </a:prstGeom>
          </p:spPr>
        </p:pic>
      </p:grpSp>
      <p:pic>
        <p:nvPicPr>
          <p:cNvPr id="10" name="图片 7"/>
          <p:cNvPicPr>
            <a:picLocks noChangeAspect="1" noChangeArrowheads="1"/>
          </p:cNvPicPr>
          <p:nvPr/>
        </p:nvPicPr>
        <p:blipFill>
          <a:blip r:embed="rId5">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2630842" y="237233"/>
            <a:ext cx="4472642" cy="451512"/>
            <a:chOff x="2470745" y="945488"/>
            <a:chExt cx="4472642" cy="451512"/>
          </a:xfrm>
        </p:grpSpPr>
        <p:cxnSp>
          <p:nvCxnSpPr>
            <p:cNvPr id="8" name="直接连接符 7"/>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2"/>
            <p:cNvSpPr txBox="1"/>
            <p:nvPr/>
          </p:nvSpPr>
          <p:spPr>
            <a:xfrm>
              <a:off x="3065402" y="945488"/>
              <a:ext cx="2459328" cy="338554"/>
            </a:xfrm>
            <a:prstGeom prst="rect">
              <a:avLst/>
            </a:prstGeom>
            <a:noFill/>
          </p:spPr>
          <p:txBody>
            <a:bodyPr wrap="none" rtlCol="0">
              <a:spAutoFit/>
            </a:bodyPr>
            <a:lstStyle/>
            <a:p>
              <a:r>
                <a:rPr lang="zh-CN" altLang="en-US" sz="1600" b="1" dirty="0"/>
                <a:t>第三部分：发展党员工作</a:t>
              </a:r>
            </a:p>
          </p:txBody>
        </p:sp>
      </p:grpSp>
      <p:pic>
        <p:nvPicPr>
          <p:cNvPr id="6146" name="Picture 2" descr="C:\Users\HP\Desktop\微信图片_20201027103715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958135"/>
            <a:ext cx="4118400" cy="30888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HP\Desktop\微信图片_20201027150417.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72876" y="958135"/>
            <a:ext cx="2105246" cy="2959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104135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5294" y="237233"/>
            <a:ext cx="1371600" cy="1266825"/>
            <a:chOff x="782241" y="2030513"/>
            <a:chExt cx="1371600" cy="1266825"/>
          </a:xfrm>
        </p:grpSpPr>
        <p:sp>
          <p:nvSpPr>
            <p:cNvPr id="19460" name="矩形 60"/>
            <p:cNvSpPr>
              <a:spLocks noChangeArrowheads="1"/>
            </p:cNvSpPr>
            <p:nvPr/>
          </p:nvSpPr>
          <p:spPr bwMode="auto">
            <a:xfrm>
              <a:off x="782241" y="2030513"/>
              <a:ext cx="1371600" cy="12668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40136" y="2160104"/>
              <a:ext cx="902958" cy="961667"/>
            </a:xfrm>
            <a:prstGeom prst="rect">
              <a:avLst/>
            </a:prstGeom>
          </p:spPr>
        </p:pic>
      </p:grpSp>
      <p:pic>
        <p:nvPicPr>
          <p:cNvPr id="10" name="图片 7"/>
          <p:cNvPicPr>
            <a:picLocks noChangeAspect="1" noChangeArrowheads="1"/>
          </p:cNvPicPr>
          <p:nvPr/>
        </p:nvPicPr>
        <p:blipFill>
          <a:blip r:embed="rId5">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2630842" y="642652"/>
            <a:ext cx="4472642" cy="451512"/>
            <a:chOff x="2470745" y="945488"/>
            <a:chExt cx="4472642" cy="451512"/>
          </a:xfrm>
        </p:grpSpPr>
        <p:cxnSp>
          <p:nvCxnSpPr>
            <p:cNvPr id="8" name="直接连接符 7"/>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2"/>
            <p:cNvSpPr txBox="1"/>
            <p:nvPr/>
          </p:nvSpPr>
          <p:spPr>
            <a:xfrm>
              <a:off x="3065402" y="945488"/>
              <a:ext cx="2459328" cy="338554"/>
            </a:xfrm>
            <a:prstGeom prst="rect">
              <a:avLst/>
            </a:prstGeom>
            <a:noFill/>
          </p:spPr>
          <p:txBody>
            <a:bodyPr wrap="none" rtlCol="0">
              <a:spAutoFit/>
            </a:bodyPr>
            <a:lstStyle/>
            <a:p>
              <a:r>
                <a:rPr lang="zh-CN" altLang="en-US" sz="1600" b="1" dirty="0" smtClean="0"/>
                <a:t>第四部分：思想政治工作</a:t>
              </a:r>
              <a:endParaRPr lang="zh-CN" altLang="en-US" sz="1600" b="1" dirty="0"/>
            </a:p>
          </p:txBody>
        </p:sp>
      </p:grpSp>
      <p:pic>
        <p:nvPicPr>
          <p:cNvPr id="7170" name="Picture 2" descr="C:\Users\HP\Desktop\微信图片_20201027103715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26512" y="1328492"/>
            <a:ext cx="3657600" cy="2578426"/>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HP\Desktop\微信图片_20201027151329.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44593" y="1206347"/>
            <a:ext cx="1529826" cy="2840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966735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686992"/>
            <a:ext cx="9144000" cy="4571999"/>
            <a:chOff x="0" y="686992"/>
            <a:chExt cx="9144000" cy="4571999"/>
          </a:xfrm>
        </p:grpSpPr>
        <p:pic>
          <p:nvPicPr>
            <p:cNvPr id="7"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3575" y="686992"/>
              <a:ext cx="5239941" cy="3058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noChangeArrowheads="1"/>
            </p:cNvPicPr>
            <p:nvPr/>
          </p:nvPicPr>
          <p:blipFill>
            <a:blip r:embed="rId4">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组合 14"/>
          <p:cNvGrpSpPr/>
          <p:nvPr/>
        </p:nvGrpSpPr>
        <p:grpSpPr>
          <a:xfrm>
            <a:off x="2610470" y="680753"/>
            <a:ext cx="4472642" cy="526369"/>
            <a:chOff x="2470745" y="870631"/>
            <a:chExt cx="4472642" cy="526369"/>
          </a:xfrm>
        </p:grpSpPr>
        <p:grpSp>
          <p:nvGrpSpPr>
            <p:cNvPr id="4" name="组合 3"/>
            <p:cNvGrpSpPr/>
            <p:nvPr/>
          </p:nvGrpSpPr>
          <p:grpSpPr>
            <a:xfrm>
              <a:off x="2491117" y="870631"/>
              <a:ext cx="490678" cy="488269"/>
              <a:chOff x="1030617" y="1492931"/>
              <a:chExt cx="902958" cy="898525"/>
            </a:xfrm>
          </p:grpSpPr>
          <p:sp>
            <p:nvSpPr>
              <p:cNvPr id="10" name="矩形 18"/>
              <p:cNvSpPr>
                <a:spLocks noChangeArrowheads="1"/>
              </p:cNvSpPr>
              <p:nvPr/>
            </p:nvSpPr>
            <p:spPr bwMode="auto">
              <a:xfrm>
                <a:off x="1035050" y="1492931"/>
                <a:ext cx="898525" cy="8985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584200" eaLnBrk="1" hangingPunct="1">
                  <a:buFont typeface="Arial" panose="020B0604020202020204" pitchFamily="34" charset="0"/>
                  <a:buNone/>
                  <a:defRPr/>
                </a:pPr>
                <a:endParaRPr lang="zh-CN" altLang="en-US" sz="4000">
                  <a:solidFill>
                    <a:srgbClr val="FFFFFF"/>
                  </a:solidFill>
                  <a:effectLst>
                    <a:outerShdw blurRad="38100" dist="38100" dir="2700000" algn="tl">
                      <a:srgbClr val="000000"/>
                    </a:outerShdw>
                  </a:effectLst>
                </a:endParaRPr>
              </a:p>
            </p:txBody>
          </p:sp>
          <p:pic>
            <p:nvPicPr>
              <p:cNvPr id="12" name="图片 11"/>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30617" y="1492931"/>
                <a:ext cx="902958" cy="898525"/>
              </a:xfrm>
              <a:prstGeom prst="rect">
                <a:avLst/>
              </a:prstGeom>
            </p:spPr>
          </p:pic>
        </p:grpSp>
        <p:cxnSp>
          <p:nvCxnSpPr>
            <p:cNvPr id="6" name="直接连接符 5"/>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065402" y="945488"/>
              <a:ext cx="2045753" cy="338554"/>
            </a:xfrm>
            <a:prstGeom prst="rect">
              <a:avLst/>
            </a:prstGeom>
            <a:noFill/>
          </p:spPr>
          <p:txBody>
            <a:bodyPr wrap="none" rtlCol="0">
              <a:spAutoFit/>
            </a:bodyPr>
            <a:lstStyle/>
            <a:p>
              <a:r>
                <a:rPr lang="zh-CN" altLang="en-US" sz="1600" b="1" dirty="0"/>
                <a:t>第一部分</a:t>
              </a:r>
              <a:r>
                <a:rPr lang="zh-CN" altLang="en-US" sz="1600" b="1" dirty="0" smtClean="0"/>
                <a:t>：组织建设</a:t>
              </a:r>
              <a:endParaRPr lang="zh-CN" altLang="en-US" sz="1600" b="1" dirty="0"/>
            </a:p>
          </p:txBody>
        </p:sp>
      </p:grpSp>
      <p:grpSp>
        <p:nvGrpSpPr>
          <p:cNvPr id="19" name="组合 18"/>
          <p:cNvGrpSpPr/>
          <p:nvPr/>
        </p:nvGrpSpPr>
        <p:grpSpPr>
          <a:xfrm>
            <a:off x="2612879" y="1461851"/>
            <a:ext cx="4472642" cy="526369"/>
            <a:chOff x="2470745" y="870631"/>
            <a:chExt cx="4472642" cy="526369"/>
          </a:xfrm>
        </p:grpSpPr>
        <p:grpSp>
          <p:nvGrpSpPr>
            <p:cNvPr id="20" name="组合 19"/>
            <p:cNvGrpSpPr/>
            <p:nvPr/>
          </p:nvGrpSpPr>
          <p:grpSpPr>
            <a:xfrm>
              <a:off x="2491117" y="870631"/>
              <a:ext cx="490678" cy="488269"/>
              <a:chOff x="1030617" y="1492931"/>
              <a:chExt cx="902958" cy="898525"/>
            </a:xfrm>
          </p:grpSpPr>
          <p:sp>
            <p:nvSpPr>
              <p:cNvPr id="23" name="矩形 18"/>
              <p:cNvSpPr>
                <a:spLocks noChangeArrowheads="1"/>
              </p:cNvSpPr>
              <p:nvPr/>
            </p:nvSpPr>
            <p:spPr bwMode="auto">
              <a:xfrm>
                <a:off x="1035050" y="1492931"/>
                <a:ext cx="898525" cy="8985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584200" eaLnBrk="1" hangingPunct="1">
                  <a:buFont typeface="Arial" panose="020B0604020202020204" pitchFamily="34" charset="0"/>
                  <a:buNone/>
                  <a:defRPr/>
                </a:pPr>
                <a:endParaRPr lang="zh-CN" altLang="en-US" sz="4000">
                  <a:solidFill>
                    <a:srgbClr val="FFFFFF"/>
                  </a:solidFill>
                  <a:effectLst>
                    <a:outerShdw blurRad="38100" dist="38100" dir="2700000" algn="tl">
                      <a:srgbClr val="000000"/>
                    </a:outerShdw>
                  </a:effectLst>
                </a:endParaRPr>
              </a:p>
            </p:txBody>
          </p:sp>
          <p:pic>
            <p:nvPicPr>
              <p:cNvPr id="24" name="图片 23"/>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30617" y="1492931"/>
                <a:ext cx="902958" cy="898525"/>
              </a:xfrm>
              <a:prstGeom prst="rect">
                <a:avLst/>
              </a:prstGeom>
            </p:spPr>
          </p:pic>
        </p:grpSp>
        <p:cxnSp>
          <p:nvCxnSpPr>
            <p:cNvPr id="21" name="直接连接符 20"/>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3065402" y="945488"/>
              <a:ext cx="2459328" cy="338554"/>
            </a:xfrm>
            <a:prstGeom prst="rect">
              <a:avLst/>
            </a:prstGeom>
            <a:noFill/>
          </p:spPr>
          <p:txBody>
            <a:bodyPr wrap="none" rtlCol="0">
              <a:spAutoFit/>
            </a:bodyPr>
            <a:lstStyle/>
            <a:p>
              <a:r>
                <a:rPr lang="zh-CN" altLang="en-US" sz="1600" b="1" dirty="0"/>
                <a:t>第二部分</a:t>
              </a:r>
              <a:r>
                <a:rPr lang="zh-CN" altLang="en-US" sz="1600" b="1" dirty="0" smtClean="0"/>
                <a:t>：党员教育管理</a:t>
              </a:r>
              <a:endParaRPr lang="zh-CN" altLang="en-US" sz="1600" b="1" dirty="0"/>
            </a:p>
          </p:txBody>
        </p:sp>
      </p:grpSp>
      <p:grpSp>
        <p:nvGrpSpPr>
          <p:cNvPr id="25" name="组合 24"/>
          <p:cNvGrpSpPr/>
          <p:nvPr/>
        </p:nvGrpSpPr>
        <p:grpSpPr>
          <a:xfrm>
            <a:off x="2610470" y="2216349"/>
            <a:ext cx="4472642" cy="526369"/>
            <a:chOff x="2470745" y="870631"/>
            <a:chExt cx="4472642" cy="526369"/>
          </a:xfrm>
        </p:grpSpPr>
        <p:grpSp>
          <p:nvGrpSpPr>
            <p:cNvPr id="26" name="组合 25"/>
            <p:cNvGrpSpPr/>
            <p:nvPr/>
          </p:nvGrpSpPr>
          <p:grpSpPr>
            <a:xfrm>
              <a:off x="2491117" y="870631"/>
              <a:ext cx="490678" cy="488269"/>
              <a:chOff x="1030617" y="1492931"/>
              <a:chExt cx="902958" cy="898525"/>
            </a:xfrm>
          </p:grpSpPr>
          <p:sp>
            <p:nvSpPr>
              <p:cNvPr id="29" name="矩形 18"/>
              <p:cNvSpPr>
                <a:spLocks noChangeArrowheads="1"/>
              </p:cNvSpPr>
              <p:nvPr/>
            </p:nvSpPr>
            <p:spPr bwMode="auto">
              <a:xfrm>
                <a:off x="1035050" y="1492931"/>
                <a:ext cx="898525" cy="8985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584200" eaLnBrk="1" hangingPunct="1">
                  <a:buFont typeface="Arial" panose="020B0604020202020204" pitchFamily="34" charset="0"/>
                  <a:buNone/>
                  <a:defRPr/>
                </a:pPr>
                <a:endParaRPr lang="zh-CN" altLang="en-US" sz="4000">
                  <a:solidFill>
                    <a:srgbClr val="FFFFFF"/>
                  </a:solidFill>
                  <a:effectLst>
                    <a:outerShdw blurRad="38100" dist="38100" dir="2700000" algn="tl">
                      <a:srgbClr val="000000"/>
                    </a:outerShdw>
                  </a:effectLst>
                </a:endParaRPr>
              </a:p>
            </p:txBody>
          </p:sp>
          <p:pic>
            <p:nvPicPr>
              <p:cNvPr id="30" name="图片 2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30617" y="1492931"/>
                <a:ext cx="902958" cy="898525"/>
              </a:xfrm>
              <a:prstGeom prst="rect">
                <a:avLst/>
              </a:prstGeom>
            </p:spPr>
          </p:pic>
        </p:grpSp>
        <p:cxnSp>
          <p:nvCxnSpPr>
            <p:cNvPr id="27" name="直接连接符 26"/>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3065402" y="945488"/>
              <a:ext cx="2459328" cy="338554"/>
            </a:xfrm>
            <a:prstGeom prst="rect">
              <a:avLst/>
            </a:prstGeom>
            <a:noFill/>
          </p:spPr>
          <p:txBody>
            <a:bodyPr wrap="none" rtlCol="0">
              <a:spAutoFit/>
            </a:bodyPr>
            <a:lstStyle/>
            <a:p>
              <a:r>
                <a:rPr lang="zh-CN" altLang="en-US" sz="1600" b="1" dirty="0"/>
                <a:t>第三部分</a:t>
              </a:r>
              <a:r>
                <a:rPr lang="zh-CN" altLang="en-US" sz="1600" b="1" dirty="0" smtClean="0"/>
                <a:t>：发展党员工作</a:t>
              </a:r>
              <a:endParaRPr lang="zh-CN" altLang="en-US" sz="1600" b="1" dirty="0"/>
            </a:p>
          </p:txBody>
        </p:sp>
      </p:grpSp>
      <p:sp>
        <p:nvSpPr>
          <p:cNvPr id="2" name="TextBox 1"/>
          <p:cNvSpPr txBox="1"/>
          <p:nvPr/>
        </p:nvSpPr>
        <p:spPr>
          <a:xfrm>
            <a:off x="778039" y="170976"/>
            <a:ext cx="2260600" cy="623248"/>
          </a:xfrm>
          <a:prstGeom prst="rect">
            <a:avLst/>
          </a:prstGeom>
          <a:noFill/>
        </p:spPr>
        <p:txBody>
          <a:bodyPr wrap="square" rtlCol="0">
            <a:spAutoFit/>
          </a:bodyPr>
          <a:lstStyle/>
          <a:p>
            <a:pPr algn="ctr">
              <a:lnSpc>
                <a:spcPct val="150000"/>
              </a:lnSpc>
              <a:spcBef>
                <a:spcPct val="0"/>
              </a:spcBef>
            </a:pPr>
            <a:r>
              <a:rPr lang="zh-CN" altLang="en-US" sz="1400" b="1" dirty="0">
                <a:solidFill>
                  <a:srgbClr val="404040"/>
                </a:solidFill>
                <a:latin typeface="微软雅黑" panose="020B0503020204020204" pitchFamily="34" charset="-122"/>
                <a:ea typeface="微软雅黑" panose="020B0503020204020204" pitchFamily="34" charset="-122"/>
              </a:rPr>
              <a:t>学生工作</a:t>
            </a:r>
            <a:r>
              <a:rPr lang="zh-CN" altLang="en-US" sz="1400" b="1" dirty="0" smtClean="0">
                <a:solidFill>
                  <a:srgbClr val="404040"/>
                </a:solidFill>
                <a:latin typeface="微软雅黑" panose="020B0503020204020204" pitchFamily="34" charset="-122"/>
                <a:ea typeface="微软雅黑" panose="020B0503020204020204" pitchFamily="34" charset="-122"/>
              </a:rPr>
              <a:t>党支部工作</a:t>
            </a:r>
            <a:r>
              <a:rPr lang="zh-CN" altLang="en-US" sz="1400" b="1" dirty="0">
                <a:solidFill>
                  <a:srgbClr val="404040"/>
                </a:solidFill>
                <a:latin typeface="微软雅黑" panose="020B0503020204020204" pitchFamily="34" charset="-122"/>
                <a:ea typeface="微软雅黑" panose="020B0503020204020204" pitchFamily="34" charset="-122"/>
              </a:rPr>
              <a:t>汇报</a:t>
            </a:r>
          </a:p>
          <a:p>
            <a:endParaRPr lang="zh-CN" altLang="en-US" dirty="0"/>
          </a:p>
        </p:txBody>
      </p:sp>
      <p:cxnSp>
        <p:nvCxnSpPr>
          <p:cNvPr id="37" name="直接连接符 36"/>
          <p:cNvCxnSpPr/>
          <p:nvPr/>
        </p:nvCxnSpPr>
        <p:spPr>
          <a:xfrm>
            <a:off x="867731" y="547370"/>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2645156" y="2988549"/>
            <a:ext cx="4472642" cy="526369"/>
            <a:chOff x="2470745" y="870631"/>
            <a:chExt cx="4472642" cy="526369"/>
          </a:xfrm>
        </p:grpSpPr>
        <p:grpSp>
          <p:nvGrpSpPr>
            <p:cNvPr id="32" name="组合 31"/>
            <p:cNvGrpSpPr/>
            <p:nvPr/>
          </p:nvGrpSpPr>
          <p:grpSpPr>
            <a:xfrm>
              <a:off x="2491117" y="870631"/>
              <a:ext cx="490678" cy="488269"/>
              <a:chOff x="1030617" y="1492931"/>
              <a:chExt cx="902958" cy="898525"/>
            </a:xfrm>
          </p:grpSpPr>
          <p:sp>
            <p:nvSpPr>
              <p:cNvPr id="35" name="矩形 18"/>
              <p:cNvSpPr>
                <a:spLocks noChangeArrowheads="1"/>
              </p:cNvSpPr>
              <p:nvPr/>
            </p:nvSpPr>
            <p:spPr bwMode="auto">
              <a:xfrm>
                <a:off x="1035050" y="1492931"/>
                <a:ext cx="898525" cy="8985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584200" eaLnBrk="1" hangingPunct="1">
                  <a:buFont typeface="Arial" panose="020B0604020202020204" pitchFamily="34" charset="0"/>
                  <a:buNone/>
                  <a:defRPr/>
                </a:pPr>
                <a:endParaRPr lang="zh-CN" altLang="en-US" sz="4000">
                  <a:solidFill>
                    <a:srgbClr val="FFFFFF"/>
                  </a:solidFill>
                  <a:effectLst>
                    <a:outerShdw blurRad="38100" dist="38100" dir="2700000" algn="tl">
                      <a:srgbClr val="000000"/>
                    </a:outerShdw>
                  </a:effectLst>
                </a:endParaRPr>
              </a:p>
            </p:txBody>
          </p:sp>
          <p:pic>
            <p:nvPicPr>
              <p:cNvPr id="36" name="图片 35"/>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30617" y="1492931"/>
                <a:ext cx="902958" cy="898525"/>
              </a:xfrm>
              <a:prstGeom prst="rect">
                <a:avLst/>
              </a:prstGeom>
            </p:spPr>
          </p:pic>
        </p:grpSp>
        <p:cxnSp>
          <p:nvCxnSpPr>
            <p:cNvPr id="33" name="直接连接符 32"/>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文本框 27"/>
            <p:cNvSpPr txBox="1"/>
            <p:nvPr/>
          </p:nvSpPr>
          <p:spPr>
            <a:xfrm>
              <a:off x="3065402" y="945488"/>
              <a:ext cx="2459328" cy="338554"/>
            </a:xfrm>
            <a:prstGeom prst="rect">
              <a:avLst/>
            </a:prstGeom>
            <a:noFill/>
          </p:spPr>
          <p:txBody>
            <a:bodyPr wrap="none" rtlCol="0">
              <a:spAutoFit/>
            </a:bodyPr>
            <a:lstStyle/>
            <a:p>
              <a:r>
                <a:rPr lang="zh-CN" altLang="en-US" sz="1600" b="1" dirty="0" smtClean="0"/>
                <a:t>第四部分：思想政治工作</a:t>
              </a:r>
              <a:endParaRPr lang="zh-CN" altLang="en-US" sz="1600" b="1" dirty="0"/>
            </a:p>
          </p:txBody>
        </p:sp>
      </p:grpSp>
      <p:grpSp>
        <p:nvGrpSpPr>
          <p:cNvPr id="38" name="组合 37"/>
          <p:cNvGrpSpPr/>
          <p:nvPr/>
        </p:nvGrpSpPr>
        <p:grpSpPr>
          <a:xfrm>
            <a:off x="2651912" y="3783750"/>
            <a:ext cx="4472642" cy="526369"/>
            <a:chOff x="2470745" y="870631"/>
            <a:chExt cx="4472642" cy="526369"/>
          </a:xfrm>
        </p:grpSpPr>
        <p:grpSp>
          <p:nvGrpSpPr>
            <p:cNvPr id="39" name="组合 38"/>
            <p:cNvGrpSpPr/>
            <p:nvPr/>
          </p:nvGrpSpPr>
          <p:grpSpPr>
            <a:xfrm>
              <a:off x="2491117" y="870631"/>
              <a:ext cx="490678" cy="488269"/>
              <a:chOff x="1030617" y="1492931"/>
              <a:chExt cx="902958" cy="898525"/>
            </a:xfrm>
          </p:grpSpPr>
          <p:sp>
            <p:nvSpPr>
              <p:cNvPr id="42" name="矩形 18"/>
              <p:cNvSpPr>
                <a:spLocks noChangeArrowheads="1"/>
              </p:cNvSpPr>
              <p:nvPr/>
            </p:nvSpPr>
            <p:spPr bwMode="auto">
              <a:xfrm>
                <a:off x="1035050" y="1492931"/>
                <a:ext cx="898525" cy="8985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584200" eaLnBrk="1" hangingPunct="1">
                  <a:buFont typeface="Arial" panose="020B0604020202020204" pitchFamily="34" charset="0"/>
                  <a:buNone/>
                  <a:defRPr/>
                </a:pPr>
                <a:endParaRPr lang="zh-CN" altLang="en-US" sz="4000">
                  <a:solidFill>
                    <a:srgbClr val="FFFFFF"/>
                  </a:solidFill>
                  <a:effectLst>
                    <a:outerShdw blurRad="38100" dist="38100" dir="2700000" algn="tl">
                      <a:srgbClr val="000000"/>
                    </a:outerShdw>
                  </a:effectLst>
                </a:endParaRPr>
              </a:p>
            </p:txBody>
          </p:sp>
          <p:pic>
            <p:nvPicPr>
              <p:cNvPr id="43" name="图片 42"/>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30617" y="1492931"/>
                <a:ext cx="902958" cy="898525"/>
              </a:xfrm>
              <a:prstGeom prst="rect">
                <a:avLst/>
              </a:prstGeom>
            </p:spPr>
          </p:pic>
        </p:grpSp>
        <p:cxnSp>
          <p:nvCxnSpPr>
            <p:cNvPr id="40" name="直接连接符 39"/>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1" name="文本框 27"/>
            <p:cNvSpPr txBox="1"/>
            <p:nvPr/>
          </p:nvSpPr>
          <p:spPr>
            <a:xfrm>
              <a:off x="3065402" y="945488"/>
              <a:ext cx="2459328" cy="338554"/>
            </a:xfrm>
            <a:prstGeom prst="rect">
              <a:avLst/>
            </a:prstGeom>
            <a:noFill/>
          </p:spPr>
          <p:txBody>
            <a:bodyPr wrap="none" rtlCol="0">
              <a:spAutoFit/>
            </a:bodyPr>
            <a:lstStyle/>
            <a:p>
              <a:r>
                <a:rPr lang="zh-CN" altLang="en-US" sz="1600" b="1" dirty="0" smtClean="0"/>
                <a:t>第五部分：战斗堡垒作用</a:t>
              </a:r>
              <a:endParaRPr lang="zh-CN" altLang="en-US" sz="1600" b="1" dirty="0"/>
            </a:p>
          </p:txBody>
        </p:sp>
      </p:grpSp>
    </p:spTree>
    <p:extLst>
      <p:ext uri="{BB962C8B-B14F-4D97-AF65-F5344CB8AC3E}">
        <p14:creationId xmlns:p14="http://schemas.microsoft.com/office/powerpoint/2010/main" val="5435166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ppt_y</p:attrName>
                                        </p:attrNameLst>
                                      </p:cBhvr>
                                      <p:tavLst>
                                        <p:tav tm="0">
                                          <p:val>
                                            <p:strVal val="#ppt_y+#ppt_h*1.125000"/>
                                          </p:val>
                                        </p:tav>
                                        <p:tav tm="100000">
                                          <p:val>
                                            <p:strVal val="#ppt_y"/>
                                          </p:val>
                                        </p:tav>
                                      </p:tavLst>
                                    </p:anim>
                                    <p:animEffect transition="in" filter="wipe(up)">
                                      <p:cBhvr>
                                        <p:cTn id="13" dur="500"/>
                                        <p:tgtEl>
                                          <p:spTgt spid="19"/>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p:tgtEl>
                                          <p:spTgt spid="25"/>
                                        </p:tgtEl>
                                        <p:attrNameLst>
                                          <p:attrName>ppt_y</p:attrName>
                                        </p:attrNameLst>
                                      </p:cBhvr>
                                      <p:tavLst>
                                        <p:tav tm="0">
                                          <p:val>
                                            <p:strVal val="#ppt_y+#ppt_h*1.125000"/>
                                          </p:val>
                                        </p:tav>
                                        <p:tav tm="100000">
                                          <p:val>
                                            <p:strVal val="#ppt_y"/>
                                          </p:val>
                                        </p:tav>
                                      </p:tavLst>
                                    </p:anim>
                                    <p:animEffect transition="in" filter="wipe(up)">
                                      <p:cBhvr>
                                        <p:cTn id="18" dur="500"/>
                                        <p:tgtEl>
                                          <p:spTgt spid="2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p:tgtEl>
                                          <p:spTgt spid="31"/>
                                        </p:tgtEl>
                                        <p:attrNameLst>
                                          <p:attrName>ppt_y</p:attrName>
                                        </p:attrNameLst>
                                      </p:cBhvr>
                                      <p:tavLst>
                                        <p:tav tm="0">
                                          <p:val>
                                            <p:strVal val="#ppt_y+#ppt_h*1.125000"/>
                                          </p:val>
                                        </p:tav>
                                        <p:tav tm="100000">
                                          <p:val>
                                            <p:strVal val="#ppt_y"/>
                                          </p:val>
                                        </p:tav>
                                      </p:tavLst>
                                    </p:anim>
                                    <p:animEffect transition="in" filter="wipe(up)">
                                      <p:cBhvr>
                                        <p:cTn id="23" dur="500"/>
                                        <p:tgtEl>
                                          <p:spTgt spid="31"/>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p:tgtEl>
                                          <p:spTgt spid="38"/>
                                        </p:tgtEl>
                                        <p:attrNameLst>
                                          <p:attrName>ppt_y</p:attrName>
                                        </p:attrNameLst>
                                      </p:cBhvr>
                                      <p:tavLst>
                                        <p:tav tm="0">
                                          <p:val>
                                            <p:strVal val="#ppt_y+#ppt_h*1.125000"/>
                                          </p:val>
                                        </p:tav>
                                        <p:tav tm="100000">
                                          <p:val>
                                            <p:strVal val="#ppt_y"/>
                                          </p:val>
                                        </p:tav>
                                      </p:tavLst>
                                    </p:anim>
                                    <p:animEffect transition="in" filter="wipe(up)">
                                      <p:cBhvr>
                                        <p:cTn id="2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5294" y="237233"/>
            <a:ext cx="1371600" cy="1266825"/>
            <a:chOff x="782241" y="2030513"/>
            <a:chExt cx="1371600" cy="1266825"/>
          </a:xfrm>
        </p:grpSpPr>
        <p:sp>
          <p:nvSpPr>
            <p:cNvPr id="19460" name="矩形 60"/>
            <p:cNvSpPr>
              <a:spLocks noChangeArrowheads="1"/>
            </p:cNvSpPr>
            <p:nvPr/>
          </p:nvSpPr>
          <p:spPr bwMode="auto">
            <a:xfrm>
              <a:off x="782241" y="2030513"/>
              <a:ext cx="1371600" cy="12668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40136" y="2160104"/>
              <a:ext cx="902958" cy="961667"/>
            </a:xfrm>
            <a:prstGeom prst="rect">
              <a:avLst/>
            </a:prstGeom>
          </p:spPr>
        </p:pic>
      </p:grpSp>
      <p:pic>
        <p:nvPicPr>
          <p:cNvPr id="10" name="图片 7"/>
          <p:cNvPicPr>
            <a:picLocks noChangeAspect="1" noChangeArrowheads="1"/>
          </p:cNvPicPr>
          <p:nvPr/>
        </p:nvPicPr>
        <p:blipFill>
          <a:blip r:embed="rId5">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2630842" y="642652"/>
            <a:ext cx="4472642" cy="451512"/>
            <a:chOff x="2470745" y="945488"/>
            <a:chExt cx="4472642" cy="451512"/>
          </a:xfrm>
        </p:grpSpPr>
        <p:cxnSp>
          <p:nvCxnSpPr>
            <p:cNvPr id="8" name="直接连接符 7"/>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2"/>
            <p:cNvSpPr txBox="1"/>
            <p:nvPr/>
          </p:nvSpPr>
          <p:spPr>
            <a:xfrm>
              <a:off x="3065402" y="945488"/>
              <a:ext cx="2459328" cy="338554"/>
            </a:xfrm>
            <a:prstGeom prst="rect">
              <a:avLst/>
            </a:prstGeom>
            <a:noFill/>
          </p:spPr>
          <p:txBody>
            <a:bodyPr wrap="none" rtlCol="0">
              <a:spAutoFit/>
            </a:bodyPr>
            <a:lstStyle/>
            <a:p>
              <a:r>
                <a:rPr lang="zh-CN" altLang="en-US" sz="1600" b="1" dirty="0" smtClean="0"/>
                <a:t>第四部分：思想政治工作</a:t>
              </a:r>
              <a:endParaRPr lang="zh-CN" altLang="en-US" sz="1600" b="1" dirty="0"/>
            </a:p>
          </p:txBody>
        </p:sp>
      </p:grpSp>
      <p:pic>
        <p:nvPicPr>
          <p:cNvPr id="8194" name="Picture 2" descr="C:\Users\HP\Desktop\微信图片_20201027144902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85000" y="1222165"/>
            <a:ext cx="2187000" cy="291600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HP\Desktop\微信图片_2020102714490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10628" y="1286721"/>
            <a:ext cx="3455581" cy="2591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516607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858520" y="441267"/>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350385"/>
            <a:ext cx="9144000" cy="829310"/>
          </a:xfrm>
          <a:prstGeom prst="rect">
            <a:avLst/>
          </a:prstGeom>
        </p:spPr>
      </p:pic>
      <p:sp>
        <p:nvSpPr>
          <p:cNvPr id="4" name="六边形 3"/>
          <p:cNvSpPr/>
          <p:nvPr/>
        </p:nvSpPr>
        <p:spPr>
          <a:xfrm>
            <a:off x="1699209" y="1757298"/>
            <a:ext cx="1924493" cy="1890038"/>
          </a:xfrm>
          <a:prstGeom prst="hexagon">
            <a:avLst/>
          </a:prstGeom>
          <a:blipFill dpi="0" rotWithShape="1">
            <a:blip r:embed="rId5">
              <a:extLst>
                <a:ext uri="{28A0092B-C50C-407E-A947-70E740481C1C}">
                  <a14:useLocalDpi xmlns:a14="http://schemas.microsoft.com/office/drawing/2010/main" val="0"/>
                </a:ext>
              </a:extLst>
            </a:blip>
            <a:srcRect/>
            <a:stretch>
              <a:fillRect/>
            </a:stretch>
          </a:blipFill>
          <a:ln w="76200">
            <a:solidFill>
              <a:srgbClr val="C00000"/>
            </a:solidFill>
            <a:prstDash val="solid"/>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endParaRPr>
          </a:p>
        </p:txBody>
      </p:sp>
      <p:sp>
        <p:nvSpPr>
          <p:cNvPr id="6" name="六边形 5"/>
          <p:cNvSpPr/>
          <p:nvPr/>
        </p:nvSpPr>
        <p:spPr>
          <a:xfrm>
            <a:off x="3389786" y="756558"/>
            <a:ext cx="2224205" cy="1945759"/>
          </a:xfrm>
          <a:prstGeom prst="hexagon">
            <a:avLst/>
          </a:prstGeom>
          <a:blipFill dpi="0" rotWithShape="1">
            <a:blip r:embed="rId6">
              <a:extLst>
                <a:ext uri="{28A0092B-C50C-407E-A947-70E740481C1C}">
                  <a14:useLocalDpi xmlns:a14="http://schemas.microsoft.com/office/drawing/2010/main" val="0"/>
                </a:ext>
              </a:extLst>
            </a:blip>
            <a:srcRect/>
            <a:stretch>
              <a:fillRect/>
            </a:stretch>
          </a:blipFill>
          <a:ln w="76200">
            <a:solidFill>
              <a:srgbClr val="C00000"/>
            </a:solidFill>
            <a:prstDash val="solid"/>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endParaRPr>
          </a:p>
        </p:txBody>
      </p:sp>
      <p:sp>
        <p:nvSpPr>
          <p:cNvPr id="7" name="六边形 6"/>
          <p:cNvSpPr/>
          <p:nvPr/>
        </p:nvSpPr>
        <p:spPr>
          <a:xfrm>
            <a:off x="5426309" y="1891772"/>
            <a:ext cx="1719117" cy="1606339"/>
          </a:xfrm>
          <a:prstGeom prst="hexagon">
            <a:avLst/>
          </a:prstGeom>
          <a:blipFill dpi="0" rotWithShape="1">
            <a:blip r:embed="rId7">
              <a:extLst>
                <a:ext uri="{28A0092B-C50C-407E-A947-70E740481C1C}">
                  <a14:useLocalDpi xmlns:a14="http://schemas.microsoft.com/office/drawing/2010/main" val="0"/>
                </a:ext>
              </a:extLst>
            </a:blip>
            <a:srcRect/>
            <a:stretch>
              <a:fillRect/>
            </a:stretch>
          </a:blipFill>
          <a:ln w="76200">
            <a:solidFill>
              <a:srgbClr val="C00000"/>
            </a:solidFill>
            <a:prstDash val="solid"/>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endParaRPr>
          </a:p>
        </p:txBody>
      </p:sp>
      <p:sp>
        <p:nvSpPr>
          <p:cNvPr id="11" name="六边形 10"/>
          <p:cNvSpPr/>
          <p:nvPr/>
        </p:nvSpPr>
        <p:spPr>
          <a:xfrm>
            <a:off x="3453581" y="2839085"/>
            <a:ext cx="2160410" cy="1709826"/>
          </a:xfrm>
          <a:prstGeom prst="hexagon">
            <a:avLst/>
          </a:prstGeom>
          <a:blipFill dpi="0" rotWithShape="1">
            <a:blip r:embed="rId8" cstate="print">
              <a:extLst>
                <a:ext uri="{28A0092B-C50C-407E-A947-70E740481C1C}">
                  <a14:useLocalDpi xmlns:a14="http://schemas.microsoft.com/office/drawing/2010/main" val="0"/>
                </a:ext>
              </a:extLst>
            </a:blip>
            <a:srcRect/>
            <a:stretch>
              <a:fillRect/>
            </a:stretch>
          </a:blipFill>
          <a:ln w="76200">
            <a:solidFill>
              <a:srgbClr val="C00000"/>
            </a:solidFill>
            <a:prstDash val="solid"/>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endParaRPr>
          </a:p>
        </p:txBody>
      </p:sp>
      <p:sp>
        <p:nvSpPr>
          <p:cNvPr id="17" name="矩形 62"/>
          <p:cNvSpPr>
            <a:spLocks noChangeArrowheads="1"/>
          </p:cNvSpPr>
          <p:nvPr/>
        </p:nvSpPr>
        <p:spPr bwMode="auto">
          <a:xfrm>
            <a:off x="3262203" y="99635"/>
            <a:ext cx="2821606"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1800" b="1" dirty="0"/>
              <a:t>第五部分：战斗堡垒作用</a:t>
            </a:r>
          </a:p>
        </p:txBody>
      </p:sp>
      <p:grpSp>
        <p:nvGrpSpPr>
          <p:cNvPr id="18" name="组合 17"/>
          <p:cNvGrpSpPr/>
          <p:nvPr/>
        </p:nvGrpSpPr>
        <p:grpSpPr>
          <a:xfrm>
            <a:off x="5555578" y="639789"/>
            <a:ext cx="1460578" cy="1166119"/>
            <a:chOff x="9154141" y="1588480"/>
            <a:chExt cx="1748844" cy="1514064"/>
          </a:xfrm>
        </p:grpSpPr>
        <p:sp>
          <p:nvSpPr>
            <p:cNvPr id="19" name="Freeform: Shape 30"/>
            <p:cNvSpPr>
              <a:spLocks/>
            </p:cNvSpPr>
            <p:nvPr/>
          </p:nvSpPr>
          <p:spPr bwMode="auto">
            <a:xfrm>
              <a:off x="9154141" y="1588480"/>
              <a:ext cx="1748844" cy="1514064"/>
            </a:xfrm>
            <a:custGeom>
              <a:avLst/>
              <a:gdLst>
                <a:gd name="T0" fmla="*/ 983 w 1311"/>
                <a:gd name="T1" fmla="*/ 0 h 1135"/>
                <a:gd name="T2" fmla="*/ 328 w 1311"/>
                <a:gd name="T3" fmla="*/ 0 h 1135"/>
                <a:gd name="T4" fmla="*/ 0 w 1311"/>
                <a:gd name="T5" fmla="*/ 567 h 1135"/>
                <a:gd name="T6" fmla="*/ 328 w 1311"/>
                <a:gd name="T7" fmla="*/ 1135 h 1135"/>
                <a:gd name="T8" fmla="*/ 983 w 1311"/>
                <a:gd name="T9" fmla="*/ 1135 h 1135"/>
                <a:gd name="T10" fmla="*/ 1311 w 1311"/>
                <a:gd name="T11" fmla="*/ 567 h 1135"/>
                <a:gd name="T12" fmla="*/ 983 w 1311"/>
                <a:gd name="T13" fmla="*/ 0 h 1135"/>
              </a:gdLst>
              <a:ahLst/>
              <a:cxnLst>
                <a:cxn ang="0">
                  <a:pos x="T0" y="T1"/>
                </a:cxn>
                <a:cxn ang="0">
                  <a:pos x="T2" y="T3"/>
                </a:cxn>
                <a:cxn ang="0">
                  <a:pos x="T4" y="T5"/>
                </a:cxn>
                <a:cxn ang="0">
                  <a:pos x="T6" y="T7"/>
                </a:cxn>
                <a:cxn ang="0">
                  <a:pos x="T8" y="T9"/>
                </a:cxn>
                <a:cxn ang="0">
                  <a:pos x="T10" y="T11"/>
                </a:cxn>
                <a:cxn ang="0">
                  <a:pos x="T12" y="T13"/>
                </a:cxn>
              </a:cxnLst>
              <a:rect l="0" t="0" r="r" b="b"/>
              <a:pathLst>
                <a:path w="1311" h="1135">
                  <a:moveTo>
                    <a:pt x="983" y="0"/>
                  </a:moveTo>
                  <a:lnTo>
                    <a:pt x="328" y="0"/>
                  </a:lnTo>
                  <a:lnTo>
                    <a:pt x="0" y="567"/>
                  </a:lnTo>
                  <a:lnTo>
                    <a:pt x="328" y="1135"/>
                  </a:lnTo>
                  <a:lnTo>
                    <a:pt x="983" y="1135"/>
                  </a:lnTo>
                  <a:lnTo>
                    <a:pt x="1311" y="567"/>
                  </a:lnTo>
                  <a:lnTo>
                    <a:pt x="983" y="0"/>
                  </a:lnTo>
                  <a:close/>
                </a:path>
              </a:pathLst>
            </a:custGeom>
            <a:solidFill>
              <a:schemeClr val="accent6"/>
            </a:solidFill>
            <a:ln w="28575">
              <a:solidFill>
                <a:schemeClr val="bg1"/>
              </a:solidFill>
            </a:ln>
          </p:spPr>
          <p:txBody>
            <a:bodyPr anchor="ctr"/>
            <a:lstStyle/>
            <a:p>
              <a:pPr algn="ctr"/>
              <a:endParaRPr/>
            </a:p>
          </p:txBody>
        </p:sp>
        <p:pic>
          <p:nvPicPr>
            <p:cNvPr id="20" name="图片 19"/>
            <p:cNvPicPr>
              <a:picLocks noChangeAspect="1"/>
            </p:cNvPicPr>
            <p:nvPr/>
          </p:nvPicPr>
          <p:blipFill>
            <a:blip r:embed="rId9">
              <a:extLst>
                <a:ext uri="{28A0092B-C50C-407E-A947-70E740481C1C}">
                  <a14:useLocalDpi xmlns:a14="http://schemas.microsoft.com/office/drawing/2010/main" val="0"/>
                </a:ext>
              </a:extLst>
            </a:blip>
            <a:srcRect l="32355" t="7295" r="34408" b="45510"/>
            <a:stretch>
              <a:fillRect/>
            </a:stretch>
          </p:blipFill>
          <p:spPr>
            <a:xfrm>
              <a:off x="9296877" y="1712540"/>
              <a:ext cx="1463373" cy="1265944"/>
            </a:xfrm>
            <a:custGeom>
              <a:avLst/>
              <a:gdLst>
                <a:gd name="connsiteX0" fmla="*/ 365510 w 1463373"/>
                <a:gd name="connsiteY0" fmla="*/ 0 h 1265944"/>
                <a:gd name="connsiteX1" fmla="*/ 1097863 w 1463373"/>
                <a:gd name="connsiteY1" fmla="*/ 0 h 1265944"/>
                <a:gd name="connsiteX2" fmla="*/ 1463373 w 1463373"/>
                <a:gd name="connsiteY2" fmla="*/ 632305 h 1265944"/>
                <a:gd name="connsiteX3" fmla="*/ 1097863 w 1463373"/>
                <a:gd name="connsiteY3" fmla="*/ 1265944 h 1265944"/>
                <a:gd name="connsiteX4" fmla="*/ 365510 w 1463373"/>
                <a:gd name="connsiteY4" fmla="*/ 1265944 h 1265944"/>
                <a:gd name="connsiteX5" fmla="*/ 0 w 1463373"/>
                <a:gd name="connsiteY5" fmla="*/ 632305 h 126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3373" h="1265944">
                  <a:moveTo>
                    <a:pt x="365510" y="0"/>
                  </a:moveTo>
                  <a:lnTo>
                    <a:pt x="1097863" y="0"/>
                  </a:lnTo>
                  <a:lnTo>
                    <a:pt x="1463373" y="632305"/>
                  </a:lnTo>
                  <a:lnTo>
                    <a:pt x="1097863" y="1265944"/>
                  </a:lnTo>
                  <a:lnTo>
                    <a:pt x="365510" y="1265944"/>
                  </a:lnTo>
                  <a:lnTo>
                    <a:pt x="0" y="632305"/>
                  </a:lnTo>
                  <a:close/>
                </a:path>
              </a:pathLst>
            </a:custGeom>
          </p:spPr>
        </p:pic>
      </p:grpSp>
      <p:sp>
        <p:nvSpPr>
          <p:cNvPr id="13" name="标题 1"/>
          <p:cNvSpPr txBox="1">
            <a:spLocks/>
          </p:cNvSpPr>
          <p:nvPr/>
        </p:nvSpPr>
        <p:spPr>
          <a:xfrm>
            <a:off x="62602" y="3793606"/>
            <a:ext cx="3273213" cy="349609"/>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b="1" i="0" kern="1200">
                <a:solidFill>
                  <a:schemeClr val="tx1">
                    <a:lumMod val="65000"/>
                    <a:lumOff val="35000"/>
                  </a:schemeClr>
                </a:solidFill>
                <a:latin typeface="+mn-ea"/>
                <a:ea typeface="+mn-ea"/>
                <a:cs typeface="+mj-cs"/>
              </a:defRPr>
            </a:lvl1pPr>
          </a:lstStyle>
          <a:p>
            <a:r>
              <a:rPr lang="zh-CN" altLang="en-US" sz="1600" dirty="0" smtClean="0"/>
              <a:t>“共学四史 网传初心”视频会议</a:t>
            </a:r>
            <a:endParaRPr lang="zh-CN" altLang="en-US" sz="1600" dirty="0"/>
          </a:p>
        </p:txBody>
      </p:sp>
      <p:sp>
        <p:nvSpPr>
          <p:cNvPr id="14" name="标题 1"/>
          <p:cNvSpPr txBox="1">
            <a:spLocks/>
          </p:cNvSpPr>
          <p:nvPr/>
        </p:nvSpPr>
        <p:spPr>
          <a:xfrm>
            <a:off x="7421872" y="2694941"/>
            <a:ext cx="1381886" cy="349609"/>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2400" b="1" i="0" kern="1200">
                <a:solidFill>
                  <a:schemeClr val="tx1">
                    <a:lumMod val="65000"/>
                    <a:lumOff val="35000"/>
                  </a:schemeClr>
                </a:solidFill>
                <a:latin typeface="+mn-ea"/>
                <a:ea typeface="+mn-ea"/>
                <a:cs typeface="+mj-cs"/>
              </a:defRPr>
            </a:lvl1pPr>
          </a:lstStyle>
          <a:p>
            <a:r>
              <a:rPr lang="zh-CN" altLang="en-US" sz="1600" spc="-100" dirty="0" smtClean="0"/>
              <a:t>学“两会”、学“四史”，践初心、担使命视频会议</a:t>
            </a:r>
            <a:endParaRPr lang="zh-CN" altLang="en-US" sz="1600" spc="-100" dirty="0"/>
          </a:p>
        </p:txBody>
      </p:sp>
      <p:sp>
        <p:nvSpPr>
          <p:cNvPr id="2" name="TextBox 1"/>
          <p:cNvSpPr txBox="1"/>
          <p:nvPr/>
        </p:nvSpPr>
        <p:spPr>
          <a:xfrm>
            <a:off x="5613991" y="3973938"/>
            <a:ext cx="1838965" cy="338554"/>
          </a:xfrm>
          <a:prstGeom prst="rect">
            <a:avLst/>
          </a:prstGeom>
          <a:noFill/>
        </p:spPr>
        <p:txBody>
          <a:bodyPr wrap="none" rtlCol="0">
            <a:spAutoFit/>
          </a:bodyPr>
          <a:lstStyle/>
          <a:p>
            <a:r>
              <a:rPr lang="zh-CN" altLang="en-US" sz="1600" b="1" dirty="0">
                <a:solidFill>
                  <a:schemeClr val="tx1">
                    <a:lumMod val="65000"/>
                    <a:lumOff val="35000"/>
                  </a:schemeClr>
                </a:solidFill>
                <a:latin typeface="+mn-ea"/>
                <a:cs typeface="+mj-cs"/>
              </a:rPr>
              <a:t>支部书记专题党课</a:t>
            </a:r>
            <a:endParaRPr lang="zh-CN" altLang="en-US" sz="1600" b="1" dirty="0">
              <a:solidFill>
                <a:schemeClr val="tx1">
                  <a:lumMod val="65000"/>
                  <a:lumOff val="35000"/>
                </a:schemeClr>
              </a:solidFill>
              <a:latin typeface="+mn-ea"/>
              <a:cs typeface="+mj-cs"/>
            </a:endParaRPr>
          </a:p>
        </p:txBody>
      </p:sp>
      <p:sp>
        <p:nvSpPr>
          <p:cNvPr id="21" name="标题 1"/>
          <p:cNvSpPr txBox="1">
            <a:spLocks/>
          </p:cNvSpPr>
          <p:nvPr/>
        </p:nvSpPr>
        <p:spPr>
          <a:xfrm>
            <a:off x="180368" y="1048043"/>
            <a:ext cx="3273213" cy="349609"/>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b="1" i="0" kern="1200">
                <a:solidFill>
                  <a:schemeClr val="tx1">
                    <a:lumMod val="65000"/>
                    <a:lumOff val="35000"/>
                  </a:schemeClr>
                </a:solidFill>
                <a:latin typeface="+mn-ea"/>
                <a:ea typeface="+mn-ea"/>
                <a:cs typeface="+mj-cs"/>
              </a:defRPr>
            </a:lvl1pPr>
          </a:lstStyle>
          <a:p>
            <a:r>
              <a:rPr lang="zh-CN" altLang="en-US" sz="1600" dirty="0" smtClean="0"/>
              <a:t>“不忘初心 牢记使命”主题教育</a:t>
            </a:r>
            <a:endParaRPr lang="zh-CN" altLang="en-US" sz="1600" dirty="0"/>
          </a:p>
        </p:txBody>
      </p:sp>
    </p:spTree>
    <p:extLst>
      <p:ext uri="{BB962C8B-B14F-4D97-AF65-F5344CB8AC3E}">
        <p14:creationId xmlns:p14="http://schemas.microsoft.com/office/powerpoint/2010/main" val="1114757185"/>
      </p:ext>
    </p:extLst>
  </p:cSld>
  <p:clrMapOvr>
    <a:masterClrMapping/>
  </p:clrMapOvr>
  <mc:AlternateContent xmlns:mc="http://schemas.openxmlformats.org/markup-compatibility/2006" xmlns:p14="http://schemas.microsoft.com/office/powerpoint/2010/main">
    <mc:Choice Requires="p14">
      <p:transition p14:dur="10" advTm="3000">
        <p:cover dir="d"/>
      </p:transition>
    </mc:Choice>
    <mc:Fallback xmlns="">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 calcmode="lin" valueType="num">
                                      <p:cBhvr>
                                        <p:cTn id="13" dur="500" fill="hold"/>
                                        <p:tgtEl>
                                          <p:spTgt spid="18"/>
                                        </p:tgtEl>
                                        <p:attrNameLst>
                                          <p:attrName>style.rotation</p:attrName>
                                        </p:attrNameLst>
                                      </p:cBhvr>
                                      <p:tavLst>
                                        <p:tav tm="0">
                                          <p:val>
                                            <p:fltVal val="360"/>
                                          </p:val>
                                        </p:tav>
                                        <p:tav tm="100000">
                                          <p:val>
                                            <p:fltVal val="0"/>
                                          </p:val>
                                        </p:tav>
                                      </p:tavLst>
                                    </p:anim>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6891"/>
          <p:cNvSpPr/>
          <p:nvPr/>
        </p:nvSpPr>
        <p:spPr>
          <a:xfrm flipH="1">
            <a:off x="5278671" y="16569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7656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5" name="Shape 6915"/>
          <p:cNvSpPr/>
          <p:nvPr/>
        </p:nvSpPr>
        <p:spPr>
          <a:xfrm>
            <a:off x="4566956" y="7656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3"/>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6" name="Shape 6916"/>
          <p:cNvSpPr/>
          <p:nvPr/>
        </p:nvSpPr>
        <p:spPr>
          <a:xfrm>
            <a:off x="2896386" y="22706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bg2">
              <a:lumMod val="50000"/>
            </a:schemeClr>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7" name="Shape 6917"/>
          <p:cNvSpPr/>
          <p:nvPr/>
        </p:nvSpPr>
        <p:spPr>
          <a:xfrm>
            <a:off x="4390027" y="24449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bg2">
              <a:lumMod val="50000"/>
            </a:schemeClr>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8" name="Shape 6926"/>
          <p:cNvSpPr/>
          <p:nvPr/>
        </p:nvSpPr>
        <p:spPr>
          <a:xfrm>
            <a:off x="2481036" y="924068"/>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9" name="Shape 6927"/>
          <p:cNvSpPr/>
          <p:nvPr/>
        </p:nvSpPr>
        <p:spPr>
          <a:xfrm>
            <a:off x="2434456" y="28592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9"/>
          <p:cNvSpPr/>
          <p:nvPr/>
        </p:nvSpPr>
        <p:spPr>
          <a:xfrm flipH="1">
            <a:off x="5974939" y="28592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Content Placeholder 2"/>
          <p:cNvSpPr txBox="1">
            <a:spLocks/>
          </p:cNvSpPr>
          <p:nvPr/>
        </p:nvSpPr>
        <p:spPr>
          <a:xfrm>
            <a:off x="405216" y="732861"/>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nSpc>
                <a:spcPct val="120000"/>
              </a:lnSpc>
            </a:pPr>
            <a:r>
              <a:rPr lang="zh-CN" altLang="en-US" sz="1400" b="1" dirty="0" smtClean="0">
                <a:solidFill>
                  <a:schemeClr val="accent4"/>
                </a:solidFill>
                <a:latin typeface="+mn-ea"/>
                <a:cs typeface="Arial" panose="020B0604020202020204" pitchFamily="34" charset="0"/>
              </a:rPr>
              <a:t>疫情防控工作</a:t>
            </a:r>
            <a:endParaRPr lang="en-US" altLang="zh-CN" sz="1400" b="1" dirty="0">
              <a:solidFill>
                <a:schemeClr val="accent4"/>
              </a:solidFill>
              <a:latin typeface="+mn-ea"/>
              <a:cs typeface="Arial" panose="020B0604020202020204" pitchFamily="34" charset="0"/>
            </a:endParaRPr>
          </a:p>
        </p:txBody>
      </p:sp>
      <p:sp>
        <p:nvSpPr>
          <p:cNvPr id="13" name="Content Placeholder 2"/>
          <p:cNvSpPr txBox="1">
            <a:spLocks/>
          </p:cNvSpPr>
          <p:nvPr/>
        </p:nvSpPr>
        <p:spPr>
          <a:xfrm>
            <a:off x="436432" y="2635189"/>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400" b="1" dirty="0" smtClean="0">
                <a:solidFill>
                  <a:schemeClr val="accent4"/>
                </a:solidFill>
                <a:latin typeface="+mn-ea"/>
                <a:cs typeface="Arial" panose="020B0604020202020204" pitchFamily="34" charset="0"/>
              </a:rPr>
              <a:t>搬迁工作顺利开展</a:t>
            </a:r>
            <a:endParaRPr lang="en-US" altLang="zh-CN" sz="1400" b="1" dirty="0">
              <a:solidFill>
                <a:schemeClr val="accent4"/>
              </a:solidFill>
              <a:latin typeface="+mn-ea"/>
              <a:cs typeface="Arial" panose="020B0604020202020204" pitchFamily="34" charset="0"/>
            </a:endParaRPr>
          </a:p>
        </p:txBody>
      </p:sp>
      <p:sp>
        <p:nvSpPr>
          <p:cNvPr id="14" name="Content Placeholder 2"/>
          <p:cNvSpPr txBox="1">
            <a:spLocks/>
          </p:cNvSpPr>
          <p:nvPr/>
        </p:nvSpPr>
        <p:spPr>
          <a:xfrm>
            <a:off x="7310238" y="564593"/>
            <a:ext cx="901071" cy="33653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pPr>
            <a:r>
              <a:rPr lang="zh-CN" altLang="en-US" sz="1400" b="1" dirty="0">
                <a:solidFill>
                  <a:schemeClr val="accent4"/>
                </a:solidFill>
                <a:latin typeface="+mn-ea"/>
                <a:cs typeface="Arial" panose="020B0604020202020204" pitchFamily="34" charset="0"/>
              </a:rPr>
              <a:t>心理咨询</a:t>
            </a:r>
            <a:endParaRPr lang="en-US" altLang="zh-CN" sz="1400" b="1" dirty="0">
              <a:solidFill>
                <a:schemeClr val="accent4"/>
              </a:solidFill>
              <a:latin typeface="+mn-ea"/>
              <a:cs typeface="Arial" panose="020B0604020202020204" pitchFamily="34" charset="0"/>
            </a:endParaRPr>
          </a:p>
        </p:txBody>
      </p:sp>
      <p:sp>
        <p:nvSpPr>
          <p:cNvPr id="15" name="Content Placeholder 2"/>
          <p:cNvSpPr txBox="1">
            <a:spLocks/>
          </p:cNvSpPr>
          <p:nvPr/>
        </p:nvSpPr>
        <p:spPr>
          <a:xfrm>
            <a:off x="6773084" y="267868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pPr>
            <a:r>
              <a:rPr lang="zh-CN" altLang="en-US" sz="1400" b="1" dirty="0" smtClean="0">
                <a:solidFill>
                  <a:schemeClr val="accent4"/>
                </a:solidFill>
                <a:latin typeface="+mn-ea"/>
                <a:cs typeface="Arial" panose="020B0604020202020204" pitchFamily="34" charset="0"/>
              </a:rPr>
              <a:t>社区志愿服务</a:t>
            </a:r>
            <a:endParaRPr lang="en-US" altLang="zh-CN" sz="1400" b="1" dirty="0">
              <a:solidFill>
                <a:schemeClr val="accent4"/>
              </a:solidFill>
              <a:latin typeface="+mn-ea"/>
              <a:cs typeface="Arial" panose="020B0604020202020204" pitchFamily="34" charset="0"/>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8097" y="1825330"/>
            <a:ext cx="997717" cy="1062588"/>
          </a:xfrm>
          <a:prstGeom prst="rect">
            <a:avLst/>
          </a:prstGeom>
        </p:spPr>
      </p:pic>
      <p:pic>
        <p:nvPicPr>
          <p:cNvPr id="7170" name="Picture 2" descr="C:\Users\HP\Desktop\党建2020.10\QQ截图2020100912300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655" y="123931"/>
            <a:ext cx="2771819" cy="350201"/>
          </a:xfrm>
          <a:prstGeom prst="rect">
            <a:avLst/>
          </a:prstGeom>
          <a:noFill/>
          <a:extLst>
            <a:ext uri="{909E8E84-426E-40DD-AFC4-6F175D3DCCD1}">
              <a14:hiddenFill xmlns:a14="http://schemas.microsoft.com/office/drawing/2010/main">
                <a:solidFill>
                  <a:srgbClr val="FFFFFF"/>
                </a:solidFill>
              </a14:hiddenFill>
            </a:ext>
          </a:extLst>
        </p:spPr>
      </p:pic>
      <p:sp>
        <p:nvSpPr>
          <p:cNvPr id="20" name="Shape 6929"/>
          <p:cNvSpPr/>
          <p:nvPr/>
        </p:nvSpPr>
        <p:spPr>
          <a:xfrm flipH="1">
            <a:off x="5611870" y="926298"/>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pic>
        <p:nvPicPr>
          <p:cNvPr id="7171" name="Picture 3" descr="C:\Users\HP\Desktop\党建2020.10\微信图片_2020101009031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630400" y="-11830050"/>
            <a:ext cx="3844800" cy="28836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HP\Desktop\党建2020.10\微信图片_2020101009031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630400" y="-11830050"/>
            <a:ext cx="2404800" cy="18036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HP\Desktop\党建2020.10\微信图片_2020101009031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43525" y="928529"/>
            <a:ext cx="2168913" cy="1626686"/>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C:\Users\HP\Desktop\党建2020.10\微信图片_2020101009031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439175" y="1063314"/>
            <a:ext cx="2257825" cy="1524032"/>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C:\Users\HP\Desktop\党建2020.10\微信图片_20201010090310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8793" y="2955848"/>
            <a:ext cx="2637593" cy="1529929"/>
          </a:xfrm>
          <a:prstGeom prst="rect">
            <a:avLst/>
          </a:prstGeom>
          <a:noFill/>
          <a:extLst>
            <a:ext uri="{909E8E84-426E-40DD-AFC4-6F175D3DCCD1}">
              <a14:hiddenFill xmlns:a14="http://schemas.microsoft.com/office/drawing/2010/main">
                <a:solidFill>
                  <a:srgbClr val="FFFFFF"/>
                </a:solidFill>
              </a14:hiddenFill>
            </a:ext>
          </a:extLst>
        </p:spPr>
      </p:pic>
      <p:pic>
        <p:nvPicPr>
          <p:cNvPr id="7175" name="Picture 7" descr="C:\Users\HP\Desktop\党建2020.10\微信图片_202010100903102.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43524" y="2974278"/>
            <a:ext cx="2444805" cy="1511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52386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par>
                                <p:cTn id="11" presetID="22" presetClass="entr" presetSubtype="2" fill="hold" grpId="0" nodeType="withEffect">
                                  <p:stCondLst>
                                    <p:cond delay="100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par>
                                <p:cTn id="14" presetID="22" presetClass="entr" presetSubtype="4" fill="hold" grpId="0" nodeType="withEffect">
                                  <p:stCondLst>
                                    <p:cond delay="150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500"/>
                                        <p:tgtEl>
                                          <p:spTgt spid="9"/>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53" presetClass="entr" presetSubtype="16"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2" grpId="0"/>
      <p:bldP spid="13" grpId="0"/>
      <p:bldP spid="14" grpId="0"/>
      <p:bldP spid="15" grpId="0"/>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92929" y="614473"/>
            <a:ext cx="6522940" cy="461665"/>
          </a:xfrm>
          <a:prstGeom prst="rect">
            <a:avLst/>
          </a:prstGeom>
        </p:spPr>
        <p:txBody>
          <a:bodyPr wrap="none">
            <a:spAutoFit/>
          </a:bodyPr>
          <a:lstStyle/>
          <a:p>
            <a:r>
              <a:rPr lang="zh-CN" altLang="en-US" sz="2400" dirty="0">
                <a:latin typeface="微软雅黑" panose="020B0503020204020204" pitchFamily="34" charset="-122"/>
                <a:ea typeface="微软雅黑" panose="020B0503020204020204" pitchFamily="34" charset="-122"/>
              </a:rPr>
              <a:t>“垃圾分类  党员引领”的党员志愿服务日活动</a:t>
            </a:r>
            <a:endParaRPr lang="zh-CN" altLang="en-US" sz="2400" dirty="0">
              <a:latin typeface="微软雅黑" panose="020B0503020204020204" pitchFamily="34" charset="-122"/>
              <a:ea typeface="微软雅黑" panose="020B0503020204020204" pitchFamily="34" charset="-122"/>
            </a:endParaRPr>
          </a:p>
        </p:txBody>
      </p:sp>
      <p:pic>
        <p:nvPicPr>
          <p:cNvPr id="1026" name="Picture 2" descr="C:\Users\HP\Desktop\QQ截图2020102809334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184" y="137780"/>
            <a:ext cx="2987416" cy="381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HP\Desktop\QQ截图2020102809234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9460" y="1516004"/>
            <a:ext cx="3534937" cy="264104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HP\Desktop\微信图片_2020102809351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18267" y="1516004"/>
            <a:ext cx="3496394" cy="2622296"/>
          </a:xfrm>
          <a:prstGeom prst="rect">
            <a:avLst/>
          </a:prstGeom>
          <a:noFill/>
          <a:extLst>
            <a:ext uri="{909E8E84-426E-40DD-AFC4-6F175D3DCCD1}">
              <a14:hiddenFill xmlns:a14="http://schemas.microsoft.com/office/drawing/2010/main">
                <a:solidFill>
                  <a:srgbClr val="FFFFFF"/>
                </a:solidFill>
              </a14:hiddenFill>
            </a:ext>
          </a:extLst>
        </p:spPr>
      </p:pic>
      <p:sp>
        <p:nvSpPr>
          <p:cNvPr id="6" name="PA_任意多边形 29"/>
          <p:cNvSpPr/>
          <p:nvPr>
            <p:custDataLst>
              <p:tags r:id="rId1"/>
            </p:custDataLst>
          </p:nvPr>
        </p:nvSpPr>
        <p:spPr bwMode="auto">
          <a:xfrm>
            <a:off x="670184" y="137780"/>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Tree>
    <p:extLst>
      <p:ext uri="{BB962C8B-B14F-4D97-AF65-F5344CB8AC3E}">
        <p14:creationId xmlns:p14="http://schemas.microsoft.com/office/powerpoint/2010/main" val="206056344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HP\Desktop\党建2020.10\QQ截图202010091230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654" y="210609"/>
            <a:ext cx="2606146" cy="28575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619654" y="56720"/>
            <a:ext cx="3057247" cy="307777"/>
          </a:xfrm>
          <a:prstGeom prst="rect">
            <a:avLst/>
          </a:prstGeom>
        </p:spPr>
        <p:txBody>
          <a:bodyPr wrap="none">
            <a:spAutoFit/>
          </a:bodyPr>
          <a:lstStyle/>
          <a:p>
            <a:pPr algn="ctr">
              <a:defRPr/>
            </a:pPr>
            <a:r>
              <a:rPr lang="zh-CN" altLang="en-US" sz="1400" b="1" dirty="0"/>
              <a:t>支部全体党员参加党员志愿服务工作</a:t>
            </a:r>
          </a:p>
        </p:txBody>
      </p:sp>
      <p:pic>
        <p:nvPicPr>
          <p:cNvPr id="10243" name="Picture 3" descr="C:\Users\HP\Desktop\党建2020.10\微信图片_2020101009320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95903" y="449020"/>
            <a:ext cx="1606764" cy="2124846"/>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HP\Desktop\党建2020.10\微信图片_20201010093204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94371" y="449020"/>
            <a:ext cx="1583863" cy="2124846"/>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C:\Users\HP\Desktop\党建2020.10\微信图片_20201010093204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78235" y="449020"/>
            <a:ext cx="1540166" cy="2136126"/>
          </a:xfrm>
          <a:prstGeom prst="rect">
            <a:avLst/>
          </a:prstGeom>
          <a:noFill/>
          <a:extLst>
            <a:ext uri="{909E8E84-426E-40DD-AFC4-6F175D3DCCD1}">
              <a14:hiddenFill xmlns:a14="http://schemas.microsoft.com/office/drawing/2010/main">
                <a:solidFill>
                  <a:srgbClr val="FFFFFF"/>
                </a:solidFill>
              </a14:hiddenFill>
            </a:ext>
          </a:extLst>
        </p:spPr>
      </p:pic>
      <p:pic>
        <p:nvPicPr>
          <p:cNvPr id="10247" name="Picture 7" descr="C:\Users\HP\Desktop\WS\疫情\微信图片_2020101009342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95903" y="2531196"/>
            <a:ext cx="1606764" cy="2260935"/>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C:\Users\HP\Desktop\党建2020.10\微信图片_202010100932043.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02667" y="2573866"/>
            <a:ext cx="1575567" cy="2218265"/>
          </a:xfrm>
          <a:prstGeom prst="rect">
            <a:avLst/>
          </a:prstGeom>
          <a:noFill/>
          <a:extLst>
            <a:ext uri="{909E8E84-426E-40DD-AFC4-6F175D3DCCD1}">
              <a14:hiddenFill xmlns:a14="http://schemas.microsoft.com/office/drawing/2010/main">
                <a:solidFill>
                  <a:srgbClr val="FFFFFF"/>
                </a:solidFill>
              </a14:hiddenFill>
            </a:ext>
          </a:extLst>
        </p:spPr>
      </p:pic>
      <p:pic>
        <p:nvPicPr>
          <p:cNvPr id="10249" name="Picture 9" descr="C:\Users\HP\Desktop\微信图片_2020101009511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02267" y="2573865"/>
            <a:ext cx="1593636" cy="2218267"/>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C:\Users\HP\Desktop\微信图片_20201010095447.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978234" y="2585145"/>
            <a:ext cx="1540167" cy="2200311"/>
          </a:xfrm>
          <a:prstGeom prst="rect">
            <a:avLst/>
          </a:prstGeom>
          <a:noFill/>
          <a:extLst>
            <a:ext uri="{909E8E84-426E-40DD-AFC4-6F175D3DCCD1}">
              <a14:hiddenFill xmlns:a14="http://schemas.microsoft.com/office/drawing/2010/main">
                <a:solidFill>
                  <a:srgbClr val="FFFFFF"/>
                </a:solidFill>
              </a14:hiddenFill>
            </a:ext>
          </a:extLst>
        </p:spPr>
      </p:pic>
      <p:pic>
        <p:nvPicPr>
          <p:cNvPr id="10251" name="Picture 11" descr="C:\Users\HP\Desktop\微信图片_20201010113949.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1202266" y="449020"/>
            <a:ext cx="1593635" cy="2124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32449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HP\Desktop\党建2020.10\QQ截图202010091230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788" y="143933"/>
            <a:ext cx="2563812" cy="386292"/>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HP\Pictures\u=794860518,790788963&amp;fm=26&amp;gp=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73800" y="2533522"/>
            <a:ext cx="2870200" cy="1051355"/>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C:\Users\HP\Pictures\微信图片_2020101013332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72267" y="137455"/>
            <a:ext cx="3302000" cy="4779179"/>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descr="C:\Users\HP\Pictures\untitle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134" y="182755"/>
            <a:ext cx="1600072" cy="1600072"/>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34849" y="1782825"/>
            <a:ext cx="266498" cy="283825"/>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20075" y="960005"/>
            <a:ext cx="248023" cy="264149"/>
          </a:xfrm>
          <a:prstGeom prst="rect">
            <a:avLst/>
          </a:prstGeom>
        </p:spPr>
      </p:pic>
      <p:sp>
        <p:nvSpPr>
          <p:cNvPr id="2" name="TextBox 1"/>
          <p:cNvSpPr txBox="1"/>
          <p:nvPr/>
        </p:nvSpPr>
        <p:spPr>
          <a:xfrm>
            <a:off x="6462405" y="411355"/>
            <a:ext cx="2492990" cy="977191"/>
          </a:xfrm>
          <a:prstGeom prst="rect">
            <a:avLst/>
          </a:prstGeom>
          <a:noFill/>
        </p:spPr>
        <p:txBody>
          <a:bodyPr wrap="none" rtlCol="0">
            <a:spAutoFit/>
          </a:bodyPr>
          <a:lstStyle/>
          <a:p>
            <a:pPr algn="ctr">
              <a:lnSpc>
                <a:spcPct val="150000"/>
              </a:lnSpc>
            </a:pPr>
            <a:r>
              <a:rPr lang="zh-CN" altLang="en-US" sz="2000" b="1" dirty="0" smtClean="0">
                <a:solidFill>
                  <a:schemeClr val="accent1">
                    <a:lumMod val="60000"/>
                    <a:lumOff val="40000"/>
                  </a:schemeClr>
                </a:solidFill>
                <a:latin typeface="华文行楷" panose="02010800040101010101" pitchFamily="2" charset="-122"/>
                <a:ea typeface="华文行楷" panose="02010800040101010101" pitchFamily="2" charset="-122"/>
              </a:rPr>
              <a:t>学习强国 学习标兵</a:t>
            </a:r>
            <a:endParaRPr lang="en-US" altLang="zh-CN" sz="2000" b="1" dirty="0" smtClean="0">
              <a:solidFill>
                <a:schemeClr val="accent1">
                  <a:lumMod val="60000"/>
                  <a:lumOff val="40000"/>
                </a:schemeClr>
              </a:solidFill>
              <a:latin typeface="华文行楷" panose="02010800040101010101" pitchFamily="2" charset="-122"/>
              <a:ea typeface="华文行楷" panose="02010800040101010101" pitchFamily="2" charset="-122"/>
            </a:endParaRPr>
          </a:p>
          <a:p>
            <a:pPr algn="ctr">
              <a:lnSpc>
                <a:spcPct val="150000"/>
              </a:lnSpc>
            </a:pPr>
            <a:r>
              <a:rPr lang="zh-CN" altLang="en-US" sz="2000" b="1" dirty="0" smtClean="0">
                <a:solidFill>
                  <a:schemeClr val="accent1">
                    <a:lumMod val="60000"/>
                    <a:lumOff val="40000"/>
                  </a:schemeClr>
                </a:solidFill>
                <a:latin typeface="华文行楷" panose="02010800040101010101" pitchFamily="2" charset="-122"/>
                <a:ea typeface="华文行楷" panose="02010800040101010101" pitchFamily="2" charset="-122"/>
              </a:rPr>
              <a:t>榜样的力量是无穷的</a:t>
            </a:r>
            <a:endParaRPr lang="zh-CN" altLang="en-US" sz="2000" b="1" dirty="0">
              <a:solidFill>
                <a:schemeClr val="accent1">
                  <a:lumMod val="60000"/>
                  <a:lumOff val="40000"/>
                </a:schemeClr>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20747572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5294" y="237233"/>
            <a:ext cx="1371600" cy="1266825"/>
            <a:chOff x="782241" y="2030513"/>
            <a:chExt cx="1371600" cy="1266825"/>
          </a:xfrm>
        </p:grpSpPr>
        <p:sp>
          <p:nvSpPr>
            <p:cNvPr id="19460" name="矩形 60"/>
            <p:cNvSpPr>
              <a:spLocks noChangeArrowheads="1"/>
            </p:cNvSpPr>
            <p:nvPr/>
          </p:nvSpPr>
          <p:spPr bwMode="auto">
            <a:xfrm>
              <a:off x="782241" y="2030513"/>
              <a:ext cx="1371600" cy="12668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40136" y="2160104"/>
              <a:ext cx="902958" cy="961667"/>
            </a:xfrm>
            <a:prstGeom prst="rect">
              <a:avLst/>
            </a:prstGeom>
          </p:spPr>
        </p:pic>
      </p:grpSp>
      <p:pic>
        <p:nvPicPr>
          <p:cNvPr id="10" name="图片 7"/>
          <p:cNvPicPr>
            <a:picLocks noChangeAspect="1" noChangeArrowheads="1"/>
          </p:cNvPicPr>
          <p:nvPr/>
        </p:nvPicPr>
        <p:blipFill>
          <a:blip r:embed="rId5">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2630842" y="237233"/>
            <a:ext cx="4472642" cy="523220"/>
            <a:chOff x="2470745" y="945488"/>
            <a:chExt cx="4472642" cy="523220"/>
          </a:xfrm>
        </p:grpSpPr>
        <p:cxnSp>
          <p:nvCxnSpPr>
            <p:cNvPr id="8" name="直接连接符 7"/>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2"/>
            <p:cNvSpPr txBox="1"/>
            <p:nvPr/>
          </p:nvSpPr>
          <p:spPr>
            <a:xfrm>
              <a:off x="3965336" y="945488"/>
              <a:ext cx="207334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创 新 项 目</a:t>
              </a:r>
              <a:endParaRPr lang="zh-CN" altLang="en-US" sz="2800" dirty="0">
                <a:latin typeface="微软雅黑" panose="020B0503020204020204" pitchFamily="34" charset="-122"/>
                <a:ea typeface="微软雅黑" panose="020B0503020204020204" pitchFamily="34" charset="-122"/>
              </a:endParaRPr>
            </a:p>
          </p:txBody>
        </p:sp>
      </p:grpSp>
      <p:sp>
        <p:nvSpPr>
          <p:cNvPr id="2" name="TextBox 1"/>
          <p:cNvSpPr txBox="1"/>
          <p:nvPr/>
        </p:nvSpPr>
        <p:spPr>
          <a:xfrm>
            <a:off x="2344050" y="869420"/>
            <a:ext cx="6083717" cy="400110"/>
          </a:xfrm>
          <a:prstGeom prst="rect">
            <a:avLst/>
          </a:prstGeom>
          <a:noFill/>
        </p:spPr>
        <p:txBody>
          <a:bodyPr wrap="none" rtlCol="0">
            <a:spAutoFit/>
          </a:bodyPr>
          <a:lstStyle/>
          <a:p>
            <a:r>
              <a:rPr lang="zh-CN" altLang="en-US" sz="2000" dirty="0">
                <a:latin typeface="楷体" panose="02010609060101010101" pitchFamily="49" charset="-122"/>
                <a:ea typeface="楷体" panose="02010609060101010101" pitchFamily="49" charset="-122"/>
              </a:rPr>
              <a:t>党建带团</a:t>
            </a:r>
            <a:r>
              <a:rPr lang="zh-CN" altLang="en-US" sz="2000" dirty="0" smtClean="0">
                <a:latin typeface="楷体" panose="02010609060101010101" pitchFamily="49" charset="-122"/>
                <a:ea typeface="楷体" panose="02010609060101010101" pitchFamily="49" charset="-122"/>
              </a:rPr>
              <a:t>建，团</a:t>
            </a:r>
            <a:r>
              <a:rPr lang="zh-CN" altLang="en-US" sz="2000" dirty="0">
                <a:latin typeface="楷体" panose="02010609060101010101" pitchFamily="49" charset="-122"/>
                <a:ea typeface="楷体" panose="02010609060101010101" pitchFamily="49" charset="-122"/>
              </a:rPr>
              <a:t>建促</a:t>
            </a:r>
            <a:r>
              <a:rPr lang="zh-CN" altLang="en-US" sz="2000" dirty="0" smtClean="0">
                <a:latin typeface="楷体" panose="02010609060101010101" pitchFamily="49" charset="-122"/>
                <a:ea typeface="楷体" panose="02010609060101010101" pitchFamily="49" charset="-122"/>
              </a:rPr>
              <a:t>党建，党团</a:t>
            </a:r>
            <a:r>
              <a:rPr lang="zh-CN" altLang="en-US" sz="2000" dirty="0">
                <a:latin typeface="楷体" panose="02010609060101010101" pitchFamily="49" charset="-122"/>
                <a:ea typeface="楷体" panose="02010609060101010101" pitchFamily="49" charset="-122"/>
              </a:rPr>
              <a:t>共</a:t>
            </a:r>
            <a:r>
              <a:rPr lang="zh-CN" altLang="en-US" sz="2000" dirty="0" smtClean="0">
                <a:latin typeface="楷体" panose="02010609060101010101" pitchFamily="49" charset="-122"/>
                <a:ea typeface="楷体" panose="02010609060101010101" pitchFamily="49" charset="-122"/>
              </a:rPr>
              <a:t>发展，助力新成长</a:t>
            </a:r>
            <a:endParaRPr lang="zh-CN" altLang="en-US" sz="2000" dirty="0">
              <a:latin typeface="楷体" panose="02010609060101010101" pitchFamily="49" charset="-122"/>
              <a:ea typeface="楷体" panose="02010609060101010101" pitchFamily="49" charset="-122"/>
            </a:endParaRPr>
          </a:p>
        </p:txBody>
      </p:sp>
      <p:pic>
        <p:nvPicPr>
          <p:cNvPr id="9218" name="Picture 2" descr="C:\Users\HP\Desktop\微信图片_2020102714332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61838" y="1328491"/>
            <a:ext cx="3000269" cy="3422295"/>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HP\Desktop\微信图片_20201027143325.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95015" y="1327983"/>
            <a:ext cx="3144194" cy="3414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325508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rot="10800000">
            <a:off x="1415654" y="1662113"/>
            <a:ext cx="2190750" cy="2190750"/>
            <a:chOff x="1785938" y="2546350"/>
            <a:chExt cx="2921000" cy="2921000"/>
          </a:xfrm>
        </p:grpSpPr>
        <p:sp>
          <p:nvSpPr>
            <p:cNvPr id="2" name="空心弧 1"/>
            <p:cNvSpPr/>
            <p:nvPr/>
          </p:nvSpPr>
          <p:spPr>
            <a:xfrm>
              <a:off x="1785938" y="2546350"/>
              <a:ext cx="2921000" cy="2921000"/>
            </a:xfrm>
            <a:prstGeom prst="blockArc">
              <a:avLst>
                <a:gd name="adj1" fmla="val 10800000"/>
                <a:gd name="adj2" fmla="val 21573038"/>
                <a:gd name="adj3" fmla="val 2776"/>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tx1"/>
                </a:solidFill>
                <a:latin typeface="AgencyFB-Regular" pitchFamily="50" charset="0"/>
              </a:endParaRPr>
            </a:p>
          </p:txBody>
        </p:sp>
        <p:sp>
          <p:nvSpPr>
            <p:cNvPr id="3" name="任意多边形 2"/>
            <p:cNvSpPr/>
            <p:nvPr/>
          </p:nvSpPr>
          <p:spPr>
            <a:xfrm>
              <a:off x="1946275"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grpSp>
      <p:grpSp>
        <p:nvGrpSpPr>
          <p:cNvPr id="13" name="组合 12"/>
          <p:cNvGrpSpPr/>
          <p:nvPr/>
        </p:nvGrpSpPr>
        <p:grpSpPr>
          <a:xfrm rot="10800000">
            <a:off x="3551635" y="1652588"/>
            <a:ext cx="2190750" cy="2190750"/>
            <a:chOff x="4633913" y="2533650"/>
            <a:chExt cx="2921000" cy="2921000"/>
          </a:xfrm>
        </p:grpSpPr>
        <p:sp>
          <p:nvSpPr>
            <p:cNvPr id="6" name="空心弧 5"/>
            <p:cNvSpPr/>
            <p:nvPr/>
          </p:nvSpPr>
          <p:spPr>
            <a:xfrm flipV="1">
              <a:off x="4633913" y="2533650"/>
              <a:ext cx="2921000" cy="2921000"/>
            </a:xfrm>
            <a:prstGeom prst="blockArc">
              <a:avLst>
                <a:gd name="adj1" fmla="val 10800000"/>
                <a:gd name="adj2" fmla="val 21573038"/>
                <a:gd name="adj3" fmla="val 2776"/>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tx1"/>
                </a:solidFill>
                <a:latin typeface="AgencyFB-Regular" pitchFamily="50" charset="0"/>
              </a:endParaRPr>
            </a:p>
          </p:txBody>
        </p:sp>
        <p:sp>
          <p:nvSpPr>
            <p:cNvPr id="7" name="任意多边形 6"/>
            <p:cNvSpPr/>
            <p:nvPr/>
          </p:nvSpPr>
          <p:spPr>
            <a:xfrm flipV="1">
              <a:off x="4794250" y="4006850"/>
              <a:ext cx="2600325" cy="1300163"/>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grpSp>
      <p:grpSp>
        <p:nvGrpSpPr>
          <p:cNvPr id="14" name="组合 13"/>
          <p:cNvGrpSpPr/>
          <p:nvPr/>
        </p:nvGrpSpPr>
        <p:grpSpPr>
          <a:xfrm rot="10800000">
            <a:off x="5685235" y="1662113"/>
            <a:ext cx="2190750" cy="2190750"/>
            <a:chOff x="7478713" y="2546350"/>
            <a:chExt cx="2921000" cy="2921000"/>
          </a:xfrm>
        </p:grpSpPr>
        <p:sp>
          <p:nvSpPr>
            <p:cNvPr id="9" name="空心弧 8"/>
            <p:cNvSpPr/>
            <p:nvPr/>
          </p:nvSpPr>
          <p:spPr>
            <a:xfrm>
              <a:off x="7478713" y="2546350"/>
              <a:ext cx="2921000" cy="2921000"/>
            </a:xfrm>
            <a:prstGeom prst="blockArc">
              <a:avLst>
                <a:gd name="adj1" fmla="val 10800000"/>
                <a:gd name="adj2" fmla="val 21573038"/>
                <a:gd name="adj3" fmla="val 2776"/>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tx1"/>
                </a:solidFill>
                <a:latin typeface="AgencyFB-Regular" pitchFamily="50" charset="0"/>
              </a:endParaRPr>
            </a:p>
          </p:txBody>
        </p:sp>
        <p:sp>
          <p:nvSpPr>
            <p:cNvPr id="10" name="任意多边形 9"/>
            <p:cNvSpPr/>
            <p:nvPr/>
          </p:nvSpPr>
          <p:spPr>
            <a:xfrm>
              <a:off x="7639050"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grpSp>
      <p:sp>
        <p:nvSpPr>
          <p:cNvPr id="27" name="文本框 26"/>
          <p:cNvSpPr txBox="1"/>
          <p:nvPr/>
        </p:nvSpPr>
        <p:spPr>
          <a:xfrm>
            <a:off x="1689338" y="2822593"/>
            <a:ext cx="1846017" cy="32316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dirty="0">
                <a:solidFill>
                  <a:srgbClr val="E40000"/>
                </a:solidFill>
                <a:latin typeface="+mj-ea"/>
                <a:ea typeface="+mj-ea"/>
              </a:rPr>
              <a:t>点击此处添加标题</a:t>
            </a:r>
          </a:p>
        </p:txBody>
      </p:sp>
      <p:sp>
        <p:nvSpPr>
          <p:cNvPr id="35" name="矩形 34"/>
          <p:cNvSpPr/>
          <p:nvPr/>
        </p:nvSpPr>
        <p:spPr>
          <a:xfrm>
            <a:off x="3660375" y="2822593"/>
            <a:ext cx="2096060" cy="1007199"/>
          </a:xfrm>
          <a:prstGeom prst="rect">
            <a:avLst/>
          </a:prstGeom>
          <a:noFill/>
        </p:spPr>
        <p:txBody>
          <a:bodyPr wrap="square" rtlCol="0">
            <a:spAutoFit/>
          </a:bodyPr>
          <a:lstStyle/>
          <a:p>
            <a:pPr algn="ctr">
              <a:lnSpc>
                <a:spcPct val="130000"/>
              </a:lnSpc>
            </a:pPr>
            <a:r>
              <a:rPr lang="zh-CN" altLang="en-US" sz="1600" b="1" dirty="0" smtClean="0">
                <a:solidFill>
                  <a:schemeClr val="bg2">
                    <a:lumMod val="10000"/>
                  </a:schemeClr>
                </a:solidFill>
                <a:latin typeface="+mj-ea"/>
                <a:ea typeface="+mj-ea"/>
              </a:rPr>
              <a:t>疫情期间，组织学生干部</a:t>
            </a:r>
            <a:r>
              <a:rPr lang="zh-CN" altLang="en-US" sz="1600" b="1" dirty="0">
                <a:solidFill>
                  <a:schemeClr val="bg2">
                    <a:lumMod val="10000"/>
                  </a:schemeClr>
                </a:solidFill>
                <a:latin typeface="+mj-ea"/>
                <a:ea typeface="+mj-ea"/>
              </a:rPr>
              <a:t>自行前往红色教育基地</a:t>
            </a:r>
            <a:r>
              <a:rPr lang="zh-CN" altLang="en-US" sz="1600" b="1" dirty="0" smtClean="0">
                <a:solidFill>
                  <a:schemeClr val="bg2">
                    <a:lumMod val="10000"/>
                  </a:schemeClr>
                </a:solidFill>
                <a:latin typeface="+mj-ea"/>
                <a:ea typeface="+mj-ea"/>
              </a:rPr>
              <a:t>参观学习</a:t>
            </a:r>
            <a:endParaRPr lang="zh-CN" altLang="en-US" sz="1600" b="1" dirty="0">
              <a:solidFill>
                <a:schemeClr val="bg2">
                  <a:lumMod val="10000"/>
                </a:schemeClr>
              </a:solidFill>
              <a:latin typeface="+mj-ea"/>
              <a:ea typeface="+mj-ea"/>
            </a:endParaRP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1232" y="2011896"/>
            <a:ext cx="448782" cy="477961"/>
          </a:xfrm>
          <a:prstGeom prst="rect">
            <a:avLst/>
          </a:prstGeom>
        </p:spPr>
      </p:pic>
      <p:pic>
        <p:nvPicPr>
          <p:cNvPr id="2050" name="Picture 2" descr="C:\Users\HP\Desktop\微信图片_2020100912263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9096" y="1151468"/>
            <a:ext cx="2401383" cy="145626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HP\Desktop\微信图片_20201009122638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14091" y="1130053"/>
            <a:ext cx="2340910" cy="147768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HP\Desktop\QQ截图202010091230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1" y="151342"/>
            <a:ext cx="2616200" cy="28575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939095" y="151342"/>
            <a:ext cx="2954655" cy="461665"/>
          </a:xfrm>
          <a:prstGeom prst="rect">
            <a:avLst/>
          </a:prstGeom>
          <a:noFill/>
        </p:spPr>
        <p:txBody>
          <a:bodyPr wrap="none" rtlCol="0">
            <a:spAutoFit/>
          </a:bodyPr>
          <a:lstStyle/>
          <a:p>
            <a:r>
              <a:rPr lang="zh-CN" altLang="en-US" sz="2400" dirty="0" smtClean="0">
                <a:latin typeface="黑体" pitchFamily="49" charset="-122"/>
                <a:ea typeface="黑体" pitchFamily="49" charset="-122"/>
              </a:rPr>
              <a:t>党有号召，团有行动</a:t>
            </a:r>
            <a:endParaRPr lang="zh-CN" altLang="en-US" sz="2400" dirty="0">
              <a:latin typeface="黑体" pitchFamily="49" charset="-122"/>
              <a:ea typeface="黑体" pitchFamily="49" charset="-122"/>
            </a:endParaRPr>
          </a:p>
        </p:txBody>
      </p:sp>
    </p:spTree>
    <p:extLst>
      <p:ext uri="{BB962C8B-B14F-4D97-AF65-F5344CB8AC3E}">
        <p14:creationId xmlns:p14="http://schemas.microsoft.com/office/powerpoint/2010/main" val="135899402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7" presetClass="entr" presetSubtype="10" fill="hold" grpId="0" nodeType="withEffect">
                                  <p:stCondLst>
                                    <p:cond delay="700"/>
                                  </p:stCondLst>
                                  <p:iterate type="lt">
                                    <p:tmPct val="10000"/>
                                  </p:iterate>
                                  <p:childTnLst>
                                    <p:set>
                                      <p:cBhvr>
                                        <p:cTn id="9" dur="1" fill="hold">
                                          <p:stCondLst>
                                            <p:cond delay="0"/>
                                          </p:stCondLst>
                                        </p:cTn>
                                        <p:tgtEl>
                                          <p:spTgt spid="27"/>
                                        </p:tgtEl>
                                        <p:attrNameLst>
                                          <p:attrName>style.visibility</p:attrName>
                                        </p:attrNameLst>
                                      </p:cBhvr>
                                      <p:to>
                                        <p:strVal val="visible"/>
                                      </p:to>
                                    </p:set>
                                    <p:anim calcmode="lin" valueType="num">
                                      <p:cBhvr>
                                        <p:cTn id="10" dur="450" fill="hold"/>
                                        <p:tgtEl>
                                          <p:spTgt spid="27"/>
                                        </p:tgtEl>
                                        <p:attrNameLst>
                                          <p:attrName>ppt_w</p:attrName>
                                        </p:attrNameLst>
                                      </p:cBhvr>
                                      <p:tavLst>
                                        <p:tav tm="0">
                                          <p:val>
                                            <p:fltVal val="0"/>
                                          </p:val>
                                        </p:tav>
                                        <p:tav tm="100000">
                                          <p:val>
                                            <p:strVal val="#ppt_w"/>
                                          </p:val>
                                        </p:tav>
                                      </p:tavLst>
                                    </p:anim>
                                    <p:anim calcmode="lin" valueType="num">
                                      <p:cBhvr>
                                        <p:cTn id="11" dur="450" fill="hold"/>
                                        <p:tgtEl>
                                          <p:spTgt spid="27"/>
                                        </p:tgtEl>
                                        <p:attrNameLst>
                                          <p:attrName>ppt_h</p:attrName>
                                        </p:attrNameLst>
                                      </p:cBhvr>
                                      <p:tavLst>
                                        <p:tav tm="0">
                                          <p:val>
                                            <p:strVal val="#ppt_h"/>
                                          </p:val>
                                        </p:tav>
                                        <p:tav tm="100000">
                                          <p:val>
                                            <p:strVal val="#ppt_h"/>
                                          </p:val>
                                        </p:tav>
                                      </p:tavLst>
                                    </p:anim>
                                  </p:childTnLst>
                                </p:cTn>
                              </p:par>
                              <p:par>
                                <p:cTn id="12" presetID="22" presetClass="entr" presetSubtype="8" fill="hold" nodeType="withEffect">
                                  <p:stCondLst>
                                    <p:cond delay="110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22" presetClass="entr" presetSubtype="4" fill="hold" grpId="0" nodeType="withEffect">
                                  <p:stCondLst>
                                    <p:cond delay="1900"/>
                                  </p:stCondLst>
                                  <p:iterate type="lt">
                                    <p:tmPct val="3448"/>
                                  </p:iterate>
                                  <p:childTnLst>
                                    <p:set>
                                      <p:cBhvr>
                                        <p:cTn id="16" dur="1" fill="hold">
                                          <p:stCondLst>
                                            <p:cond delay="0"/>
                                          </p:stCondLst>
                                        </p:cTn>
                                        <p:tgtEl>
                                          <p:spTgt spid="35">
                                            <p:txEl>
                                              <p:pRg st="0" end="0"/>
                                            </p:txEl>
                                          </p:spTgt>
                                        </p:tgtEl>
                                        <p:attrNameLst>
                                          <p:attrName>style.visibility</p:attrName>
                                        </p:attrNameLst>
                                      </p:cBhvr>
                                      <p:to>
                                        <p:strVal val="visible"/>
                                      </p:to>
                                    </p:set>
                                    <p:animEffect transition="in" filter="wipe(down)">
                                      <p:cBhvr>
                                        <p:cTn id="17" dur="500"/>
                                        <p:tgtEl>
                                          <p:spTgt spid="35">
                                            <p:txEl>
                                              <p:pRg st="0" end="0"/>
                                            </p:txEl>
                                          </p:spTgt>
                                        </p:tgtEl>
                                      </p:cBhvr>
                                    </p:animEffect>
                                  </p:childTnLst>
                                </p:cTn>
                              </p:par>
                              <p:par>
                                <p:cTn id="18" presetID="22" presetClass="entr" presetSubtype="8" fill="hold" nodeType="withEffect">
                                  <p:stCondLst>
                                    <p:cond delay="220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814"/>
                            </p:stCondLst>
                            <p:childTnLst>
                              <p:par>
                                <p:cTn id="22" presetID="53" presetClass="entr" presetSubtype="16"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fltVal val="0"/>
                                          </p:val>
                                        </p:tav>
                                        <p:tav tm="100000">
                                          <p:val>
                                            <p:strVal val="#ppt_h"/>
                                          </p:val>
                                        </p:tav>
                                      </p:tavLst>
                                    </p:anim>
                                    <p:animEffect transition="in" filter="fade">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5"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HP\Desktop\QQ截图202010091230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655" y="185209"/>
            <a:ext cx="2716212" cy="2857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62000" y="191560"/>
            <a:ext cx="5947462" cy="369332"/>
          </a:xfrm>
          <a:prstGeom prst="rect">
            <a:avLst/>
          </a:prstGeom>
          <a:noFill/>
        </p:spPr>
        <p:txBody>
          <a:bodyPr wrap="none" rtlCol="0">
            <a:spAutoFit/>
          </a:bodyPr>
          <a:lstStyle/>
          <a:p>
            <a:r>
              <a:rPr lang="zh-CN" altLang="en-US" sz="1800" b="1" dirty="0"/>
              <a:t>少年当自信</a:t>
            </a:r>
            <a:r>
              <a:rPr lang="en-US" altLang="zh-CN" sz="1800" b="1" dirty="0"/>
              <a:t>——</a:t>
            </a:r>
            <a:r>
              <a:rPr lang="zh-CN" altLang="en-US" sz="1800" b="1" dirty="0"/>
              <a:t>上海港湾学校党章学习小组开展学习活动</a:t>
            </a:r>
            <a:endParaRPr lang="zh-CN" altLang="en-US" sz="1800" dirty="0"/>
          </a:p>
        </p:txBody>
      </p:sp>
      <p:sp>
        <p:nvSpPr>
          <p:cNvPr id="3" name="TextBox 2"/>
          <p:cNvSpPr txBox="1"/>
          <p:nvPr/>
        </p:nvSpPr>
        <p:spPr>
          <a:xfrm>
            <a:off x="474134" y="853575"/>
            <a:ext cx="8231198" cy="1131079"/>
          </a:xfrm>
          <a:prstGeom prst="rect">
            <a:avLst/>
          </a:prstGeom>
          <a:noFill/>
        </p:spPr>
        <p:txBody>
          <a:bodyPr wrap="square" rtlCol="0">
            <a:spAutoFit/>
          </a:bodyPr>
          <a:lstStyle/>
          <a:p>
            <a:r>
              <a:rPr lang="en-US" altLang="zh-CN" dirty="0" smtClean="0"/>
              <a:t>         2020</a:t>
            </a:r>
            <a:r>
              <a:rPr lang="zh-CN" altLang="en-US" dirty="0"/>
              <a:t>年</a:t>
            </a:r>
            <a:r>
              <a:rPr lang="en-US" altLang="zh-CN" dirty="0"/>
              <a:t>6</a:t>
            </a:r>
            <a:r>
              <a:rPr lang="zh-CN" altLang="en-US" dirty="0"/>
              <a:t>月，</a:t>
            </a:r>
            <a:r>
              <a:rPr lang="zh-CN" altLang="en-US" dirty="0" smtClean="0"/>
              <a:t>港湾</a:t>
            </a:r>
            <a:r>
              <a:rPr lang="zh-CN" altLang="en-US" dirty="0"/>
              <a:t>学校“党章学习小组”的成员在校区团委的组织</a:t>
            </a:r>
            <a:r>
              <a:rPr lang="zh-CN" altLang="en-US" dirty="0" smtClean="0"/>
              <a:t>下开展以</a:t>
            </a:r>
            <a:r>
              <a:rPr lang="zh-CN" altLang="en-US" dirty="0"/>
              <a:t>“战“疫”中的人类命运共同体：中国方案与制度自信”、“曾经少年今而立”等课程的线上学习活动。</a:t>
            </a:r>
          </a:p>
          <a:p>
            <a:r>
              <a:rPr lang="zh-CN" altLang="en-US" dirty="0" smtClean="0"/>
              <a:t>         通过</a:t>
            </a:r>
            <a:r>
              <a:rPr lang="zh-CN" altLang="en-US" dirty="0"/>
              <a:t>学习帮助青年团员正确认识世界和中国发展大势，正确认识时代责任和历史</a:t>
            </a:r>
            <a:r>
              <a:rPr lang="zh-CN" altLang="en-US" dirty="0" smtClean="0"/>
              <a:t>使命，</a:t>
            </a:r>
            <a:r>
              <a:rPr lang="zh-CN" altLang="en-US" dirty="0"/>
              <a:t>增强学生对党的政治认同、思想认同、情感认同。</a:t>
            </a:r>
          </a:p>
          <a:p>
            <a:endParaRPr lang="zh-CN" altLang="en-US" dirty="0"/>
          </a:p>
        </p:txBody>
      </p:sp>
      <p:pic>
        <p:nvPicPr>
          <p:cNvPr id="3075" name="Picture 3" descr="C:\Users\HP\Desktop\微信图片_2020062219264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43450" y="1964267"/>
            <a:ext cx="2815499" cy="211162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HP\Desktop\微信图片_2020062219265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4634" y="1964267"/>
            <a:ext cx="2959433" cy="2111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114427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3575" y="686992"/>
            <a:ext cx="5239941" cy="3058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798" y="103585"/>
            <a:ext cx="520184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7"/>
          <p:cNvPicPr>
            <a:picLocks noChangeAspect="1" noChangeArrowheads="1"/>
          </p:cNvPicPr>
          <p:nvPr/>
        </p:nvPicPr>
        <p:blipFill>
          <a:blip r:embed="rId5">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8"/>
          <p:cNvSpPr txBox="1">
            <a:spLocks noChangeArrowheads="1"/>
          </p:cNvSpPr>
          <p:nvPr/>
        </p:nvSpPr>
        <p:spPr bwMode="auto">
          <a:xfrm>
            <a:off x="2791521" y="2415712"/>
            <a:ext cx="38800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b="1" dirty="0" smtClean="0">
                <a:solidFill>
                  <a:srgbClr val="FF0000"/>
                </a:solidFill>
                <a:latin typeface="华文隶书" pitchFamily="2" charset="-122"/>
                <a:ea typeface="华文隶书" pitchFamily="2" charset="-122"/>
              </a:rPr>
              <a:t>谢 谢！</a:t>
            </a:r>
            <a:endParaRPr lang="zh-CN" altLang="en-US" sz="4800" b="1" dirty="0">
              <a:solidFill>
                <a:srgbClr val="FF0000"/>
              </a:solidFill>
              <a:latin typeface="华文隶书" pitchFamily="2" charset="-122"/>
              <a:ea typeface="华文隶书" pitchFamily="2" charset="-122"/>
            </a:endParaRPr>
          </a:p>
        </p:txBody>
      </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73090" y="546397"/>
            <a:ext cx="1597409" cy="1701271"/>
          </a:xfrm>
          <a:prstGeom prst="rect">
            <a:avLst/>
          </a:prstGeom>
        </p:spPr>
      </p:pic>
    </p:spTree>
    <p:extLst>
      <p:ext uri="{BB962C8B-B14F-4D97-AF65-F5344CB8AC3E}">
        <p14:creationId xmlns:p14="http://schemas.microsoft.com/office/powerpoint/2010/main" val="345132970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2000"/>
                            </p:stCondLst>
                            <p:childTnLst>
                              <p:par>
                                <p:cTn id="19" presetID="12" presetClass="entr" presetSubtype="4" fill="hold" grpId="0" nodeType="afterEffect">
                                  <p:stCondLst>
                                    <p:cond delay="0"/>
                                  </p:stCondLst>
                                  <p:iterate type="lt">
                                    <p:tmPct val="14000"/>
                                  </p:iterate>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ppt_y</p:attrName>
                                        </p:attrNameLst>
                                      </p:cBhvr>
                                      <p:tavLst>
                                        <p:tav tm="0">
                                          <p:val>
                                            <p:strVal val="#ppt_y+#ppt_h*1.125000"/>
                                          </p:val>
                                        </p:tav>
                                        <p:tav tm="100000">
                                          <p:val>
                                            <p:strVal val="#ppt_y"/>
                                          </p:val>
                                        </p:tav>
                                      </p:tavLst>
                                    </p:anim>
                                    <p:animEffect transition="in" filter="wipe(up)">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5294" y="237233"/>
            <a:ext cx="1371600" cy="1266825"/>
            <a:chOff x="782241" y="2030513"/>
            <a:chExt cx="1371600" cy="1266825"/>
          </a:xfrm>
        </p:grpSpPr>
        <p:sp>
          <p:nvSpPr>
            <p:cNvPr id="19460" name="矩形 60"/>
            <p:cNvSpPr>
              <a:spLocks noChangeArrowheads="1"/>
            </p:cNvSpPr>
            <p:nvPr/>
          </p:nvSpPr>
          <p:spPr bwMode="auto">
            <a:xfrm>
              <a:off x="782241" y="2030513"/>
              <a:ext cx="1371600" cy="12668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40136" y="2160104"/>
              <a:ext cx="902958" cy="961667"/>
            </a:xfrm>
            <a:prstGeom prst="rect">
              <a:avLst/>
            </a:prstGeom>
          </p:spPr>
        </p:pic>
      </p:grpSp>
      <p:pic>
        <p:nvPicPr>
          <p:cNvPr id="10" name="图片 7"/>
          <p:cNvPicPr>
            <a:picLocks noChangeAspect="1" noChangeArrowheads="1"/>
          </p:cNvPicPr>
          <p:nvPr/>
        </p:nvPicPr>
        <p:blipFill>
          <a:blip r:embed="rId5">
            <a:extLst>
              <a:ext uri="{28A0092B-C50C-407E-A947-70E740481C1C}">
                <a14:useLocalDpi xmlns:a14="http://schemas.microsoft.com/office/drawing/2010/main" val="0"/>
              </a:ext>
            </a:extLst>
          </a:blip>
          <a:srcRect t="62077"/>
          <a:stretch>
            <a:fillRect/>
          </a:stretch>
        </p:blipFill>
        <p:spPr bwMode="auto">
          <a:xfrm>
            <a:off x="0" y="4046935"/>
            <a:ext cx="9144000" cy="121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2630842" y="642652"/>
            <a:ext cx="4472642" cy="451512"/>
            <a:chOff x="2470745" y="945488"/>
            <a:chExt cx="4472642" cy="451512"/>
          </a:xfrm>
        </p:grpSpPr>
        <p:cxnSp>
          <p:nvCxnSpPr>
            <p:cNvPr id="8" name="直接连接符 7"/>
            <p:cNvCxnSpPr/>
            <p:nvPr/>
          </p:nvCxnSpPr>
          <p:spPr>
            <a:xfrm>
              <a:off x="2470745" y="1397000"/>
              <a:ext cx="447264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2"/>
            <p:cNvSpPr txBox="1"/>
            <p:nvPr/>
          </p:nvSpPr>
          <p:spPr>
            <a:xfrm>
              <a:off x="3065402" y="945488"/>
              <a:ext cx="2045753" cy="338554"/>
            </a:xfrm>
            <a:prstGeom prst="rect">
              <a:avLst/>
            </a:prstGeom>
            <a:noFill/>
          </p:spPr>
          <p:txBody>
            <a:bodyPr wrap="none" rtlCol="0">
              <a:spAutoFit/>
            </a:bodyPr>
            <a:lstStyle/>
            <a:p>
              <a:r>
                <a:rPr lang="zh-CN" altLang="en-US" sz="1600" b="1" dirty="0"/>
                <a:t>第一部分</a:t>
              </a:r>
              <a:r>
                <a:rPr lang="zh-CN" altLang="en-US" sz="1600" b="1" dirty="0" smtClean="0"/>
                <a:t>：组织建设</a:t>
              </a:r>
              <a:endParaRPr lang="zh-CN" altLang="en-US" sz="1600" b="1" dirty="0"/>
            </a:p>
          </p:txBody>
        </p:sp>
      </p:grpSp>
      <p:sp>
        <p:nvSpPr>
          <p:cNvPr id="2" name="TextBox 1"/>
          <p:cNvSpPr txBox="1"/>
          <p:nvPr/>
        </p:nvSpPr>
        <p:spPr>
          <a:xfrm>
            <a:off x="4035517" y="1203976"/>
            <a:ext cx="1396536" cy="300082"/>
          </a:xfrm>
          <a:prstGeom prst="rect">
            <a:avLst/>
          </a:prstGeom>
          <a:noFill/>
        </p:spPr>
        <p:txBody>
          <a:bodyPr wrap="none" rtlCol="0">
            <a:spAutoFit/>
          </a:bodyPr>
          <a:lstStyle/>
          <a:p>
            <a:r>
              <a:rPr lang="zh-CN" altLang="en-US" dirty="0" smtClean="0"/>
              <a:t>支部委员会成员</a:t>
            </a:r>
            <a:endParaRPr lang="zh-CN" altLang="en-US" dirty="0"/>
          </a:p>
        </p:txBody>
      </p:sp>
      <p:pic>
        <p:nvPicPr>
          <p:cNvPr id="14" name="Picture 9" descr="C:\Users\HP\Desktop\微信图片_2020101009511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24554" y="1665222"/>
            <a:ext cx="1412575" cy="196623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HP\Desktop\党建2020.10\微信图片_20201010093204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00967" y="1665222"/>
            <a:ext cx="1347210" cy="196623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C:\Users\HP\Desktop\党建2020.10\微信图片_20201010093204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32967" y="1665222"/>
            <a:ext cx="1425946" cy="197770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192260" y="3709578"/>
            <a:ext cx="877163" cy="300082"/>
          </a:xfrm>
          <a:prstGeom prst="rect">
            <a:avLst/>
          </a:prstGeom>
          <a:noFill/>
        </p:spPr>
        <p:txBody>
          <a:bodyPr wrap="none" rtlCol="0">
            <a:spAutoFit/>
          </a:bodyPr>
          <a:lstStyle/>
          <a:p>
            <a:r>
              <a:rPr lang="zh-CN" altLang="en-US" dirty="0" smtClean="0"/>
              <a:t>支部书记</a:t>
            </a:r>
            <a:endParaRPr lang="zh-CN" altLang="en-US" dirty="0"/>
          </a:p>
        </p:txBody>
      </p:sp>
      <p:sp>
        <p:nvSpPr>
          <p:cNvPr id="5" name="TextBox 4"/>
          <p:cNvSpPr txBox="1"/>
          <p:nvPr/>
        </p:nvSpPr>
        <p:spPr>
          <a:xfrm>
            <a:off x="4122079" y="3746853"/>
            <a:ext cx="1223412" cy="300082"/>
          </a:xfrm>
          <a:prstGeom prst="rect">
            <a:avLst/>
          </a:prstGeom>
          <a:noFill/>
        </p:spPr>
        <p:txBody>
          <a:bodyPr wrap="none" rtlCol="0">
            <a:spAutoFit/>
          </a:bodyPr>
          <a:lstStyle/>
          <a:p>
            <a:r>
              <a:rPr lang="zh-CN" altLang="en-US" dirty="0" smtClean="0"/>
              <a:t>支部组织委员</a:t>
            </a:r>
            <a:endParaRPr lang="zh-CN" altLang="en-US" dirty="0"/>
          </a:p>
        </p:txBody>
      </p:sp>
      <p:sp>
        <p:nvSpPr>
          <p:cNvPr id="18" name="TextBox 17"/>
          <p:cNvSpPr txBox="1"/>
          <p:nvPr/>
        </p:nvSpPr>
        <p:spPr>
          <a:xfrm>
            <a:off x="6034234" y="3709578"/>
            <a:ext cx="1223412" cy="300082"/>
          </a:xfrm>
          <a:prstGeom prst="rect">
            <a:avLst/>
          </a:prstGeom>
          <a:noFill/>
        </p:spPr>
        <p:txBody>
          <a:bodyPr wrap="none" rtlCol="0">
            <a:spAutoFit/>
          </a:bodyPr>
          <a:lstStyle/>
          <a:p>
            <a:r>
              <a:rPr lang="zh-CN" altLang="en-US" dirty="0" smtClean="0"/>
              <a:t>支部宣传委员</a:t>
            </a:r>
            <a:endParaRPr lang="zh-CN" altLang="en-US" dirty="0"/>
          </a:p>
        </p:txBody>
      </p:sp>
    </p:spTree>
    <p:extLst>
      <p:ext uri="{BB962C8B-B14F-4D97-AF65-F5344CB8AC3E}">
        <p14:creationId xmlns:p14="http://schemas.microsoft.com/office/powerpoint/2010/main" val="262159221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395219" y="3462456"/>
            <a:ext cx="1310632" cy="1135548"/>
            <a:chOff x="7845510" y="3858909"/>
            <a:chExt cx="1747509" cy="1514064"/>
          </a:xfrm>
        </p:grpSpPr>
        <p:sp>
          <p:nvSpPr>
            <p:cNvPr id="19" name="Freeform: Shape 21"/>
            <p:cNvSpPr>
              <a:spLocks/>
            </p:cNvSpPr>
            <p:nvPr/>
          </p:nvSpPr>
          <p:spPr bwMode="auto">
            <a:xfrm>
              <a:off x="7845510" y="3858909"/>
              <a:ext cx="1747509" cy="1514064"/>
            </a:xfrm>
            <a:custGeom>
              <a:avLst/>
              <a:gdLst>
                <a:gd name="T0" fmla="*/ 983 w 1310"/>
                <a:gd name="T1" fmla="*/ 0 h 1135"/>
                <a:gd name="T2" fmla="*/ 328 w 1310"/>
                <a:gd name="T3" fmla="*/ 0 h 1135"/>
                <a:gd name="T4" fmla="*/ 0 w 1310"/>
                <a:gd name="T5" fmla="*/ 567 h 1135"/>
                <a:gd name="T6" fmla="*/ 328 w 1310"/>
                <a:gd name="T7" fmla="*/ 1135 h 1135"/>
                <a:gd name="T8" fmla="*/ 983 w 1310"/>
                <a:gd name="T9" fmla="*/ 1135 h 1135"/>
                <a:gd name="T10" fmla="*/ 1310 w 1310"/>
                <a:gd name="T11" fmla="*/ 567 h 1135"/>
                <a:gd name="T12" fmla="*/ 983 w 1310"/>
                <a:gd name="T13" fmla="*/ 0 h 1135"/>
              </a:gdLst>
              <a:ahLst/>
              <a:cxnLst>
                <a:cxn ang="0">
                  <a:pos x="T0" y="T1"/>
                </a:cxn>
                <a:cxn ang="0">
                  <a:pos x="T2" y="T3"/>
                </a:cxn>
                <a:cxn ang="0">
                  <a:pos x="T4" y="T5"/>
                </a:cxn>
                <a:cxn ang="0">
                  <a:pos x="T6" y="T7"/>
                </a:cxn>
                <a:cxn ang="0">
                  <a:pos x="T8" y="T9"/>
                </a:cxn>
                <a:cxn ang="0">
                  <a:pos x="T10" y="T11"/>
                </a:cxn>
                <a:cxn ang="0">
                  <a:pos x="T12" y="T13"/>
                </a:cxn>
              </a:cxnLst>
              <a:rect l="0" t="0" r="r" b="b"/>
              <a:pathLst>
                <a:path w="1310" h="1135">
                  <a:moveTo>
                    <a:pt x="983" y="0"/>
                  </a:moveTo>
                  <a:lnTo>
                    <a:pt x="328" y="0"/>
                  </a:lnTo>
                  <a:lnTo>
                    <a:pt x="0" y="567"/>
                  </a:lnTo>
                  <a:lnTo>
                    <a:pt x="328" y="1135"/>
                  </a:lnTo>
                  <a:lnTo>
                    <a:pt x="983" y="1135"/>
                  </a:lnTo>
                  <a:lnTo>
                    <a:pt x="1310" y="567"/>
                  </a:lnTo>
                  <a:lnTo>
                    <a:pt x="983" y="0"/>
                  </a:lnTo>
                  <a:close/>
                </a:path>
              </a:pathLst>
            </a:custGeom>
            <a:solidFill>
              <a:schemeClr val="accent5"/>
            </a:solidFill>
            <a:ln w="28575">
              <a:solidFill>
                <a:schemeClr val="bg1"/>
              </a:solidFill>
            </a:ln>
          </p:spPr>
          <p:txBody>
            <a:bodyPr anchor="ctr"/>
            <a:lstStyle/>
            <a:p>
              <a:pPr algn="ctr"/>
              <a:endParaRPr/>
            </a:p>
          </p:txBody>
        </p:sp>
        <p:sp>
          <p:nvSpPr>
            <p:cNvPr id="22" name="Freeform: Shape 24"/>
            <p:cNvSpPr>
              <a:spLocks/>
            </p:cNvSpPr>
            <p:nvPr/>
          </p:nvSpPr>
          <p:spPr bwMode="auto">
            <a:xfrm>
              <a:off x="7988246" y="3982969"/>
              <a:ext cx="1462038" cy="1264610"/>
            </a:xfrm>
            <a:custGeom>
              <a:avLst/>
              <a:gdLst>
                <a:gd name="T0" fmla="*/ 274 w 1096"/>
                <a:gd name="T1" fmla="*/ 948 h 948"/>
                <a:gd name="T2" fmla="*/ 0 w 1096"/>
                <a:gd name="T3" fmla="*/ 474 h 948"/>
                <a:gd name="T4" fmla="*/ 274 w 1096"/>
                <a:gd name="T5" fmla="*/ 0 h 948"/>
                <a:gd name="T6" fmla="*/ 822 w 1096"/>
                <a:gd name="T7" fmla="*/ 0 h 948"/>
                <a:gd name="T8" fmla="*/ 1096 w 1096"/>
                <a:gd name="T9" fmla="*/ 474 h 948"/>
                <a:gd name="T10" fmla="*/ 822 w 1096"/>
                <a:gd name="T11" fmla="*/ 948 h 948"/>
                <a:gd name="T12" fmla="*/ 274 w 1096"/>
                <a:gd name="T13" fmla="*/ 948 h 948"/>
              </a:gdLst>
              <a:ahLst/>
              <a:cxnLst>
                <a:cxn ang="0">
                  <a:pos x="T0" y="T1"/>
                </a:cxn>
                <a:cxn ang="0">
                  <a:pos x="T2" y="T3"/>
                </a:cxn>
                <a:cxn ang="0">
                  <a:pos x="T4" y="T5"/>
                </a:cxn>
                <a:cxn ang="0">
                  <a:pos x="T6" y="T7"/>
                </a:cxn>
                <a:cxn ang="0">
                  <a:pos x="T8" y="T9"/>
                </a:cxn>
                <a:cxn ang="0">
                  <a:pos x="T10" y="T11"/>
                </a:cxn>
                <a:cxn ang="0">
                  <a:pos x="T12" y="T13"/>
                </a:cxn>
              </a:cxnLst>
              <a:rect l="0" t="0" r="r" b="b"/>
              <a:pathLst>
                <a:path w="1096" h="948">
                  <a:moveTo>
                    <a:pt x="274" y="948"/>
                  </a:moveTo>
                  <a:lnTo>
                    <a:pt x="0" y="474"/>
                  </a:lnTo>
                  <a:lnTo>
                    <a:pt x="274" y="0"/>
                  </a:lnTo>
                  <a:lnTo>
                    <a:pt x="822" y="0"/>
                  </a:lnTo>
                  <a:lnTo>
                    <a:pt x="1096" y="474"/>
                  </a:lnTo>
                  <a:lnTo>
                    <a:pt x="822" y="948"/>
                  </a:lnTo>
                  <a:lnTo>
                    <a:pt x="274" y="9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sz="1600" b="1" dirty="0">
                  <a:solidFill>
                    <a:srgbClr val="FF0000"/>
                  </a:solidFill>
                  <a:latin typeface="微软雅黑" panose="020B0503020204020204" pitchFamily="34" charset="-122"/>
                  <a:ea typeface="微软雅黑" panose="020B0503020204020204" pitchFamily="34" charset="-122"/>
                </a:rPr>
                <a:t>班子健全</a:t>
              </a:r>
              <a:endParaRPr sz="1600" b="1" dirty="0">
                <a:solidFill>
                  <a:srgbClr val="FF0000"/>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265904" y="1730701"/>
            <a:ext cx="1311633" cy="1135548"/>
            <a:chOff x="7844176" y="2344845"/>
            <a:chExt cx="1748844" cy="1514064"/>
          </a:xfrm>
        </p:grpSpPr>
        <p:sp>
          <p:nvSpPr>
            <p:cNvPr id="25" name="Freeform: Shape 29"/>
            <p:cNvSpPr>
              <a:spLocks/>
            </p:cNvSpPr>
            <p:nvPr/>
          </p:nvSpPr>
          <p:spPr bwMode="auto">
            <a:xfrm>
              <a:off x="7844176" y="2344845"/>
              <a:ext cx="1748844" cy="1514064"/>
            </a:xfrm>
            <a:custGeom>
              <a:avLst/>
              <a:gdLst>
                <a:gd name="T0" fmla="*/ 983 w 1311"/>
                <a:gd name="T1" fmla="*/ 0 h 1135"/>
                <a:gd name="T2" fmla="*/ 328 w 1311"/>
                <a:gd name="T3" fmla="*/ 0 h 1135"/>
                <a:gd name="T4" fmla="*/ 0 w 1311"/>
                <a:gd name="T5" fmla="*/ 568 h 1135"/>
                <a:gd name="T6" fmla="*/ 328 w 1311"/>
                <a:gd name="T7" fmla="*/ 1135 h 1135"/>
                <a:gd name="T8" fmla="*/ 983 w 1311"/>
                <a:gd name="T9" fmla="*/ 1135 h 1135"/>
                <a:gd name="T10" fmla="*/ 1311 w 1311"/>
                <a:gd name="T11" fmla="*/ 568 h 1135"/>
                <a:gd name="T12" fmla="*/ 983 w 1311"/>
                <a:gd name="T13" fmla="*/ 0 h 1135"/>
              </a:gdLst>
              <a:ahLst/>
              <a:cxnLst>
                <a:cxn ang="0">
                  <a:pos x="T0" y="T1"/>
                </a:cxn>
                <a:cxn ang="0">
                  <a:pos x="T2" y="T3"/>
                </a:cxn>
                <a:cxn ang="0">
                  <a:pos x="T4" y="T5"/>
                </a:cxn>
                <a:cxn ang="0">
                  <a:pos x="T6" y="T7"/>
                </a:cxn>
                <a:cxn ang="0">
                  <a:pos x="T8" y="T9"/>
                </a:cxn>
                <a:cxn ang="0">
                  <a:pos x="T10" y="T11"/>
                </a:cxn>
                <a:cxn ang="0">
                  <a:pos x="T12" y="T13"/>
                </a:cxn>
              </a:cxnLst>
              <a:rect l="0" t="0" r="r" b="b"/>
              <a:pathLst>
                <a:path w="1311" h="1135">
                  <a:moveTo>
                    <a:pt x="983" y="0"/>
                  </a:moveTo>
                  <a:lnTo>
                    <a:pt x="328" y="0"/>
                  </a:lnTo>
                  <a:lnTo>
                    <a:pt x="0" y="568"/>
                  </a:lnTo>
                  <a:lnTo>
                    <a:pt x="328" y="1135"/>
                  </a:lnTo>
                  <a:lnTo>
                    <a:pt x="983" y="1135"/>
                  </a:lnTo>
                  <a:lnTo>
                    <a:pt x="1311" y="568"/>
                  </a:lnTo>
                  <a:lnTo>
                    <a:pt x="983" y="0"/>
                  </a:lnTo>
                  <a:close/>
                </a:path>
              </a:pathLst>
            </a:custGeom>
            <a:solidFill>
              <a:schemeClr val="accent6"/>
            </a:solidFill>
            <a:ln w="28575">
              <a:solidFill>
                <a:schemeClr val="bg1"/>
              </a:solidFill>
            </a:ln>
          </p:spPr>
          <p:txBody>
            <a:bodyPr anchor="ctr"/>
            <a:lstStyle/>
            <a:p>
              <a:pPr algn="ctr"/>
              <a:endParaRPr/>
            </a:p>
          </p:txBody>
        </p:sp>
        <p:sp>
          <p:nvSpPr>
            <p:cNvPr id="28" name="Freeform: Shape 32"/>
            <p:cNvSpPr>
              <a:spLocks/>
            </p:cNvSpPr>
            <p:nvPr/>
          </p:nvSpPr>
          <p:spPr bwMode="auto">
            <a:xfrm>
              <a:off x="7986911" y="2470239"/>
              <a:ext cx="1463373" cy="1264610"/>
            </a:xfrm>
            <a:custGeom>
              <a:avLst/>
              <a:gdLst>
                <a:gd name="T0" fmla="*/ 274 w 1097"/>
                <a:gd name="T1" fmla="*/ 948 h 948"/>
                <a:gd name="T2" fmla="*/ 0 w 1097"/>
                <a:gd name="T3" fmla="*/ 474 h 948"/>
                <a:gd name="T4" fmla="*/ 274 w 1097"/>
                <a:gd name="T5" fmla="*/ 0 h 948"/>
                <a:gd name="T6" fmla="*/ 822 w 1097"/>
                <a:gd name="T7" fmla="*/ 0 h 948"/>
                <a:gd name="T8" fmla="*/ 1097 w 1097"/>
                <a:gd name="T9" fmla="*/ 474 h 948"/>
                <a:gd name="T10" fmla="*/ 822 w 1097"/>
                <a:gd name="T11" fmla="*/ 948 h 948"/>
                <a:gd name="T12" fmla="*/ 274 w 1097"/>
                <a:gd name="T13" fmla="*/ 948 h 948"/>
              </a:gdLst>
              <a:ahLst/>
              <a:cxnLst>
                <a:cxn ang="0">
                  <a:pos x="T0" y="T1"/>
                </a:cxn>
                <a:cxn ang="0">
                  <a:pos x="T2" y="T3"/>
                </a:cxn>
                <a:cxn ang="0">
                  <a:pos x="T4" y="T5"/>
                </a:cxn>
                <a:cxn ang="0">
                  <a:pos x="T6" y="T7"/>
                </a:cxn>
                <a:cxn ang="0">
                  <a:pos x="T8" y="T9"/>
                </a:cxn>
                <a:cxn ang="0">
                  <a:pos x="T10" y="T11"/>
                </a:cxn>
                <a:cxn ang="0">
                  <a:pos x="T12" y="T13"/>
                </a:cxn>
              </a:cxnLst>
              <a:rect l="0" t="0" r="r" b="b"/>
              <a:pathLst>
                <a:path w="1097" h="948">
                  <a:moveTo>
                    <a:pt x="274" y="948"/>
                  </a:moveTo>
                  <a:lnTo>
                    <a:pt x="0" y="474"/>
                  </a:lnTo>
                  <a:lnTo>
                    <a:pt x="274" y="0"/>
                  </a:lnTo>
                  <a:lnTo>
                    <a:pt x="822" y="0"/>
                  </a:lnTo>
                  <a:lnTo>
                    <a:pt x="1097" y="474"/>
                  </a:lnTo>
                  <a:lnTo>
                    <a:pt x="822" y="948"/>
                  </a:lnTo>
                  <a:lnTo>
                    <a:pt x="274" y="9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sz="1600" dirty="0" smtClean="0">
                  <a:solidFill>
                    <a:srgbClr val="FF0000"/>
                  </a:solidFill>
                  <a:latin typeface="微软雅黑" panose="020B0503020204020204" pitchFamily="34" charset="-122"/>
                  <a:ea typeface="微软雅黑" panose="020B0503020204020204" pitchFamily="34" charset="-122"/>
                </a:rPr>
                <a:t>坚持原则</a:t>
              </a:r>
              <a:endParaRPr sz="1600" dirty="0">
                <a:solidFill>
                  <a:srgbClr val="FF0000"/>
                </a:solidFill>
                <a:latin typeface="微软雅黑" panose="020B0503020204020204" pitchFamily="34" charset="-122"/>
                <a:ea typeface="微软雅黑" panose="020B0503020204020204" pitchFamily="34" charset="-122"/>
              </a:endParaRPr>
            </a:p>
          </p:txBody>
        </p:sp>
      </p:grpSp>
      <p:sp>
        <p:nvSpPr>
          <p:cNvPr id="5" name="Freeform: Shape 3"/>
          <p:cNvSpPr>
            <a:spLocks/>
          </p:cNvSpPr>
          <p:nvPr/>
        </p:nvSpPr>
        <p:spPr bwMode="auto">
          <a:xfrm>
            <a:off x="1462548" y="2894682"/>
            <a:ext cx="1278034" cy="1136549"/>
          </a:xfrm>
          <a:custGeom>
            <a:avLst/>
            <a:gdLst>
              <a:gd name="T0" fmla="*/ 983 w 1310"/>
              <a:gd name="T1" fmla="*/ 0 h 1136"/>
              <a:gd name="T2" fmla="*/ 328 w 1310"/>
              <a:gd name="T3" fmla="*/ 0 h 1136"/>
              <a:gd name="T4" fmla="*/ 0 w 1310"/>
              <a:gd name="T5" fmla="*/ 568 h 1136"/>
              <a:gd name="T6" fmla="*/ 328 w 1310"/>
              <a:gd name="T7" fmla="*/ 1136 h 1136"/>
              <a:gd name="T8" fmla="*/ 983 w 1310"/>
              <a:gd name="T9" fmla="*/ 1136 h 1136"/>
              <a:gd name="T10" fmla="*/ 1310 w 1310"/>
              <a:gd name="T11" fmla="*/ 568 h 1136"/>
              <a:gd name="T12" fmla="*/ 983 w 1310"/>
              <a:gd name="T13" fmla="*/ 0 h 1136"/>
            </a:gdLst>
            <a:ahLst/>
            <a:cxnLst>
              <a:cxn ang="0">
                <a:pos x="T0" y="T1"/>
              </a:cxn>
              <a:cxn ang="0">
                <a:pos x="T2" y="T3"/>
              </a:cxn>
              <a:cxn ang="0">
                <a:pos x="T4" y="T5"/>
              </a:cxn>
              <a:cxn ang="0">
                <a:pos x="T6" y="T7"/>
              </a:cxn>
              <a:cxn ang="0">
                <a:pos x="T8" y="T9"/>
              </a:cxn>
              <a:cxn ang="0">
                <a:pos x="T10" y="T11"/>
              </a:cxn>
              <a:cxn ang="0">
                <a:pos x="T12" y="T13"/>
              </a:cxn>
            </a:cxnLst>
            <a:rect l="0" t="0" r="r" b="b"/>
            <a:pathLst>
              <a:path w="1310" h="1136">
                <a:moveTo>
                  <a:pt x="983" y="0"/>
                </a:moveTo>
                <a:lnTo>
                  <a:pt x="328" y="0"/>
                </a:lnTo>
                <a:lnTo>
                  <a:pt x="0" y="568"/>
                </a:lnTo>
                <a:lnTo>
                  <a:pt x="328" y="1136"/>
                </a:lnTo>
                <a:lnTo>
                  <a:pt x="983" y="1136"/>
                </a:lnTo>
                <a:lnTo>
                  <a:pt x="1310" y="568"/>
                </a:lnTo>
                <a:lnTo>
                  <a:pt x="983" y="0"/>
                </a:lnTo>
                <a:close/>
              </a:path>
            </a:pathLst>
          </a:custGeom>
          <a:solidFill>
            <a:schemeClr val="accent1"/>
          </a:solidFill>
          <a:ln w="28575">
            <a:solidFill>
              <a:schemeClr val="bg1"/>
            </a:solidFill>
          </a:ln>
        </p:spPr>
        <p:txBody>
          <a:bodyPr vert="horz" wrap="square" lIns="0" tIns="0" rIns="0" bIns="0" anchor="ctr" anchorCtr="0" compatLnSpc="1">
            <a:prstTxWarp prst="textNoShape">
              <a:avLst/>
            </a:prstTxWarp>
            <a:normAutofit/>
          </a:bodyPr>
          <a:lstStyle/>
          <a:p>
            <a:pPr lvl="0"/>
            <a:r>
              <a:rPr lang="zh-CN" altLang="en-US" sz="2000" dirty="0" smtClean="0">
                <a:solidFill>
                  <a:schemeClr val="bg1"/>
                </a:solidFill>
                <a:latin typeface="微软雅黑" panose="020B0503020204020204" pitchFamily="34" charset="-122"/>
                <a:ea typeface="微软雅黑" panose="020B0503020204020204" pitchFamily="34" charset="-122"/>
              </a:rPr>
              <a:t>  </a:t>
            </a:r>
            <a:r>
              <a:rPr lang="zh-CN" altLang="en-US" sz="1800" dirty="0" smtClean="0">
                <a:solidFill>
                  <a:schemeClr val="bg1"/>
                </a:solidFill>
                <a:latin typeface="微软雅黑" panose="020B0503020204020204" pitchFamily="34" charset="-122"/>
                <a:ea typeface="微软雅黑" panose="020B0503020204020204" pitchFamily="34" charset="-122"/>
              </a:rPr>
              <a:t>分工明确</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7" name="Freeform: Shape 31"/>
          <p:cNvSpPr>
            <a:spLocks/>
          </p:cNvSpPr>
          <p:nvPr/>
        </p:nvSpPr>
        <p:spPr bwMode="auto">
          <a:xfrm>
            <a:off x="7280276" y="2298475"/>
            <a:ext cx="1311633" cy="1135548"/>
          </a:xfrm>
          <a:custGeom>
            <a:avLst/>
            <a:gdLst>
              <a:gd name="T0" fmla="*/ 983 w 1311"/>
              <a:gd name="T1" fmla="*/ 0 h 1135"/>
              <a:gd name="T2" fmla="*/ 328 w 1311"/>
              <a:gd name="T3" fmla="*/ 0 h 1135"/>
              <a:gd name="T4" fmla="*/ 0 w 1311"/>
              <a:gd name="T5" fmla="*/ 567 h 1135"/>
              <a:gd name="T6" fmla="*/ 328 w 1311"/>
              <a:gd name="T7" fmla="*/ 1135 h 1135"/>
              <a:gd name="T8" fmla="*/ 983 w 1311"/>
              <a:gd name="T9" fmla="*/ 1135 h 1135"/>
              <a:gd name="T10" fmla="*/ 1311 w 1311"/>
              <a:gd name="T11" fmla="*/ 567 h 1135"/>
              <a:gd name="T12" fmla="*/ 983 w 1311"/>
              <a:gd name="T13" fmla="*/ 0 h 1135"/>
            </a:gdLst>
            <a:ahLst/>
            <a:cxnLst>
              <a:cxn ang="0">
                <a:pos x="T0" y="T1"/>
              </a:cxn>
              <a:cxn ang="0">
                <a:pos x="T2" y="T3"/>
              </a:cxn>
              <a:cxn ang="0">
                <a:pos x="T4" y="T5"/>
              </a:cxn>
              <a:cxn ang="0">
                <a:pos x="T6" y="T7"/>
              </a:cxn>
              <a:cxn ang="0">
                <a:pos x="T8" y="T9"/>
              </a:cxn>
              <a:cxn ang="0">
                <a:pos x="T10" y="T11"/>
              </a:cxn>
              <a:cxn ang="0">
                <a:pos x="T12" y="T13"/>
              </a:cxn>
            </a:cxnLst>
            <a:rect l="0" t="0" r="r" b="b"/>
            <a:pathLst>
              <a:path w="1311" h="1135">
                <a:moveTo>
                  <a:pt x="983" y="0"/>
                </a:moveTo>
                <a:lnTo>
                  <a:pt x="328" y="0"/>
                </a:lnTo>
                <a:lnTo>
                  <a:pt x="0" y="567"/>
                </a:lnTo>
                <a:lnTo>
                  <a:pt x="328" y="1135"/>
                </a:lnTo>
                <a:lnTo>
                  <a:pt x="983" y="1135"/>
                </a:lnTo>
                <a:lnTo>
                  <a:pt x="1311" y="567"/>
                </a:lnTo>
                <a:lnTo>
                  <a:pt x="983" y="0"/>
                </a:lnTo>
                <a:close/>
              </a:path>
            </a:pathLst>
          </a:custGeom>
          <a:solidFill>
            <a:schemeClr val="accent6"/>
          </a:solidFill>
          <a:ln w="28575">
            <a:solidFill>
              <a:schemeClr val="bg1"/>
            </a:solidFill>
          </a:ln>
        </p:spPr>
        <p:txBody>
          <a:bodyPr vert="horz" wrap="square" lIns="0" tIns="0" rIns="0" bIns="0" anchor="ctr" anchorCtr="0" compatLnSpc="1">
            <a:prstTxWarp prst="textNoShape">
              <a:avLst/>
            </a:prstTxWarp>
            <a:normAutofit/>
          </a:bodyPr>
          <a:lstStyle/>
          <a:p>
            <a:pPr lvl="0"/>
            <a:r>
              <a:rPr lang="zh-CN" altLang="en-US" sz="1800" dirty="0" smtClean="0">
                <a:solidFill>
                  <a:schemeClr val="bg1"/>
                </a:solidFill>
                <a:latin typeface="微软雅黑" panose="020B0503020204020204" pitchFamily="34" charset="-122"/>
                <a:ea typeface="微软雅黑" panose="020B0503020204020204" pitchFamily="34" charset="-122"/>
              </a:rPr>
              <a:t>   团结务实</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462548" y="1758634"/>
            <a:ext cx="1310632" cy="1135548"/>
            <a:chOff x="2598981" y="2344845"/>
            <a:chExt cx="1747509" cy="1514064"/>
          </a:xfrm>
        </p:grpSpPr>
        <p:sp>
          <p:nvSpPr>
            <p:cNvPr id="6" name="Freeform: Shape 4"/>
            <p:cNvSpPr>
              <a:spLocks/>
            </p:cNvSpPr>
            <p:nvPr/>
          </p:nvSpPr>
          <p:spPr bwMode="auto">
            <a:xfrm>
              <a:off x="2598981" y="2344845"/>
              <a:ext cx="1747509" cy="1514064"/>
            </a:xfrm>
            <a:custGeom>
              <a:avLst/>
              <a:gdLst>
                <a:gd name="T0" fmla="*/ 983 w 1310"/>
                <a:gd name="T1" fmla="*/ 0 h 1135"/>
                <a:gd name="T2" fmla="*/ 328 w 1310"/>
                <a:gd name="T3" fmla="*/ 0 h 1135"/>
                <a:gd name="T4" fmla="*/ 0 w 1310"/>
                <a:gd name="T5" fmla="*/ 568 h 1135"/>
                <a:gd name="T6" fmla="*/ 328 w 1310"/>
                <a:gd name="T7" fmla="*/ 1135 h 1135"/>
                <a:gd name="T8" fmla="*/ 983 w 1310"/>
                <a:gd name="T9" fmla="*/ 1135 h 1135"/>
                <a:gd name="T10" fmla="*/ 1310 w 1310"/>
                <a:gd name="T11" fmla="*/ 568 h 1135"/>
                <a:gd name="T12" fmla="*/ 983 w 1310"/>
                <a:gd name="T13" fmla="*/ 0 h 1135"/>
              </a:gdLst>
              <a:ahLst/>
              <a:cxnLst>
                <a:cxn ang="0">
                  <a:pos x="T0" y="T1"/>
                </a:cxn>
                <a:cxn ang="0">
                  <a:pos x="T2" y="T3"/>
                </a:cxn>
                <a:cxn ang="0">
                  <a:pos x="T4" y="T5"/>
                </a:cxn>
                <a:cxn ang="0">
                  <a:pos x="T6" y="T7"/>
                </a:cxn>
                <a:cxn ang="0">
                  <a:pos x="T8" y="T9"/>
                </a:cxn>
                <a:cxn ang="0">
                  <a:pos x="T10" y="T11"/>
                </a:cxn>
                <a:cxn ang="0">
                  <a:pos x="T12" y="T13"/>
                </a:cxn>
              </a:cxnLst>
              <a:rect l="0" t="0" r="r" b="b"/>
              <a:pathLst>
                <a:path w="1310" h="1135">
                  <a:moveTo>
                    <a:pt x="983" y="0"/>
                  </a:moveTo>
                  <a:lnTo>
                    <a:pt x="328" y="0"/>
                  </a:lnTo>
                  <a:lnTo>
                    <a:pt x="0" y="568"/>
                  </a:lnTo>
                  <a:lnTo>
                    <a:pt x="328" y="1135"/>
                  </a:lnTo>
                  <a:lnTo>
                    <a:pt x="983" y="1135"/>
                  </a:lnTo>
                  <a:lnTo>
                    <a:pt x="1310" y="568"/>
                  </a:lnTo>
                  <a:lnTo>
                    <a:pt x="983" y="0"/>
                  </a:lnTo>
                  <a:close/>
                </a:path>
              </a:pathLst>
            </a:custGeom>
            <a:solidFill>
              <a:schemeClr val="accent1"/>
            </a:solidFill>
            <a:ln w="28575">
              <a:solidFill>
                <a:schemeClr val="bg1"/>
              </a:solidFill>
            </a:ln>
          </p:spPr>
          <p:txBody>
            <a:bodyPr anchor="ctr"/>
            <a:lstStyle/>
            <a:p>
              <a:pPr algn="ctr"/>
              <a:endParaRPr/>
            </a:p>
          </p:txBody>
        </p:sp>
        <p:pic>
          <p:nvPicPr>
            <p:cNvPr id="49" name="图片 48"/>
            <p:cNvPicPr>
              <a:picLocks noChangeAspect="1"/>
            </p:cNvPicPr>
            <p:nvPr/>
          </p:nvPicPr>
          <p:blipFill>
            <a:blip r:embed="rId3">
              <a:extLst>
                <a:ext uri="{28A0092B-C50C-407E-A947-70E740481C1C}">
                  <a14:useLocalDpi xmlns:a14="http://schemas.microsoft.com/office/drawing/2010/main" val="0"/>
                </a:ext>
              </a:extLst>
            </a:blip>
            <a:srcRect l="3309" t="54797" r="71881" b="2135"/>
            <a:stretch>
              <a:fillRect/>
            </a:stretch>
          </p:blipFill>
          <p:spPr>
            <a:xfrm>
              <a:off x="2741716" y="2470239"/>
              <a:ext cx="1462038" cy="1264610"/>
            </a:xfrm>
            <a:custGeom>
              <a:avLst/>
              <a:gdLst>
                <a:gd name="connsiteX0" fmla="*/ 365510 w 1462038"/>
                <a:gd name="connsiteY0" fmla="*/ 0 h 1264610"/>
                <a:gd name="connsiteX1" fmla="*/ 1097863 w 1462038"/>
                <a:gd name="connsiteY1" fmla="*/ 0 h 1264610"/>
                <a:gd name="connsiteX2" fmla="*/ 1462038 w 1462038"/>
                <a:gd name="connsiteY2" fmla="*/ 632305 h 1264610"/>
                <a:gd name="connsiteX3" fmla="*/ 1097863 w 1462038"/>
                <a:gd name="connsiteY3" fmla="*/ 1264610 h 1264610"/>
                <a:gd name="connsiteX4" fmla="*/ 365510 w 1462038"/>
                <a:gd name="connsiteY4" fmla="*/ 1264610 h 1264610"/>
                <a:gd name="connsiteX5" fmla="*/ 0 w 1462038"/>
                <a:gd name="connsiteY5" fmla="*/ 632305 h 126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2038" h="1264610">
                  <a:moveTo>
                    <a:pt x="365510" y="0"/>
                  </a:moveTo>
                  <a:lnTo>
                    <a:pt x="1097863" y="0"/>
                  </a:lnTo>
                  <a:lnTo>
                    <a:pt x="1462038" y="632305"/>
                  </a:lnTo>
                  <a:lnTo>
                    <a:pt x="1097863" y="1264610"/>
                  </a:lnTo>
                  <a:lnTo>
                    <a:pt x="365510" y="1264610"/>
                  </a:lnTo>
                  <a:lnTo>
                    <a:pt x="0" y="632305"/>
                  </a:lnTo>
                  <a:close/>
                </a:path>
              </a:pathLst>
            </a:custGeom>
          </p:spPr>
        </p:pic>
      </p:grpSp>
      <p:grpSp>
        <p:nvGrpSpPr>
          <p:cNvPr id="21" name="组合 20"/>
          <p:cNvGrpSpPr/>
          <p:nvPr/>
        </p:nvGrpSpPr>
        <p:grpSpPr>
          <a:xfrm>
            <a:off x="6266905" y="2866249"/>
            <a:ext cx="1310632" cy="1135548"/>
            <a:chOff x="6535545" y="4615274"/>
            <a:chExt cx="1747509" cy="1514064"/>
          </a:xfrm>
        </p:grpSpPr>
        <p:sp>
          <p:nvSpPr>
            <p:cNvPr id="18" name="Freeform: Shape 20"/>
            <p:cNvSpPr>
              <a:spLocks/>
            </p:cNvSpPr>
            <p:nvPr/>
          </p:nvSpPr>
          <p:spPr bwMode="auto">
            <a:xfrm>
              <a:off x="6535545" y="4615274"/>
              <a:ext cx="1747509" cy="1514064"/>
            </a:xfrm>
            <a:custGeom>
              <a:avLst/>
              <a:gdLst>
                <a:gd name="T0" fmla="*/ 983 w 1310"/>
                <a:gd name="T1" fmla="*/ 0 h 1135"/>
                <a:gd name="T2" fmla="*/ 327 w 1310"/>
                <a:gd name="T3" fmla="*/ 0 h 1135"/>
                <a:gd name="T4" fmla="*/ 0 w 1310"/>
                <a:gd name="T5" fmla="*/ 568 h 1135"/>
                <a:gd name="T6" fmla="*/ 327 w 1310"/>
                <a:gd name="T7" fmla="*/ 1135 h 1135"/>
                <a:gd name="T8" fmla="*/ 983 w 1310"/>
                <a:gd name="T9" fmla="*/ 1135 h 1135"/>
                <a:gd name="T10" fmla="*/ 1310 w 1310"/>
                <a:gd name="T11" fmla="*/ 568 h 1135"/>
                <a:gd name="T12" fmla="*/ 983 w 1310"/>
                <a:gd name="T13" fmla="*/ 0 h 1135"/>
              </a:gdLst>
              <a:ahLst/>
              <a:cxnLst>
                <a:cxn ang="0">
                  <a:pos x="T0" y="T1"/>
                </a:cxn>
                <a:cxn ang="0">
                  <a:pos x="T2" y="T3"/>
                </a:cxn>
                <a:cxn ang="0">
                  <a:pos x="T4" y="T5"/>
                </a:cxn>
                <a:cxn ang="0">
                  <a:pos x="T6" y="T7"/>
                </a:cxn>
                <a:cxn ang="0">
                  <a:pos x="T8" y="T9"/>
                </a:cxn>
                <a:cxn ang="0">
                  <a:pos x="T10" y="T11"/>
                </a:cxn>
                <a:cxn ang="0">
                  <a:pos x="T12" y="T13"/>
                </a:cxn>
              </a:cxnLst>
              <a:rect l="0" t="0" r="r" b="b"/>
              <a:pathLst>
                <a:path w="1310" h="1135">
                  <a:moveTo>
                    <a:pt x="983" y="0"/>
                  </a:moveTo>
                  <a:lnTo>
                    <a:pt x="327" y="0"/>
                  </a:lnTo>
                  <a:lnTo>
                    <a:pt x="0" y="568"/>
                  </a:lnTo>
                  <a:lnTo>
                    <a:pt x="327" y="1135"/>
                  </a:lnTo>
                  <a:lnTo>
                    <a:pt x="983" y="1135"/>
                  </a:lnTo>
                  <a:lnTo>
                    <a:pt x="1310" y="568"/>
                  </a:lnTo>
                  <a:lnTo>
                    <a:pt x="983" y="0"/>
                  </a:lnTo>
                  <a:close/>
                </a:path>
              </a:pathLst>
            </a:custGeom>
            <a:solidFill>
              <a:schemeClr val="accent5"/>
            </a:solidFill>
            <a:ln w="28575">
              <a:solidFill>
                <a:schemeClr val="bg1"/>
              </a:solidFill>
            </a:ln>
          </p:spPr>
          <p:txBody>
            <a:bodyPr anchor="ctr"/>
            <a:lstStyle/>
            <a:p>
              <a:pPr algn="ctr"/>
              <a:endParaRPr/>
            </a:p>
          </p:txBody>
        </p:sp>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8024" t="31646" r="27234" b="7926"/>
            <a:stretch>
              <a:fillRect/>
            </a:stretch>
          </p:blipFill>
          <p:spPr>
            <a:xfrm>
              <a:off x="6678282" y="4739334"/>
              <a:ext cx="1460705" cy="1265944"/>
            </a:xfrm>
            <a:custGeom>
              <a:avLst/>
              <a:gdLst>
                <a:gd name="connsiteX0" fmla="*/ 365510 w 1460705"/>
                <a:gd name="connsiteY0" fmla="*/ 0 h 1265944"/>
                <a:gd name="connsiteX1" fmla="*/ 1096529 w 1460705"/>
                <a:gd name="connsiteY1" fmla="*/ 0 h 1265944"/>
                <a:gd name="connsiteX2" fmla="*/ 1460705 w 1460705"/>
                <a:gd name="connsiteY2" fmla="*/ 633639 h 1265944"/>
                <a:gd name="connsiteX3" fmla="*/ 1096529 w 1460705"/>
                <a:gd name="connsiteY3" fmla="*/ 1265944 h 1265944"/>
                <a:gd name="connsiteX4" fmla="*/ 365510 w 1460705"/>
                <a:gd name="connsiteY4" fmla="*/ 1265944 h 1265944"/>
                <a:gd name="connsiteX5" fmla="*/ 0 w 1460705"/>
                <a:gd name="connsiteY5" fmla="*/ 633639 h 126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0705" h="1265944">
                  <a:moveTo>
                    <a:pt x="365510" y="0"/>
                  </a:moveTo>
                  <a:lnTo>
                    <a:pt x="1096529" y="0"/>
                  </a:lnTo>
                  <a:lnTo>
                    <a:pt x="1460705" y="633639"/>
                  </a:lnTo>
                  <a:lnTo>
                    <a:pt x="1096529" y="1265944"/>
                  </a:lnTo>
                  <a:lnTo>
                    <a:pt x="365510" y="1265944"/>
                  </a:lnTo>
                  <a:lnTo>
                    <a:pt x="0" y="633639"/>
                  </a:lnTo>
                  <a:close/>
                </a:path>
              </a:pathLst>
            </a:custGeom>
          </p:spPr>
        </p:pic>
      </p:grpSp>
      <p:grpSp>
        <p:nvGrpSpPr>
          <p:cNvPr id="34" name="组合 33"/>
          <p:cNvGrpSpPr/>
          <p:nvPr/>
        </p:nvGrpSpPr>
        <p:grpSpPr>
          <a:xfrm>
            <a:off x="7280276" y="1098315"/>
            <a:ext cx="1311633" cy="1135548"/>
            <a:chOff x="9154141" y="1588480"/>
            <a:chExt cx="1748844" cy="1514064"/>
          </a:xfrm>
        </p:grpSpPr>
        <p:sp>
          <p:nvSpPr>
            <p:cNvPr id="26" name="Freeform: Shape 30"/>
            <p:cNvSpPr>
              <a:spLocks/>
            </p:cNvSpPr>
            <p:nvPr/>
          </p:nvSpPr>
          <p:spPr bwMode="auto">
            <a:xfrm>
              <a:off x="9154141" y="1588480"/>
              <a:ext cx="1748844" cy="1514064"/>
            </a:xfrm>
            <a:custGeom>
              <a:avLst/>
              <a:gdLst>
                <a:gd name="T0" fmla="*/ 983 w 1311"/>
                <a:gd name="T1" fmla="*/ 0 h 1135"/>
                <a:gd name="T2" fmla="*/ 328 w 1311"/>
                <a:gd name="T3" fmla="*/ 0 h 1135"/>
                <a:gd name="T4" fmla="*/ 0 w 1311"/>
                <a:gd name="T5" fmla="*/ 567 h 1135"/>
                <a:gd name="T6" fmla="*/ 328 w 1311"/>
                <a:gd name="T7" fmla="*/ 1135 h 1135"/>
                <a:gd name="T8" fmla="*/ 983 w 1311"/>
                <a:gd name="T9" fmla="*/ 1135 h 1135"/>
                <a:gd name="T10" fmla="*/ 1311 w 1311"/>
                <a:gd name="T11" fmla="*/ 567 h 1135"/>
                <a:gd name="T12" fmla="*/ 983 w 1311"/>
                <a:gd name="T13" fmla="*/ 0 h 1135"/>
              </a:gdLst>
              <a:ahLst/>
              <a:cxnLst>
                <a:cxn ang="0">
                  <a:pos x="T0" y="T1"/>
                </a:cxn>
                <a:cxn ang="0">
                  <a:pos x="T2" y="T3"/>
                </a:cxn>
                <a:cxn ang="0">
                  <a:pos x="T4" y="T5"/>
                </a:cxn>
                <a:cxn ang="0">
                  <a:pos x="T6" y="T7"/>
                </a:cxn>
                <a:cxn ang="0">
                  <a:pos x="T8" y="T9"/>
                </a:cxn>
                <a:cxn ang="0">
                  <a:pos x="T10" y="T11"/>
                </a:cxn>
                <a:cxn ang="0">
                  <a:pos x="T12" y="T13"/>
                </a:cxn>
              </a:cxnLst>
              <a:rect l="0" t="0" r="r" b="b"/>
              <a:pathLst>
                <a:path w="1311" h="1135">
                  <a:moveTo>
                    <a:pt x="983" y="0"/>
                  </a:moveTo>
                  <a:lnTo>
                    <a:pt x="328" y="0"/>
                  </a:lnTo>
                  <a:lnTo>
                    <a:pt x="0" y="567"/>
                  </a:lnTo>
                  <a:lnTo>
                    <a:pt x="328" y="1135"/>
                  </a:lnTo>
                  <a:lnTo>
                    <a:pt x="983" y="1135"/>
                  </a:lnTo>
                  <a:lnTo>
                    <a:pt x="1311" y="567"/>
                  </a:lnTo>
                  <a:lnTo>
                    <a:pt x="983" y="0"/>
                  </a:lnTo>
                  <a:close/>
                </a:path>
              </a:pathLst>
            </a:custGeom>
            <a:solidFill>
              <a:schemeClr val="accent6"/>
            </a:solidFill>
            <a:ln w="28575">
              <a:solidFill>
                <a:schemeClr val="bg1"/>
              </a:solidFill>
            </a:ln>
          </p:spPr>
          <p:txBody>
            <a:bodyPr anchor="ctr"/>
            <a:lstStyle/>
            <a:p>
              <a:pPr algn="ctr"/>
              <a:endParaRPr/>
            </a:p>
          </p:txBody>
        </p:sp>
        <p:pic>
          <p:nvPicPr>
            <p:cNvPr id="57" name="图片 56"/>
            <p:cNvPicPr>
              <a:picLocks noChangeAspect="1"/>
            </p:cNvPicPr>
            <p:nvPr/>
          </p:nvPicPr>
          <p:blipFill>
            <a:blip r:embed="rId4">
              <a:extLst>
                <a:ext uri="{28A0092B-C50C-407E-A947-70E740481C1C}">
                  <a14:useLocalDpi xmlns:a14="http://schemas.microsoft.com/office/drawing/2010/main" val="0"/>
                </a:ext>
              </a:extLst>
            </a:blip>
            <a:srcRect l="32355" t="7295" r="34408" b="45510"/>
            <a:stretch>
              <a:fillRect/>
            </a:stretch>
          </p:blipFill>
          <p:spPr>
            <a:xfrm>
              <a:off x="9296877" y="1712540"/>
              <a:ext cx="1463373" cy="1265944"/>
            </a:xfrm>
            <a:custGeom>
              <a:avLst/>
              <a:gdLst>
                <a:gd name="connsiteX0" fmla="*/ 365510 w 1463373"/>
                <a:gd name="connsiteY0" fmla="*/ 0 h 1265944"/>
                <a:gd name="connsiteX1" fmla="*/ 1097863 w 1463373"/>
                <a:gd name="connsiteY1" fmla="*/ 0 h 1265944"/>
                <a:gd name="connsiteX2" fmla="*/ 1463373 w 1463373"/>
                <a:gd name="connsiteY2" fmla="*/ 632305 h 1265944"/>
                <a:gd name="connsiteX3" fmla="*/ 1097863 w 1463373"/>
                <a:gd name="connsiteY3" fmla="*/ 1265944 h 1265944"/>
                <a:gd name="connsiteX4" fmla="*/ 365510 w 1463373"/>
                <a:gd name="connsiteY4" fmla="*/ 1265944 h 1265944"/>
                <a:gd name="connsiteX5" fmla="*/ 0 w 1463373"/>
                <a:gd name="connsiteY5" fmla="*/ 632305 h 126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3373" h="1265944">
                  <a:moveTo>
                    <a:pt x="365510" y="0"/>
                  </a:moveTo>
                  <a:lnTo>
                    <a:pt x="1097863" y="0"/>
                  </a:lnTo>
                  <a:lnTo>
                    <a:pt x="1463373" y="632305"/>
                  </a:lnTo>
                  <a:lnTo>
                    <a:pt x="1097863" y="1265944"/>
                  </a:lnTo>
                  <a:lnTo>
                    <a:pt x="365510" y="1265944"/>
                  </a:lnTo>
                  <a:lnTo>
                    <a:pt x="0" y="632305"/>
                  </a:lnTo>
                  <a:close/>
                </a:path>
              </a:pathLst>
            </a:custGeom>
          </p:spPr>
        </p:pic>
      </p:grpSp>
      <p:grpSp>
        <p:nvGrpSpPr>
          <p:cNvPr id="10" name="组合 9"/>
          <p:cNvGrpSpPr/>
          <p:nvPr/>
        </p:nvGrpSpPr>
        <p:grpSpPr>
          <a:xfrm>
            <a:off x="439030" y="2298476"/>
            <a:ext cx="1311633" cy="1135548"/>
            <a:chOff x="3910279" y="3101210"/>
            <a:chExt cx="1748844" cy="1514064"/>
          </a:xfrm>
        </p:grpSpPr>
        <p:sp>
          <p:nvSpPr>
            <p:cNvPr id="11" name="Freeform: Shape 11"/>
            <p:cNvSpPr>
              <a:spLocks/>
            </p:cNvSpPr>
            <p:nvPr/>
          </p:nvSpPr>
          <p:spPr bwMode="auto">
            <a:xfrm>
              <a:off x="3910279" y="3101210"/>
              <a:ext cx="1748844" cy="1514064"/>
            </a:xfrm>
            <a:custGeom>
              <a:avLst/>
              <a:gdLst>
                <a:gd name="T0" fmla="*/ 983 w 1311"/>
                <a:gd name="T1" fmla="*/ 1135 h 1135"/>
                <a:gd name="T2" fmla="*/ 328 w 1311"/>
                <a:gd name="T3" fmla="*/ 1135 h 1135"/>
                <a:gd name="T4" fmla="*/ 0 w 1311"/>
                <a:gd name="T5" fmla="*/ 568 h 1135"/>
                <a:gd name="T6" fmla="*/ 328 w 1311"/>
                <a:gd name="T7" fmla="*/ 0 h 1135"/>
                <a:gd name="T8" fmla="*/ 983 w 1311"/>
                <a:gd name="T9" fmla="*/ 0 h 1135"/>
                <a:gd name="T10" fmla="*/ 1311 w 1311"/>
                <a:gd name="T11" fmla="*/ 568 h 1135"/>
                <a:gd name="T12" fmla="*/ 983 w 1311"/>
                <a:gd name="T13" fmla="*/ 1135 h 1135"/>
              </a:gdLst>
              <a:ahLst/>
              <a:cxnLst>
                <a:cxn ang="0">
                  <a:pos x="T0" y="T1"/>
                </a:cxn>
                <a:cxn ang="0">
                  <a:pos x="T2" y="T3"/>
                </a:cxn>
                <a:cxn ang="0">
                  <a:pos x="T4" y="T5"/>
                </a:cxn>
                <a:cxn ang="0">
                  <a:pos x="T6" y="T7"/>
                </a:cxn>
                <a:cxn ang="0">
                  <a:pos x="T8" y="T9"/>
                </a:cxn>
                <a:cxn ang="0">
                  <a:pos x="T10" y="T11"/>
                </a:cxn>
                <a:cxn ang="0">
                  <a:pos x="T12" y="T13"/>
                </a:cxn>
              </a:cxnLst>
              <a:rect l="0" t="0" r="r" b="b"/>
              <a:pathLst>
                <a:path w="1311" h="1135">
                  <a:moveTo>
                    <a:pt x="983" y="1135"/>
                  </a:moveTo>
                  <a:lnTo>
                    <a:pt x="328" y="1135"/>
                  </a:lnTo>
                  <a:lnTo>
                    <a:pt x="0" y="568"/>
                  </a:lnTo>
                  <a:lnTo>
                    <a:pt x="328" y="0"/>
                  </a:lnTo>
                  <a:lnTo>
                    <a:pt x="983" y="0"/>
                  </a:lnTo>
                  <a:lnTo>
                    <a:pt x="1311" y="568"/>
                  </a:lnTo>
                  <a:lnTo>
                    <a:pt x="983" y="1135"/>
                  </a:lnTo>
                  <a:close/>
                </a:path>
              </a:pathLst>
            </a:custGeom>
            <a:solidFill>
              <a:schemeClr val="accent3"/>
            </a:solidFill>
            <a:ln w="28575">
              <a:solidFill>
                <a:schemeClr val="bg1"/>
              </a:solidFill>
            </a:ln>
          </p:spPr>
          <p:txBody>
            <a:bodyPr anchor="ctr"/>
            <a:lstStyle/>
            <a:p>
              <a:pPr algn="ctr"/>
              <a:endParaRPr/>
            </a:p>
          </p:txBody>
        </p:sp>
        <p:pic>
          <p:nvPicPr>
            <p:cNvPr id="58" name="图片 57"/>
            <p:cNvPicPr>
              <a:picLocks noChangeAspect="1"/>
            </p:cNvPicPr>
            <p:nvPr/>
          </p:nvPicPr>
          <p:blipFill>
            <a:blip r:embed="rId4">
              <a:extLst>
                <a:ext uri="{28A0092B-C50C-407E-A947-70E740481C1C}">
                  <a14:useLocalDpi xmlns:a14="http://schemas.microsoft.com/office/drawing/2010/main" val="0"/>
                </a:ext>
              </a:extLst>
            </a:blip>
            <a:srcRect l="845" t="28564" r="58828" b="14121"/>
            <a:stretch>
              <a:fillRect/>
            </a:stretch>
          </p:blipFill>
          <p:spPr>
            <a:xfrm>
              <a:off x="4053015" y="3225270"/>
              <a:ext cx="1462038" cy="1265944"/>
            </a:xfrm>
            <a:custGeom>
              <a:avLst/>
              <a:gdLst>
                <a:gd name="connsiteX0" fmla="*/ 366844 w 1462038"/>
                <a:gd name="connsiteY0" fmla="*/ 0 h 1265944"/>
                <a:gd name="connsiteX1" fmla="*/ 1097863 w 1462038"/>
                <a:gd name="connsiteY1" fmla="*/ 0 h 1265944"/>
                <a:gd name="connsiteX2" fmla="*/ 1462038 w 1462038"/>
                <a:gd name="connsiteY2" fmla="*/ 633639 h 1265944"/>
                <a:gd name="connsiteX3" fmla="*/ 1097863 w 1462038"/>
                <a:gd name="connsiteY3" fmla="*/ 1265944 h 1265944"/>
                <a:gd name="connsiteX4" fmla="*/ 366844 w 1462038"/>
                <a:gd name="connsiteY4" fmla="*/ 1265944 h 1265944"/>
                <a:gd name="connsiteX5" fmla="*/ 0 w 1462038"/>
                <a:gd name="connsiteY5" fmla="*/ 633639 h 126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2038" h="1265944">
                  <a:moveTo>
                    <a:pt x="366844" y="0"/>
                  </a:moveTo>
                  <a:lnTo>
                    <a:pt x="1097863" y="0"/>
                  </a:lnTo>
                  <a:lnTo>
                    <a:pt x="1462038" y="633639"/>
                  </a:lnTo>
                  <a:lnTo>
                    <a:pt x="1097863" y="1265944"/>
                  </a:lnTo>
                  <a:lnTo>
                    <a:pt x="366844" y="1265944"/>
                  </a:lnTo>
                  <a:lnTo>
                    <a:pt x="0" y="633639"/>
                  </a:lnTo>
                  <a:close/>
                </a:path>
              </a:pathLst>
            </a:custGeom>
          </p:spPr>
        </p:pic>
      </p:grpSp>
      <p:grpSp>
        <p:nvGrpSpPr>
          <p:cNvPr id="30" name="组合 29"/>
          <p:cNvGrpSpPr/>
          <p:nvPr/>
        </p:nvGrpSpPr>
        <p:grpSpPr>
          <a:xfrm flipH="1">
            <a:off x="741564" y="344563"/>
            <a:ext cx="7666876" cy="398188"/>
            <a:chOff x="-1" y="238125"/>
            <a:chExt cx="12188651" cy="530917"/>
          </a:xfrm>
        </p:grpSpPr>
        <p:sp>
          <p:nvSpPr>
            <p:cNvPr id="31" name="矩形 30"/>
            <p:cNvSpPr/>
            <p:nvPr/>
          </p:nvSpPr>
          <p:spPr>
            <a:xfrm>
              <a:off x="-1" y="238125"/>
              <a:ext cx="9010651" cy="5309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757075" y="238125"/>
              <a:ext cx="1431575" cy="5309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PA_任意多边形 29"/>
          <p:cNvSpPr/>
          <p:nvPr>
            <p:custDataLst>
              <p:tags r:id="rId1"/>
            </p:custDataLst>
          </p:nvPr>
        </p:nvSpPr>
        <p:spPr bwMode="auto">
          <a:xfrm>
            <a:off x="1868159" y="215910"/>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2048" name="六边形 2047"/>
          <p:cNvSpPr/>
          <p:nvPr/>
        </p:nvSpPr>
        <p:spPr>
          <a:xfrm>
            <a:off x="2578851" y="1300069"/>
            <a:ext cx="3901432" cy="3132359"/>
          </a:xfrm>
          <a:prstGeom prst="hexagon">
            <a:avLst/>
          </a:prstGeom>
          <a:blipFill dpi="0" rotWithShape="1">
            <a:blip r:embed="rId5">
              <a:extLst>
                <a:ext uri="{28A0092B-C50C-407E-A947-70E740481C1C}">
                  <a14:useLocalDpi xmlns:a14="http://schemas.microsoft.com/office/drawing/2010/main" val="0"/>
                </a:ext>
              </a:extLst>
            </a:blip>
            <a:srcRect/>
            <a:stretch>
              <a:fillRect/>
            </a:stretch>
          </a:blipFill>
          <a:ln w="76200">
            <a:solidFill>
              <a:srgbClr val="C0000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ln w="12700">
                <a:solidFill>
                  <a:schemeClr val="bg1"/>
                </a:solidFill>
                <a:prstDash val="solid"/>
              </a:ln>
              <a:solidFill>
                <a:schemeClr val="bg1"/>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48816756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style.rotation</p:attrName>
                                        </p:attrNameLst>
                                      </p:cBhvr>
                                      <p:tavLst>
                                        <p:tav tm="0">
                                          <p:val>
                                            <p:fltVal val="360"/>
                                          </p:val>
                                        </p:tav>
                                        <p:tav tm="100000">
                                          <p:val>
                                            <p:fltVal val="0"/>
                                          </p:val>
                                        </p:tav>
                                      </p:tavLst>
                                    </p:anim>
                                    <p:animEffect transition="in" filter="fade">
                                      <p:cBhvr>
                                        <p:cTn id="14" dur="500"/>
                                        <p:tgtEl>
                                          <p:spTgt spid="3"/>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 calcmode="lin" valueType="num">
                                      <p:cBhvr>
                                        <p:cTn id="20" dur="500" fill="hold"/>
                                        <p:tgtEl>
                                          <p:spTgt spid="10"/>
                                        </p:tgtEl>
                                        <p:attrNameLst>
                                          <p:attrName>style.rotation</p:attrName>
                                        </p:attrNameLst>
                                      </p:cBhvr>
                                      <p:tavLst>
                                        <p:tav tm="0">
                                          <p:val>
                                            <p:fltVal val="360"/>
                                          </p:val>
                                        </p:tav>
                                        <p:tav tm="100000">
                                          <p:val>
                                            <p:fltVal val="0"/>
                                          </p:val>
                                        </p:tav>
                                      </p:tavLst>
                                    </p:anim>
                                    <p:animEffect transition="in" filter="fade">
                                      <p:cBhvr>
                                        <p:cTn id="21" dur="500"/>
                                        <p:tgtEl>
                                          <p:spTgt spid="10"/>
                                        </p:tgtEl>
                                      </p:cBhvr>
                                    </p:animEffect>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360"/>
                                          </p:val>
                                        </p:tav>
                                        <p:tav tm="100000">
                                          <p:val>
                                            <p:fltVal val="0"/>
                                          </p:val>
                                        </p:tav>
                                      </p:tavLst>
                                    </p:anim>
                                    <p:animEffect transition="in" filter="fade">
                                      <p:cBhvr>
                                        <p:cTn id="28" dur="500"/>
                                        <p:tgtEl>
                                          <p:spTgt spid="21"/>
                                        </p:tgtEl>
                                      </p:cBhvr>
                                    </p:animEffect>
                                  </p:childTnLst>
                                </p:cTn>
                              </p:par>
                            </p:childTnLst>
                          </p:cTn>
                        </p:par>
                        <p:par>
                          <p:cTn id="29" fill="hold">
                            <p:stCondLst>
                              <p:cond delay="2000"/>
                            </p:stCondLst>
                            <p:childTnLst>
                              <p:par>
                                <p:cTn id="30" presetID="49" presetClass="entr" presetSubtype="0" decel="10000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 calcmode="lin" valueType="num">
                                      <p:cBhvr>
                                        <p:cTn id="34" dur="500" fill="hold"/>
                                        <p:tgtEl>
                                          <p:spTgt spid="29"/>
                                        </p:tgtEl>
                                        <p:attrNameLst>
                                          <p:attrName>style.rotation</p:attrName>
                                        </p:attrNameLst>
                                      </p:cBhvr>
                                      <p:tavLst>
                                        <p:tav tm="0">
                                          <p:val>
                                            <p:fltVal val="360"/>
                                          </p:val>
                                        </p:tav>
                                        <p:tav tm="100000">
                                          <p:val>
                                            <p:fltVal val="0"/>
                                          </p:val>
                                        </p:tav>
                                      </p:tavLst>
                                    </p:anim>
                                    <p:animEffect transition="in" filter="fade">
                                      <p:cBhvr>
                                        <p:cTn id="35" dur="500"/>
                                        <p:tgtEl>
                                          <p:spTgt spid="29"/>
                                        </p:tgtEl>
                                      </p:cBhvr>
                                    </p:animEffect>
                                  </p:childTnLst>
                                </p:cTn>
                              </p:par>
                            </p:childTnLst>
                          </p:cTn>
                        </p:par>
                        <p:par>
                          <p:cTn id="36" fill="hold">
                            <p:stCondLst>
                              <p:cond delay="2500"/>
                            </p:stCondLst>
                            <p:childTnLst>
                              <p:par>
                                <p:cTn id="37" presetID="49" presetClass="entr" presetSubtype="0" decel="10000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 calcmode="lin" valueType="num">
                                      <p:cBhvr>
                                        <p:cTn id="41" dur="500" fill="hold"/>
                                        <p:tgtEl>
                                          <p:spTgt spid="23"/>
                                        </p:tgtEl>
                                        <p:attrNameLst>
                                          <p:attrName>style.rotation</p:attrName>
                                        </p:attrNameLst>
                                      </p:cBhvr>
                                      <p:tavLst>
                                        <p:tav tm="0">
                                          <p:val>
                                            <p:fltVal val="360"/>
                                          </p:val>
                                        </p:tav>
                                        <p:tav tm="100000">
                                          <p:val>
                                            <p:fltVal val="0"/>
                                          </p:val>
                                        </p:tav>
                                      </p:tavLst>
                                    </p:anim>
                                    <p:animEffect transition="in" filter="fade">
                                      <p:cBhvr>
                                        <p:cTn id="42" dur="500"/>
                                        <p:tgtEl>
                                          <p:spTgt spid="23"/>
                                        </p:tgtEl>
                                      </p:cBhvr>
                                    </p:animEffect>
                                  </p:childTnLst>
                                </p:cTn>
                              </p:par>
                            </p:childTnLst>
                          </p:cTn>
                        </p:par>
                        <p:par>
                          <p:cTn id="43" fill="hold">
                            <p:stCondLst>
                              <p:cond delay="3000"/>
                            </p:stCondLst>
                            <p:childTnLst>
                              <p:par>
                                <p:cTn id="44" presetID="49" presetClass="entr" presetSubtype="0" decel="100000" fill="hold"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 calcmode="lin" valueType="num">
                                      <p:cBhvr>
                                        <p:cTn id="48" dur="500" fill="hold"/>
                                        <p:tgtEl>
                                          <p:spTgt spid="34"/>
                                        </p:tgtEl>
                                        <p:attrNameLst>
                                          <p:attrName>style.rotation</p:attrName>
                                        </p:attrNameLst>
                                      </p:cBhvr>
                                      <p:tavLst>
                                        <p:tav tm="0">
                                          <p:val>
                                            <p:fltVal val="360"/>
                                          </p:val>
                                        </p:tav>
                                        <p:tav tm="100000">
                                          <p:val>
                                            <p:fltVal val="0"/>
                                          </p:val>
                                        </p:tav>
                                      </p:tavLst>
                                    </p:anim>
                                    <p:animEffect transition="in" filter="fade">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C:\Users\HP\Desktop\党建2020.10\QQ截图202010091230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444" y="142875"/>
            <a:ext cx="2814289" cy="285750"/>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66031" b="45940"/>
          <a:stretch/>
        </p:blipFill>
        <p:spPr>
          <a:xfrm flipH="1">
            <a:off x="0" y="0"/>
            <a:ext cx="1352983" cy="1076446"/>
          </a:xfrm>
          <a:prstGeom prst="rect">
            <a:avLst/>
          </a:prstGeom>
        </p:spPr>
      </p:pic>
      <p:grpSp>
        <p:nvGrpSpPr>
          <p:cNvPr id="13" name="6faee97d-e100-4164-8085-ebaa380a8904"/>
          <p:cNvGrpSpPr>
            <a:grpSpLocks noChangeAspect="1"/>
          </p:cNvGrpSpPr>
          <p:nvPr/>
        </p:nvGrpSpPr>
        <p:grpSpPr>
          <a:xfrm>
            <a:off x="78166" y="1408364"/>
            <a:ext cx="8927611" cy="2958297"/>
            <a:chOff x="-204700" y="1602658"/>
            <a:chExt cx="12601400" cy="3944396"/>
          </a:xfrm>
        </p:grpSpPr>
        <p:sp>
          <p:nvSpPr>
            <p:cNvPr id="14" name="Parallelogram 8"/>
            <p:cNvSpPr/>
            <p:nvPr/>
          </p:nvSpPr>
          <p:spPr>
            <a:xfrm>
              <a:off x="-204700" y="5347794"/>
              <a:ext cx="3642567" cy="191935"/>
            </a:xfrm>
            <a:prstGeom prst="parallelogram">
              <a:avLst>
                <a:gd name="adj" fmla="val 100000"/>
              </a:avLst>
            </a:prstGeom>
            <a:solidFill>
              <a:srgbClr val="E1031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5" name="Group 9"/>
            <p:cNvGrpSpPr/>
            <p:nvPr/>
          </p:nvGrpSpPr>
          <p:grpSpPr>
            <a:xfrm>
              <a:off x="3245921" y="4676795"/>
              <a:ext cx="191935" cy="870259"/>
              <a:chOff x="3027750" y="3235570"/>
              <a:chExt cx="126002" cy="571306"/>
            </a:xfrm>
            <a:solidFill>
              <a:schemeClr val="accent2">
                <a:lumMod val="75000"/>
              </a:schemeClr>
            </a:solidFill>
            <a:effectLst>
              <a:outerShdw dist="38100" dir="5400000" algn="ctr" rotWithShape="0">
                <a:srgbClr val="000000">
                  <a:alpha val="10000"/>
                </a:srgbClr>
              </a:outerShdw>
            </a:effectLst>
          </p:grpSpPr>
          <p:sp>
            <p:nvSpPr>
              <p:cNvPr id="57" name="Parallelogram 10"/>
              <p:cNvSpPr/>
              <p:nvPr/>
            </p:nvSpPr>
            <p:spPr>
              <a:xfrm rot="5400000" flipH="1">
                <a:off x="2805099" y="3458223"/>
                <a:ext cx="571306" cy="126000"/>
              </a:xfrm>
              <a:prstGeom prst="parallelogram">
                <a:avLst>
                  <a:gd name="adj" fmla="val 100000"/>
                </a:avLst>
              </a:prstGeom>
              <a:solidFill>
                <a:srgbClr val="E1031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Parallelogram 11"/>
              <p:cNvSpPr/>
              <p:nvPr/>
            </p:nvSpPr>
            <p:spPr>
              <a:xfrm rot="5400000" flipH="1">
                <a:off x="2969256" y="3294064"/>
                <a:ext cx="242987" cy="126000"/>
              </a:xfrm>
              <a:prstGeom prst="parallelogram">
                <a:avLst>
                  <a:gd name="adj" fmla="val 100000"/>
                </a:avLst>
              </a:prstGeom>
              <a:solidFill>
                <a:schemeClr val="accent1">
                  <a:lumMod val="50000"/>
                  <a:alpha val="40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6" name="Parallelogram 16"/>
            <p:cNvSpPr/>
            <p:nvPr/>
          </p:nvSpPr>
          <p:spPr>
            <a:xfrm>
              <a:off x="3245934" y="4669469"/>
              <a:ext cx="1535468" cy="191933"/>
            </a:xfrm>
            <a:prstGeom prst="parallelogram">
              <a:avLst>
                <a:gd name="adj" fmla="val 100000"/>
              </a:avLst>
            </a:prstGeom>
            <a:solidFill>
              <a:srgbClr val="E1031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7" name="Group 17"/>
            <p:cNvGrpSpPr/>
            <p:nvPr/>
          </p:nvGrpSpPr>
          <p:grpSpPr>
            <a:xfrm>
              <a:off x="4589469" y="3991141"/>
              <a:ext cx="191933" cy="870259"/>
              <a:chOff x="3027750" y="3235570"/>
              <a:chExt cx="126000" cy="571306"/>
            </a:xfrm>
            <a:solidFill>
              <a:schemeClr val="accent3">
                <a:lumMod val="75000"/>
              </a:schemeClr>
            </a:solidFill>
            <a:effectLst>
              <a:outerShdw dist="38100" dir="5400000" algn="ctr" rotWithShape="0">
                <a:srgbClr val="000000">
                  <a:alpha val="10000"/>
                </a:srgbClr>
              </a:outerShdw>
            </a:effectLst>
          </p:grpSpPr>
          <p:sp>
            <p:nvSpPr>
              <p:cNvPr id="55" name="Parallelogram 18"/>
              <p:cNvSpPr/>
              <p:nvPr/>
            </p:nvSpPr>
            <p:spPr>
              <a:xfrm rot="5400000" flipH="1">
                <a:off x="2805097" y="3458223"/>
                <a:ext cx="571306" cy="126000"/>
              </a:xfrm>
              <a:prstGeom prst="parallelogram">
                <a:avLst>
                  <a:gd name="adj" fmla="val 100000"/>
                </a:avLst>
              </a:prstGeom>
              <a:solidFill>
                <a:srgbClr val="E1031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Parallelogram 19"/>
              <p:cNvSpPr/>
              <p:nvPr/>
            </p:nvSpPr>
            <p:spPr>
              <a:xfrm rot="5400000" flipH="1">
                <a:off x="2969256" y="3294064"/>
                <a:ext cx="242987" cy="126000"/>
              </a:xfrm>
              <a:prstGeom prst="parallelogram">
                <a:avLst>
                  <a:gd name="adj" fmla="val 100000"/>
                </a:avLst>
              </a:prstGeom>
              <a:solidFill>
                <a:schemeClr val="accent3">
                  <a:lumMod val="50000"/>
                  <a:alpha val="40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8" name="Parallelogram 20"/>
            <p:cNvSpPr/>
            <p:nvPr/>
          </p:nvSpPr>
          <p:spPr>
            <a:xfrm>
              <a:off x="4589467" y="3991143"/>
              <a:ext cx="1535468" cy="191933"/>
            </a:xfrm>
            <a:prstGeom prst="parallelogram">
              <a:avLst>
                <a:gd name="adj" fmla="val 100000"/>
              </a:avLst>
            </a:prstGeom>
            <a:solidFill>
              <a:srgbClr val="E1031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9" name="Group 21"/>
            <p:cNvGrpSpPr/>
            <p:nvPr/>
          </p:nvGrpSpPr>
          <p:grpSpPr>
            <a:xfrm>
              <a:off x="5933002" y="3312816"/>
              <a:ext cx="191933" cy="870259"/>
              <a:chOff x="3027750" y="3235570"/>
              <a:chExt cx="126000" cy="571306"/>
            </a:xfrm>
            <a:solidFill>
              <a:schemeClr val="accent4">
                <a:lumMod val="75000"/>
              </a:schemeClr>
            </a:solidFill>
            <a:effectLst>
              <a:outerShdw dist="38100" dir="5400000" algn="ctr" rotWithShape="0">
                <a:srgbClr val="000000">
                  <a:alpha val="10000"/>
                </a:srgbClr>
              </a:outerShdw>
            </a:effectLst>
          </p:grpSpPr>
          <p:sp>
            <p:nvSpPr>
              <p:cNvPr id="53" name="Parallelogram 22"/>
              <p:cNvSpPr/>
              <p:nvPr/>
            </p:nvSpPr>
            <p:spPr>
              <a:xfrm rot="5400000" flipH="1">
                <a:off x="2805097" y="3458223"/>
                <a:ext cx="571306" cy="126000"/>
              </a:xfrm>
              <a:prstGeom prst="parallelogram">
                <a:avLst>
                  <a:gd name="adj" fmla="val 100000"/>
                </a:avLst>
              </a:prstGeom>
              <a:solidFill>
                <a:srgbClr val="E1031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4" name="Parallelogram 23"/>
              <p:cNvSpPr/>
              <p:nvPr/>
            </p:nvSpPr>
            <p:spPr>
              <a:xfrm rot="5400000" flipH="1">
                <a:off x="2969256" y="3294064"/>
                <a:ext cx="242987" cy="126000"/>
              </a:xfrm>
              <a:prstGeom prst="parallelogram">
                <a:avLst>
                  <a:gd name="adj" fmla="val 100000"/>
                </a:avLst>
              </a:prstGeom>
              <a:solidFill>
                <a:schemeClr val="accent4">
                  <a:lumMod val="50000"/>
                  <a:alpha val="40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0" name="Parallelogram 24"/>
            <p:cNvSpPr/>
            <p:nvPr/>
          </p:nvSpPr>
          <p:spPr>
            <a:xfrm>
              <a:off x="5933002" y="3312816"/>
              <a:ext cx="1535468" cy="191933"/>
            </a:xfrm>
            <a:prstGeom prst="parallelogram">
              <a:avLst>
                <a:gd name="adj" fmla="val 100000"/>
              </a:avLst>
            </a:prstGeom>
            <a:solidFill>
              <a:srgbClr val="E1031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1" name="Group 29"/>
            <p:cNvGrpSpPr/>
            <p:nvPr/>
          </p:nvGrpSpPr>
          <p:grpSpPr>
            <a:xfrm>
              <a:off x="8620084" y="1956168"/>
              <a:ext cx="191937" cy="870259"/>
              <a:chOff x="3027750" y="3235569"/>
              <a:chExt cx="126002" cy="571306"/>
            </a:xfrm>
            <a:solidFill>
              <a:schemeClr val="accent6">
                <a:lumMod val="75000"/>
              </a:schemeClr>
            </a:solidFill>
            <a:effectLst>
              <a:outerShdw dist="38100" dir="5400000" algn="ctr" rotWithShape="0">
                <a:srgbClr val="000000">
                  <a:alpha val="10000"/>
                </a:srgbClr>
              </a:outerShdw>
            </a:effectLst>
          </p:grpSpPr>
          <p:sp>
            <p:nvSpPr>
              <p:cNvPr id="51" name="Parallelogram 30"/>
              <p:cNvSpPr/>
              <p:nvPr/>
            </p:nvSpPr>
            <p:spPr>
              <a:xfrm rot="5400000" flipH="1">
                <a:off x="2805099" y="3458222"/>
                <a:ext cx="571306" cy="126000"/>
              </a:xfrm>
              <a:prstGeom prst="parallelogram">
                <a:avLst>
                  <a:gd name="adj" fmla="val 100000"/>
                </a:avLst>
              </a:prstGeom>
              <a:solidFill>
                <a:srgbClr val="E1031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Parallelogram 31"/>
              <p:cNvSpPr/>
              <p:nvPr/>
            </p:nvSpPr>
            <p:spPr>
              <a:xfrm rot="5400000" flipH="1">
                <a:off x="2969256" y="3294064"/>
                <a:ext cx="242987" cy="126000"/>
              </a:xfrm>
              <a:prstGeom prst="parallelogram">
                <a:avLst>
                  <a:gd name="adj" fmla="val 100000"/>
                </a:avLst>
              </a:prstGeom>
              <a:solidFill>
                <a:schemeClr val="accent6">
                  <a:lumMod val="50000"/>
                  <a:alpha val="40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2" name="Parallelogram 32"/>
            <p:cNvSpPr/>
            <p:nvPr/>
          </p:nvSpPr>
          <p:spPr>
            <a:xfrm>
              <a:off x="8620080" y="1956168"/>
              <a:ext cx="3776620" cy="191934"/>
            </a:xfrm>
            <a:prstGeom prst="parallelogram">
              <a:avLst>
                <a:gd name="adj" fmla="val 100000"/>
              </a:avLst>
            </a:prstGeom>
            <a:solidFill>
              <a:srgbClr val="E1031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3" name="Group 34"/>
            <p:cNvGrpSpPr/>
            <p:nvPr/>
          </p:nvGrpSpPr>
          <p:grpSpPr>
            <a:xfrm>
              <a:off x="7674381" y="1602658"/>
              <a:ext cx="739776" cy="833956"/>
              <a:chOff x="8421391" y="1562285"/>
              <a:chExt cx="809932" cy="913042"/>
            </a:xfrm>
            <a:effectLst/>
          </p:grpSpPr>
          <p:grpSp>
            <p:nvGrpSpPr>
              <p:cNvPr id="47" name="Group 35"/>
              <p:cNvGrpSpPr/>
              <p:nvPr/>
            </p:nvGrpSpPr>
            <p:grpSpPr>
              <a:xfrm flipV="1">
                <a:off x="8421391" y="1562285"/>
                <a:ext cx="809932" cy="913042"/>
                <a:chOff x="4947866" y="3124517"/>
                <a:chExt cx="1250926" cy="1410180"/>
              </a:xfrm>
            </p:grpSpPr>
            <p:sp>
              <p:nvSpPr>
                <p:cNvPr id="49" name="Freeform: Shape 37"/>
                <p:cNvSpPr>
                  <a:spLocks/>
                </p:cNvSpPr>
                <p:nvPr/>
              </p:nvSpPr>
              <p:spPr bwMode="auto">
                <a:xfrm rot="10800000">
                  <a:off x="4947866" y="3124517"/>
                  <a:ext cx="1250926" cy="1410180"/>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E10314"/>
                </a:solidFill>
                <a:ln>
                  <a:noFill/>
                </a:ln>
                <a:effectLst>
                  <a:outerShdw blurRad="63500" algn="ctr" rotWithShape="0">
                    <a:prstClr val="black">
                      <a:alpha val="40000"/>
                    </a:prstClr>
                  </a:outerShdw>
                </a:effectLst>
              </p:spPr>
              <p:txBody>
                <a:bodyPr anchor="ctr"/>
                <a:lstStyle/>
                <a:p>
                  <a:pPr algn="ctr"/>
                  <a:endParaRPr/>
                </a:p>
              </p:txBody>
            </p:sp>
            <p:sp>
              <p:nvSpPr>
                <p:cNvPr id="50" name="Oval 38"/>
                <p:cNvSpPr/>
                <p:nvPr/>
              </p:nvSpPr>
              <p:spPr>
                <a:xfrm rot="10800000">
                  <a:off x="5093216" y="3465104"/>
                  <a:ext cx="960228" cy="960227"/>
                </a:xfrm>
                <a:prstGeom prst="ellipse">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algn="ctr"/>
                  <a:endParaRPr/>
                </a:p>
              </p:txBody>
            </p:sp>
          </p:grpSp>
          <p:sp>
            <p:nvSpPr>
              <p:cNvPr id="48" name="Freeform: Shape 36"/>
              <p:cNvSpPr>
                <a:spLocks/>
              </p:cNvSpPr>
              <p:nvPr/>
            </p:nvSpPr>
            <p:spPr bwMode="auto">
              <a:xfrm>
                <a:off x="8648288" y="1815395"/>
                <a:ext cx="339342" cy="241723"/>
              </a:xfrm>
              <a:custGeom>
                <a:avLst/>
                <a:gdLst>
                  <a:gd name="T0" fmla="*/ 277843983 w 21600"/>
                  <a:gd name="T1" fmla="*/ 8772214 h 21600"/>
                  <a:gd name="T2" fmla="*/ 218305739 w 21600"/>
                  <a:gd name="T3" fmla="*/ 8772214 h 21600"/>
                  <a:gd name="T4" fmla="*/ 218213169 w 21600"/>
                  <a:gd name="T5" fmla="*/ 8679789 h 21600"/>
                  <a:gd name="T6" fmla="*/ 210073703 w 21600"/>
                  <a:gd name="T7" fmla="*/ 2768215 h 21600"/>
                  <a:gd name="T8" fmla="*/ 197744754 w 21600"/>
                  <a:gd name="T9" fmla="*/ 0 h 21600"/>
                  <a:gd name="T10" fmla="*/ 88491770 w 21600"/>
                  <a:gd name="T11" fmla="*/ 0 h 21600"/>
                  <a:gd name="T12" fmla="*/ 76162939 w 21600"/>
                  <a:gd name="T13" fmla="*/ 2768215 h 21600"/>
                  <a:gd name="T14" fmla="*/ 68022207 w 21600"/>
                  <a:gd name="T15" fmla="*/ 8679789 h 21600"/>
                  <a:gd name="T16" fmla="*/ 67929636 w 21600"/>
                  <a:gd name="T17" fmla="*/ 8772214 h 21600"/>
                  <a:gd name="T18" fmla="*/ 8511250 w 21600"/>
                  <a:gd name="T19" fmla="*/ 8772214 h 21600"/>
                  <a:gd name="T20" fmla="*/ 0 w 21600"/>
                  <a:gd name="T21" fmla="*/ 11868244 h 21600"/>
                  <a:gd name="T22" fmla="*/ 0 w 21600"/>
                  <a:gd name="T23" fmla="*/ 70631056 h 21600"/>
                  <a:gd name="T24" fmla="*/ 8511250 w 21600"/>
                  <a:gd name="T25" fmla="*/ 73727087 h 21600"/>
                  <a:gd name="T26" fmla="*/ 277830399 w 21600"/>
                  <a:gd name="T27" fmla="*/ 73727087 h 21600"/>
                  <a:gd name="T28" fmla="*/ 286355233 w 21600"/>
                  <a:gd name="T29" fmla="*/ 70631056 h 21600"/>
                  <a:gd name="T30" fmla="*/ 286355233 w 21600"/>
                  <a:gd name="T31" fmla="*/ 11868244 h 21600"/>
                  <a:gd name="T32" fmla="*/ 277843983 w 21600"/>
                  <a:gd name="T33" fmla="*/ 8772214 h 21600"/>
                  <a:gd name="T34" fmla="*/ 142938529 w 21600"/>
                  <a:gd name="T35" fmla="*/ 63278939 h 21600"/>
                  <a:gd name="T36" fmla="*/ 81134448 w 21600"/>
                  <a:gd name="T37" fmla="*/ 40805749 h 21600"/>
                  <a:gd name="T38" fmla="*/ 142938529 w 21600"/>
                  <a:gd name="T39" fmla="*/ 18336235 h 21600"/>
                  <a:gd name="T40" fmla="*/ 204743876 w 21600"/>
                  <a:gd name="T41" fmla="*/ 40805749 h 21600"/>
                  <a:gd name="T42" fmla="*/ 142938529 w 21600"/>
                  <a:gd name="T43" fmla="*/ 63278939 h 21600"/>
                  <a:gd name="T44" fmla="*/ 142938529 w 21600"/>
                  <a:gd name="T45" fmla="*/ 63278939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0958" y="2570"/>
                    </a:moveTo>
                    <a:lnTo>
                      <a:pt x="16467" y="2570"/>
                    </a:lnTo>
                    <a:cubicBezTo>
                      <a:pt x="16464" y="2561"/>
                      <a:pt x="16463" y="2552"/>
                      <a:pt x="16460" y="2543"/>
                    </a:cubicBezTo>
                    <a:lnTo>
                      <a:pt x="15846" y="811"/>
                    </a:lnTo>
                    <a:cubicBezTo>
                      <a:pt x="15687" y="365"/>
                      <a:pt x="15269" y="0"/>
                      <a:pt x="14916" y="0"/>
                    </a:cubicBezTo>
                    <a:lnTo>
                      <a:pt x="6675" y="0"/>
                    </a:lnTo>
                    <a:cubicBezTo>
                      <a:pt x="6322" y="0"/>
                      <a:pt x="5904" y="365"/>
                      <a:pt x="5745" y="811"/>
                    </a:cubicBezTo>
                    <a:lnTo>
                      <a:pt x="5131" y="2543"/>
                    </a:lnTo>
                    <a:cubicBezTo>
                      <a:pt x="5128" y="2552"/>
                      <a:pt x="5127" y="2561"/>
                      <a:pt x="5124" y="2570"/>
                    </a:cubicBezTo>
                    <a:lnTo>
                      <a:pt x="642" y="2570"/>
                    </a:lnTo>
                    <a:cubicBezTo>
                      <a:pt x="289" y="2570"/>
                      <a:pt x="0" y="2978"/>
                      <a:pt x="0" y="3477"/>
                    </a:cubicBezTo>
                    <a:lnTo>
                      <a:pt x="0" y="20693"/>
                    </a:lnTo>
                    <a:cubicBezTo>
                      <a:pt x="0" y="21192"/>
                      <a:pt x="289" y="21600"/>
                      <a:pt x="642" y="21600"/>
                    </a:cubicBezTo>
                    <a:lnTo>
                      <a:pt x="20957" y="21600"/>
                    </a:lnTo>
                    <a:cubicBezTo>
                      <a:pt x="21311" y="21600"/>
                      <a:pt x="21600" y="21192"/>
                      <a:pt x="21600" y="20693"/>
                    </a:cubicBezTo>
                    <a:lnTo>
                      <a:pt x="21600" y="3477"/>
                    </a:lnTo>
                    <a:cubicBezTo>
                      <a:pt x="21600" y="2978"/>
                      <a:pt x="21311" y="2570"/>
                      <a:pt x="20958" y="2570"/>
                    </a:cubicBezTo>
                    <a:close/>
                    <a:moveTo>
                      <a:pt x="10782" y="18539"/>
                    </a:moveTo>
                    <a:cubicBezTo>
                      <a:pt x="8207" y="18539"/>
                      <a:pt x="6120" y="15591"/>
                      <a:pt x="6120" y="11955"/>
                    </a:cubicBezTo>
                    <a:cubicBezTo>
                      <a:pt x="6120" y="8320"/>
                      <a:pt x="8207" y="5372"/>
                      <a:pt x="10782" y="5372"/>
                    </a:cubicBezTo>
                    <a:cubicBezTo>
                      <a:pt x="13356" y="5372"/>
                      <a:pt x="15444" y="8320"/>
                      <a:pt x="15444" y="11955"/>
                    </a:cubicBezTo>
                    <a:cubicBezTo>
                      <a:pt x="15444" y="15591"/>
                      <a:pt x="13356" y="18539"/>
                      <a:pt x="10782" y="18539"/>
                    </a:cubicBezTo>
                    <a:close/>
                    <a:moveTo>
                      <a:pt x="10782" y="18539"/>
                    </a:moveTo>
                  </a:path>
                </a:pathLst>
              </a:custGeom>
              <a:solidFill>
                <a:srgbClr val="E10314"/>
              </a:solidFill>
              <a:ln>
                <a:noFill/>
              </a:ln>
              <a:effectLst>
                <a:outerShdw blurRad="63500" algn="ctr" rotWithShape="0">
                  <a:prstClr val="black">
                    <a:alpha val="40000"/>
                  </a:prstClr>
                </a:outerShdw>
              </a:effectLst>
            </p:spPr>
            <p:txBody>
              <a:bodyPr anchor="ctr"/>
              <a:lstStyle/>
              <a:p>
                <a:pPr algn="ctr"/>
                <a:endParaRPr/>
              </a:p>
            </p:txBody>
          </p:sp>
        </p:grpSp>
        <p:grpSp>
          <p:nvGrpSpPr>
            <p:cNvPr id="24" name="Group 39"/>
            <p:cNvGrpSpPr/>
            <p:nvPr/>
          </p:nvGrpSpPr>
          <p:grpSpPr>
            <a:xfrm>
              <a:off x="3655520" y="3581501"/>
              <a:ext cx="739776" cy="833956"/>
              <a:chOff x="4021405" y="3728789"/>
              <a:chExt cx="809932" cy="913042"/>
            </a:xfrm>
            <a:effectLst/>
          </p:grpSpPr>
          <p:grpSp>
            <p:nvGrpSpPr>
              <p:cNvPr id="41" name="Group 40"/>
              <p:cNvGrpSpPr/>
              <p:nvPr/>
            </p:nvGrpSpPr>
            <p:grpSpPr>
              <a:xfrm flipV="1">
                <a:off x="4021405" y="3728789"/>
                <a:ext cx="809932" cy="913042"/>
                <a:chOff x="4947866" y="3124517"/>
                <a:chExt cx="1250926" cy="1410180"/>
              </a:xfrm>
            </p:grpSpPr>
            <p:sp>
              <p:nvSpPr>
                <p:cNvPr id="45" name="Freeform: Shape 44"/>
                <p:cNvSpPr>
                  <a:spLocks/>
                </p:cNvSpPr>
                <p:nvPr/>
              </p:nvSpPr>
              <p:spPr bwMode="auto">
                <a:xfrm rot="10800000">
                  <a:off x="4947866" y="3124517"/>
                  <a:ext cx="1250926" cy="1410180"/>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E10314"/>
                </a:solidFill>
                <a:ln>
                  <a:noFill/>
                </a:ln>
                <a:effectLst>
                  <a:outerShdw blurRad="63500" algn="ctr" rotWithShape="0">
                    <a:prstClr val="black">
                      <a:alpha val="40000"/>
                    </a:prstClr>
                  </a:outerShdw>
                </a:effectLst>
              </p:spPr>
              <p:txBody>
                <a:bodyPr anchor="ctr"/>
                <a:lstStyle/>
                <a:p>
                  <a:pPr algn="ctr"/>
                  <a:endParaRPr/>
                </a:p>
              </p:txBody>
            </p:sp>
            <p:sp>
              <p:nvSpPr>
                <p:cNvPr id="46" name="Oval 45"/>
                <p:cNvSpPr/>
                <p:nvPr/>
              </p:nvSpPr>
              <p:spPr>
                <a:xfrm rot="10800000">
                  <a:off x="5093216" y="3465104"/>
                  <a:ext cx="960228" cy="960227"/>
                </a:xfrm>
                <a:prstGeom prst="ellipse">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algn="ctr"/>
                  <a:endParaRPr/>
                </a:p>
              </p:txBody>
            </p:sp>
          </p:grpSp>
          <p:grpSp>
            <p:nvGrpSpPr>
              <p:cNvPr id="42" name="Group 41"/>
              <p:cNvGrpSpPr>
                <a:grpSpLocks/>
              </p:cNvGrpSpPr>
              <p:nvPr/>
            </p:nvGrpSpPr>
            <p:grpSpPr bwMode="auto">
              <a:xfrm>
                <a:off x="4256698" y="3989316"/>
                <a:ext cx="339343" cy="213832"/>
                <a:chOff x="0" y="0"/>
                <a:chExt cx="575" cy="363"/>
              </a:xfrm>
              <a:solidFill>
                <a:srgbClr val="7192B3"/>
              </a:solidFill>
            </p:grpSpPr>
            <p:sp>
              <p:nvSpPr>
                <p:cNvPr id="43" name="Freeform: Shape 42"/>
                <p:cNvSpPr>
                  <a:spLocks/>
                </p:cNvSpPr>
                <p:nvPr/>
              </p:nvSpPr>
              <p:spPr bwMode="auto">
                <a:xfrm>
                  <a:off x="0" y="104"/>
                  <a:ext cx="205" cy="259"/>
                </a:xfrm>
                <a:custGeom>
                  <a:avLst/>
                  <a:gdLst>
                    <a:gd name="T0" fmla="*/ 0 w 21470"/>
                    <a:gd name="T1" fmla="*/ 0 h 21600"/>
                    <a:gd name="T2" fmla="*/ 0 w 21470"/>
                    <a:gd name="T3" fmla="*/ 0 h 21600"/>
                    <a:gd name="T4" fmla="*/ 0 w 21470"/>
                    <a:gd name="T5" fmla="*/ 0 h 21600"/>
                    <a:gd name="T6" fmla="*/ 0 w 21470"/>
                    <a:gd name="T7" fmla="*/ 0 h 21600"/>
                    <a:gd name="T8" fmla="*/ 0 w 21470"/>
                    <a:gd name="T9" fmla="*/ 0 h 21600"/>
                    <a:gd name="T10" fmla="*/ 0 w 21470"/>
                    <a:gd name="T11" fmla="*/ 0 h 21600"/>
                    <a:gd name="T12" fmla="*/ 0 w 21470"/>
                    <a:gd name="T13" fmla="*/ 0 h 21600"/>
                    <a:gd name="T14" fmla="*/ 0 w 21470"/>
                    <a:gd name="T15" fmla="*/ 0 h 21600"/>
                    <a:gd name="T16" fmla="*/ 0 w 21470"/>
                    <a:gd name="T17" fmla="*/ 0 h 21600"/>
                    <a:gd name="T18" fmla="*/ 0 w 21470"/>
                    <a:gd name="T19" fmla="*/ 0 h 21600"/>
                    <a:gd name="T20" fmla="*/ 0 w 21470"/>
                    <a:gd name="T21" fmla="*/ 0 h 21600"/>
                    <a:gd name="T22" fmla="*/ 0 w 21470"/>
                    <a:gd name="T23" fmla="*/ 0 h 21600"/>
                    <a:gd name="T24" fmla="*/ 0 w 21470"/>
                    <a:gd name="T25" fmla="*/ 0 h 21600"/>
                    <a:gd name="T26" fmla="*/ 0 w 21470"/>
                    <a:gd name="T27" fmla="*/ 0 h 21600"/>
                    <a:gd name="T28" fmla="*/ 0 w 21470"/>
                    <a:gd name="T29" fmla="*/ 0 h 21600"/>
                    <a:gd name="T30" fmla="*/ 0 w 21470"/>
                    <a:gd name="T31" fmla="*/ 0 h 21600"/>
                    <a:gd name="T32" fmla="*/ 0 w 21470"/>
                    <a:gd name="T33" fmla="*/ 0 h 21600"/>
                    <a:gd name="T34" fmla="*/ 0 w 21470"/>
                    <a:gd name="T35" fmla="*/ 0 h 21600"/>
                    <a:gd name="T36" fmla="*/ 0 w 2147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70" h="21600">
                      <a:moveTo>
                        <a:pt x="13938" y="18089"/>
                      </a:moveTo>
                      <a:lnTo>
                        <a:pt x="13938" y="18075"/>
                      </a:lnTo>
                      <a:cubicBezTo>
                        <a:pt x="13949" y="17312"/>
                        <a:pt x="14370" y="14919"/>
                        <a:pt x="18829" y="12741"/>
                      </a:cubicBezTo>
                      <a:cubicBezTo>
                        <a:pt x="19646" y="11856"/>
                        <a:pt x="20317" y="10649"/>
                        <a:pt x="21003" y="9256"/>
                      </a:cubicBezTo>
                      <a:cubicBezTo>
                        <a:pt x="21476" y="8293"/>
                        <a:pt x="21396" y="7471"/>
                        <a:pt x="21396" y="6302"/>
                      </a:cubicBezTo>
                      <a:cubicBezTo>
                        <a:pt x="21396" y="5437"/>
                        <a:pt x="21600" y="4050"/>
                        <a:pt x="21332" y="3287"/>
                      </a:cubicBezTo>
                      <a:cubicBezTo>
                        <a:pt x="20424" y="712"/>
                        <a:pt x="18134" y="0"/>
                        <a:pt x="15449" y="0"/>
                      </a:cubicBezTo>
                      <a:cubicBezTo>
                        <a:pt x="12764" y="0"/>
                        <a:pt x="10471" y="714"/>
                        <a:pt x="9566" y="3295"/>
                      </a:cubicBezTo>
                      <a:cubicBezTo>
                        <a:pt x="9299" y="4054"/>
                        <a:pt x="9504" y="5439"/>
                        <a:pt x="9504" y="6301"/>
                      </a:cubicBezTo>
                      <a:cubicBezTo>
                        <a:pt x="9504" y="7473"/>
                        <a:pt x="9424" y="8297"/>
                        <a:pt x="9900" y="9263"/>
                      </a:cubicBezTo>
                      <a:cubicBezTo>
                        <a:pt x="10724" y="10935"/>
                        <a:pt x="11509" y="12336"/>
                        <a:pt x="12556" y="13231"/>
                      </a:cubicBezTo>
                      <a:cubicBezTo>
                        <a:pt x="8479" y="13828"/>
                        <a:pt x="5724" y="15525"/>
                        <a:pt x="3865" y="16187"/>
                      </a:cubicBezTo>
                      <a:cubicBezTo>
                        <a:pt x="18" y="17556"/>
                        <a:pt x="0" y="19055"/>
                        <a:pt x="0" y="19055"/>
                      </a:cubicBezTo>
                      <a:lnTo>
                        <a:pt x="0" y="21600"/>
                      </a:lnTo>
                      <a:lnTo>
                        <a:pt x="13940" y="21598"/>
                      </a:lnTo>
                      <a:lnTo>
                        <a:pt x="13940" y="18100"/>
                      </a:lnTo>
                      <a:lnTo>
                        <a:pt x="13940" y="18089"/>
                      </a:lnTo>
                      <a:lnTo>
                        <a:pt x="13938" y="18089"/>
                      </a:lnTo>
                      <a:close/>
                      <a:moveTo>
                        <a:pt x="13938" y="18089"/>
                      </a:moveTo>
                    </a:path>
                  </a:pathLst>
                </a:custGeom>
                <a:solidFill>
                  <a:srgbClr val="E10314"/>
                </a:solidFill>
                <a:ln>
                  <a:noFill/>
                </a:ln>
                <a:effectLst>
                  <a:outerShdw blurRad="63500" algn="ctr" rotWithShape="0">
                    <a:prstClr val="black">
                      <a:alpha val="40000"/>
                    </a:prstClr>
                  </a:outerShdw>
                </a:effectLst>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44" name="Freeform: Shape 43"/>
                <p:cNvSpPr>
                  <a:spLocks/>
                </p:cNvSpPr>
                <p:nvPr/>
              </p:nvSpPr>
              <p:spPr bwMode="auto">
                <a:xfrm>
                  <a:off x="168" y="0"/>
                  <a:ext cx="407" cy="35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600" h="21600">
                      <a:moveTo>
                        <a:pt x="18895" y="16182"/>
                      </a:moveTo>
                      <a:cubicBezTo>
                        <a:pt x="17591" y="15518"/>
                        <a:pt x="15655" y="13809"/>
                        <a:pt x="12789" y="13222"/>
                      </a:cubicBezTo>
                      <a:cubicBezTo>
                        <a:pt x="13522" y="12323"/>
                        <a:pt x="14076" y="10920"/>
                        <a:pt x="14647" y="9256"/>
                      </a:cubicBezTo>
                      <a:cubicBezTo>
                        <a:pt x="14978" y="8292"/>
                        <a:pt x="14921" y="7470"/>
                        <a:pt x="14921" y="6300"/>
                      </a:cubicBezTo>
                      <a:cubicBezTo>
                        <a:pt x="14921" y="5435"/>
                        <a:pt x="15063" y="4048"/>
                        <a:pt x="14876" y="3287"/>
                      </a:cubicBezTo>
                      <a:cubicBezTo>
                        <a:pt x="14244" y="710"/>
                        <a:pt x="12647" y="0"/>
                        <a:pt x="10775" y="0"/>
                      </a:cubicBezTo>
                      <a:cubicBezTo>
                        <a:pt x="8902" y="0"/>
                        <a:pt x="7303" y="714"/>
                        <a:pt x="6672" y="3294"/>
                      </a:cubicBezTo>
                      <a:cubicBezTo>
                        <a:pt x="6486" y="4054"/>
                        <a:pt x="6628" y="5438"/>
                        <a:pt x="6628" y="6300"/>
                      </a:cubicBezTo>
                      <a:cubicBezTo>
                        <a:pt x="6628" y="7473"/>
                        <a:pt x="6572" y="8297"/>
                        <a:pt x="6904" y="9262"/>
                      </a:cubicBezTo>
                      <a:cubicBezTo>
                        <a:pt x="7479" y="10934"/>
                        <a:pt x="8026" y="12336"/>
                        <a:pt x="8756" y="13231"/>
                      </a:cubicBezTo>
                      <a:cubicBezTo>
                        <a:pt x="5913" y="13828"/>
                        <a:pt x="3991" y="15526"/>
                        <a:pt x="2695" y="16187"/>
                      </a:cubicBezTo>
                      <a:cubicBezTo>
                        <a:pt x="13" y="17556"/>
                        <a:pt x="0" y="19054"/>
                        <a:pt x="0" y="19054"/>
                      </a:cubicBezTo>
                      <a:lnTo>
                        <a:pt x="0" y="21600"/>
                      </a:lnTo>
                      <a:lnTo>
                        <a:pt x="21600" y="21597"/>
                      </a:lnTo>
                      <a:lnTo>
                        <a:pt x="21600" y="19054"/>
                      </a:lnTo>
                      <a:cubicBezTo>
                        <a:pt x="21600" y="19054"/>
                        <a:pt x="21587" y="17551"/>
                        <a:pt x="18895" y="16182"/>
                      </a:cubicBezTo>
                      <a:close/>
                      <a:moveTo>
                        <a:pt x="18895" y="16182"/>
                      </a:moveTo>
                    </a:path>
                  </a:pathLst>
                </a:custGeom>
                <a:solidFill>
                  <a:srgbClr val="E10314"/>
                </a:solidFill>
                <a:ln>
                  <a:noFill/>
                </a:ln>
                <a:effectLst>
                  <a:outerShdw blurRad="63500" algn="ctr" rotWithShape="0">
                    <a:prstClr val="black">
                      <a:alpha val="40000"/>
                    </a:prstClr>
                  </a:outerShdw>
                </a:effectLst>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grpSp>
        </p:grpSp>
        <p:grpSp>
          <p:nvGrpSpPr>
            <p:cNvPr id="25" name="Group 46"/>
            <p:cNvGrpSpPr/>
            <p:nvPr/>
          </p:nvGrpSpPr>
          <p:grpSpPr>
            <a:xfrm>
              <a:off x="6330839" y="2262272"/>
              <a:ext cx="739776" cy="833956"/>
              <a:chOff x="6950434" y="2284453"/>
              <a:chExt cx="809932" cy="913042"/>
            </a:xfrm>
            <a:effectLst/>
          </p:grpSpPr>
          <p:grpSp>
            <p:nvGrpSpPr>
              <p:cNvPr id="37" name="Group 47"/>
              <p:cNvGrpSpPr/>
              <p:nvPr/>
            </p:nvGrpSpPr>
            <p:grpSpPr>
              <a:xfrm flipV="1">
                <a:off x="6950434" y="2284453"/>
                <a:ext cx="809932" cy="913042"/>
                <a:chOff x="4947866" y="3124517"/>
                <a:chExt cx="1250926" cy="1410180"/>
              </a:xfrm>
            </p:grpSpPr>
            <p:sp>
              <p:nvSpPr>
                <p:cNvPr id="39" name="Freeform: Shape 49"/>
                <p:cNvSpPr>
                  <a:spLocks/>
                </p:cNvSpPr>
                <p:nvPr/>
              </p:nvSpPr>
              <p:spPr bwMode="auto">
                <a:xfrm rot="10800000">
                  <a:off x="4947866" y="3124517"/>
                  <a:ext cx="1250926" cy="1410180"/>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E10314"/>
                </a:solidFill>
                <a:ln>
                  <a:noFill/>
                </a:ln>
                <a:effectLst>
                  <a:outerShdw blurRad="63500" algn="ctr" rotWithShape="0">
                    <a:prstClr val="black">
                      <a:alpha val="40000"/>
                    </a:prstClr>
                  </a:outerShdw>
                </a:effectLst>
              </p:spPr>
              <p:txBody>
                <a:bodyPr anchor="ctr"/>
                <a:lstStyle/>
                <a:p>
                  <a:pPr algn="ctr"/>
                  <a:endParaRPr/>
                </a:p>
              </p:txBody>
            </p:sp>
            <p:sp>
              <p:nvSpPr>
                <p:cNvPr id="40" name="Oval 50"/>
                <p:cNvSpPr/>
                <p:nvPr/>
              </p:nvSpPr>
              <p:spPr>
                <a:xfrm rot="10800000">
                  <a:off x="5093216" y="3465104"/>
                  <a:ext cx="960228" cy="960227"/>
                </a:xfrm>
                <a:prstGeom prst="ellipse">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algn="ctr"/>
                  <a:endParaRPr/>
                </a:p>
              </p:txBody>
            </p:sp>
          </p:grpSp>
          <p:sp>
            <p:nvSpPr>
              <p:cNvPr id="38" name="Freeform: Shape 48"/>
              <p:cNvSpPr>
                <a:spLocks/>
              </p:cNvSpPr>
              <p:nvPr/>
            </p:nvSpPr>
            <p:spPr bwMode="auto">
              <a:xfrm>
                <a:off x="7185728" y="2495287"/>
                <a:ext cx="339342" cy="341666"/>
              </a:xfrm>
              <a:custGeom>
                <a:avLst/>
                <a:gdLst>
                  <a:gd name="T0" fmla="*/ 84371008 w 21582"/>
                  <a:gd name="T1" fmla="*/ 294811013 h 21587"/>
                  <a:gd name="T2" fmla="*/ 84371008 w 21582"/>
                  <a:gd name="T3" fmla="*/ 294811013 h 21587"/>
                  <a:gd name="T4" fmla="*/ 84305262 w 21582"/>
                  <a:gd name="T5" fmla="*/ 294811013 h 21587"/>
                  <a:gd name="T6" fmla="*/ 38787421 w 21582"/>
                  <a:gd name="T7" fmla="*/ 279624603 h 21587"/>
                  <a:gd name="T8" fmla="*/ 25285619 w 21582"/>
                  <a:gd name="T9" fmla="*/ 267879555 h 21587"/>
                  <a:gd name="T10" fmla="*/ 0 w 21582"/>
                  <a:gd name="T11" fmla="*/ 207884495 h 21587"/>
                  <a:gd name="T12" fmla="*/ 25658487 w 21582"/>
                  <a:gd name="T13" fmla="*/ 147630356 h 21587"/>
                  <a:gd name="T14" fmla="*/ 96169700 w 21582"/>
                  <a:gd name="T15" fmla="*/ 120167052 h 21587"/>
                  <a:gd name="T16" fmla="*/ 118995510 w 21582"/>
                  <a:gd name="T17" fmla="*/ 121955865 h 21587"/>
                  <a:gd name="T18" fmla="*/ 162304981 w 21582"/>
                  <a:gd name="T19" fmla="*/ 127895997 h 21587"/>
                  <a:gd name="T20" fmla="*/ 185462732 w 21582"/>
                  <a:gd name="T21" fmla="*/ 130464395 h 21587"/>
                  <a:gd name="T22" fmla="*/ 228798267 w 21582"/>
                  <a:gd name="T23" fmla="*/ 115605202 h 21587"/>
                  <a:gd name="T24" fmla="*/ 239945450 w 21582"/>
                  <a:gd name="T25" fmla="*/ 88386957 h 21587"/>
                  <a:gd name="T26" fmla="*/ 230661101 w 21582"/>
                  <a:gd name="T27" fmla="*/ 63558903 h 21587"/>
                  <a:gd name="T28" fmla="*/ 227947340 w 21582"/>
                  <a:gd name="T29" fmla="*/ 60540807 h 21587"/>
                  <a:gd name="T30" fmla="*/ 218888366 w 21582"/>
                  <a:gd name="T31" fmla="*/ 53466297 h 21587"/>
                  <a:gd name="T32" fmla="*/ 201065188 w 21582"/>
                  <a:gd name="T33" fmla="*/ 48713612 h 21587"/>
                  <a:gd name="T34" fmla="*/ 200958623 w 21582"/>
                  <a:gd name="T35" fmla="*/ 48700986 h 21587"/>
                  <a:gd name="T36" fmla="*/ 174275867 w 21582"/>
                  <a:gd name="T37" fmla="*/ 59981147 h 21587"/>
                  <a:gd name="T38" fmla="*/ 159990045 w 21582"/>
                  <a:gd name="T39" fmla="*/ 104338943 h 21587"/>
                  <a:gd name="T40" fmla="*/ 121628780 w 21582"/>
                  <a:gd name="T41" fmla="*/ 99080941 h 21587"/>
                  <a:gd name="T42" fmla="*/ 121681939 w 21582"/>
                  <a:gd name="T43" fmla="*/ 99094843 h 21587"/>
                  <a:gd name="T44" fmla="*/ 121601438 w 21582"/>
                  <a:gd name="T45" fmla="*/ 99080941 h 21587"/>
                  <a:gd name="T46" fmla="*/ 121455319 w 21582"/>
                  <a:gd name="T47" fmla="*/ 99053126 h 21587"/>
                  <a:gd name="T48" fmla="*/ 121535821 w 21582"/>
                  <a:gd name="T49" fmla="*/ 99067028 h 21587"/>
                  <a:gd name="T50" fmla="*/ 117079388 w 21582"/>
                  <a:gd name="T51" fmla="*/ 98561722 h 21587"/>
                  <a:gd name="T52" fmla="*/ 143829028 w 21582"/>
                  <a:gd name="T53" fmla="*/ 26343994 h 21587"/>
                  <a:gd name="T54" fmla="*/ 202235694 w 21582"/>
                  <a:gd name="T55" fmla="*/ 13902 h 21587"/>
                  <a:gd name="T56" fmla="*/ 202541549 w 21582"/>
                  <a:gd name="T57" fmla="*/ 0 h 21587"/>
                  <a:gd name="T58" fmla="*/ 202687678 w 21582"/>
                  <a:gd name="T59" fmla="*/ 0 h 21587"/>
                  <a:gd name="T60" fmla="*/ 261307358 w 21582"/>
                  <a:gd name="T61" fmla="*/ 26616867 h 21587"/>
                  <a:gd name="T62" fmla="*/ 272533883 w 21582"/>
                  <a:gd name="T63" fmla="*/ 40246908 h 21587"/>
                  <a:gd name="T64" fmla="*/ 287072292 w 21582"/>
                  <a:gd name="T65" fmla="*/ 86762331 h 21587"/>
                  <a:gd name="T66" fmla="*/ 273052761 w 21582"/>
                  <a:gd name="T67" fmla="*/ 132935457 h 21587"/>
                  <a:gd name="T68" fmla="*/ 261893121 w 21582"/>
                  <a:gd name="T69" fmla="*/ 146524948 h 21587"/>
                  <a:gd name="T70" fmla="*/ 191780732 w 21582"/>
                  <a:gd name="T71" fmla="*/ 174603530 h 21587"/>
                  <a:gd name="T72" fmla="*/ 167638287 w 21582"/>
                  <a:gd name="T73" fmla="*/ 172458410 h 21587"/>
                  <a:gd name="T74" fmla="*/ 124488659 w 21582"/>
                  <a:gd name="T75" fmla="*/ 166696378 h 21587"/>
                  <a:gd name="T76" fmla="*/ 101623167 w 21582"/>
                  <a:gd name="T77" fmla="*/ 164114175 h 21587"/>
                  <a:gd name="T78" fmla="*/ 57940829 w 21582"/>
                  <a:gd name="T79" fmla="*/ 179370009 h 21587"/>
                  <a:gd name="T80" fmla="*/ 51131174 w 21582"/>
                  <a:gd name="T81" fmla="*/ 188628925 h 21587"/>
                  <a:gd name="T82" fmla="*/ 47126842 w 21582"/>
                  <a:gd name="T83" fmla="*/ 206600880 h 21587"/>
                  <a:gd name="T84" fmla="*/ 53857274 w 21582"/>
                  <a:gd name="T85" fmla="*/ 228083621 h 21587"/>
                  <a:gd name="T86" fmla="*/ 58805362 w 21582"/>
                  <a:gd name="T87" fmla="*/ 234133715 h 21587"/>
                  <a:gd name="T88" fmla="*/ 85022398 w 21582"/>
                  <a:gd name="T89" fmla="*/ 246260312 h 21587"/>
                  <a:gd name="T90" fmla="*/ 85768026 w 21582"/>
                  <a:gd name="T91" fmla="*/ 246288127 h 21587"/>
                  <a:gd name="T92" fmla="*/ 112622965 w 21582"/>
                  <a:gd name="T93" fmla="*/ 234857562 h 21587"/>
                  <a:gd name="T94" fmla="*/ 126922393 w 21582"/>
                  <a:gd name="T95" fmla="*/ 190267453 h 21587"/>
                  <a:gd name="T96" fmla="*/ 164924634 w 21582"/>
                  <a:gd name="T97" fmla="*/ 195334621 h 21587"/>
                  <a:gd name="T98" fmla="*/ 169195267 w 21582"/>
                  <a:gd name="T99" fmla="*/ 195976428 h 21587"/>
                  <a:gd name="T100" fmla="*/ 143071071 w 21582"/>
                  <a:gd name="T101" fmla="*/ 268152429 h 21587"/>
                  <a:gd name="T102" fmla="*/ 84371008 w 21582"/>
                  <a:gd name="T103" fmla="*/ 294811013 h 2158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582" h="21587">
                    <a:moveTo>
                      <a:pt x="6343" y="21587"/>
                    </a:moveTo>
                    <a:lnTo>
                      <a:pt x="6343" y="21587"/>
                    </a:lnTo>
                    <a:cubicBezTo>
                      <a:pt x="6342" y="21587"/>
                      <a:pt x="6340" y="21587"/>
                      <a:pt x="6338" y="21587"/>
                    </a:cubicBezTo>
                    <a:cubicBezTo>
                      <a:pt x="5102" y="21582"/>
                      <a:pt x="3960" y="21211"/>
                      <a:pt x="2916" y="20475"/>
                    </a:cubicBezTo>
                    <a:cubicBezTo>
                      <a:pt x="2567" y="20229"/>
                      <a:pt x="2229" y="19943"/>
                      <a:pt x="1901" y="19615"/>
                    </a:cubicBezTo>
                    <a:cubicBezTo>
                      <a:pt x="631" y="18345"/>
                      <a:pt x="-3" y="16881"/>
                      <a:pt x="0" y="15222"/>
                    </a:cubicBezTo>
                    <a:cubicBezTo>
                      <a:pt x="3" y="13563"/>
                      <a:pt x="646" y="12092"/>
                      <a:pt x="1929" y="10810"/>
                    </a:cubicBezTo>
                    <a:cubicBezTo>
                      <a:pt x="3246" y="9493"/>
                      <a:pt x="5036" y="8799"/>
                      <a:pt x="7230" y="8799"/>
                    </a:cubicBezTo>
                    <a:cubicBezTo>
                      <a:pt x="7777" y="8799"/>
                      <a:pt x="8350" y="8843"/>
                      <a:pt x="8946" y="8930"/>
                    </a:cubicBezTo>
                    <a:lnTo>
                      <a:pt x="12202" y="9365"/>
                    </a:lnTo>
                    <a:cubicBezTo>
                      <a:pt x="12818" y="9494"/>
                      <a:pt x="13401" y="9553"/>
                      <a:pt x="13943" y="9553"/>
                    </a:cubicBezTo>
                    <a:cubicBezTo>
                      <a:pt x="15390" y="9553"/>
                      <a:pt x="16538" y="9129"/>
                      <a:pt x="17201" y="8465"/>
                    </a:cubicBezTo>
                    <a:cubicBezTo>
                      <a:pt x="17766" y="7901"/>
                      <a:pt x="18045" y="7236"/>
                      <a:pt x="18039" y="6472"/>
                    </a:cubicBezTo>
                    <a:cubicBezTo>
                      <a:pt x="18019" y="5789"/>
                      <a:pt x="17787" y="5182"/>
                      <a:pt x="17341" y="4654"/>
                    </a:cubicBezTo>
                    <a:cubicBezTo>
                      <a:pt x="17277" y="4579"/>
                      <a:pt x="17210" y="4505"/>
                      <a:pt x="17137" y="4433"/>
                    </a:cubicBezTo>
                    <a:cubicBezTo>
                      <a:pt x="16926" y="4221"/>
                      <a:pt x="16699" y="4049"/>
                      <a:pt x="16456" y="3915"/>
                    </a:cubicBezTo>
                    <a:cubicBezTo>
                      <a:pt x="16053" y="3693"/>
                      <a:pt x="15607" y="3577"/>
                      <a:pt x="15116" y="3567"/>
                    </a:cubicBezTo>
                    <a:cubicBezTo>
                      <a:pt x="15113" y="3567"/>
                      <a:pt x="15111" y="3566"/>
                      <a:pt x="15108" y="3566"/>
                    </a:cubicBezTo>
                    <a:cubicBezTo>
                      <a:pt x="14343" y="3544"/>
                      <a:pt x="13675" y="3819"/>
                      <a:pt x="13102" y="4392"/>
                    </a:cubicBezTo>
                    <a:cubicBezTo>
                      <a:pt x="12398" y="5096"/>
                      <a:pt x="11967" y="6055"/>
                      <a:pt x="12028" y="7640"/>
                    </a:cubicBezTo>
                    <a:lnTo>
                      <a:pt x="9144" y="7255"/>
                    </a:lnTo>
                    <a:cubicBezTo>
                      <a:pt x="9145" y="7256"/>
                      <a:pt x="9147" y="7256"/>
                      <a:pt x="9148" y="7256"/>
                    </a:cubicBezTo>
                    <a:cubicBezTo>
                      <a:pt x="9146" y="7256"/>
                      <a:pt x="9144" y="7255"/>
                      <a:pt x="9142" y="7255"/>
                    </a:cubicBezTo>
                    <a:lnTo>
                      <a:pt x="9131" y="7253"/>
                    </a:lnTo>
                    <a:cubicBezTo>
                      <a:pt x="9133" y="7254"/>
                      <a:pt x="9135" y="7254"/>
                      <a:pt x="9137" y="7254"/>
                    </a:cubicBezTo>
                    <a:cubicBezTo>
                      <a:pt x="9024" y="7238"/>
                      <a:pt x="8915" y="7231"/>
                      <a:pt x="8802" y="7217"/>
                    </a:cubicBezTo>
                    <a:cubicBezTo>
                      <a:pt x="8704" y="4934"/>
                      <a:pt x="9346" y="3396"/>
                      <a:pt x="10813" y="1929"/>
                    </a:cubicBezTo>
                    <a:cubicBezTo>
                      <a:pt x="12115" y="628"/>
                      <a:pt x="13578" y="-13"/>
                      <a:pt x="15204" y="1"/>
                    </a:cubicBezTo>
                    <a:lnTo>
                      <a:pt x="15227" y="0"/>
                    </a:lnTo>
                    <a:cubicBezTo>
                      <a:pt x="15231" y="0"/>
                      <a:pt x="15234" y="0"/>
                      <a:pt x="15238" y="0"/>
                    </a:cubicBezTo>
                    <a:cubicBezTo>
                      <a:pt x="16877" y="0"/>
                      <a:pt x="18346" y="650"/>
                      <a:pt x="19645" y="1949"/>
                    </a:cubicBezTo>
                    <a:cubicBezTo>
                      <a:pt x="19966" y="2270"/>
                      <a:pt x="20248" y="2603"/>
                      <a:pt x="20489" y="2947"/>
                    </a:cubicBezTo>
                    <a:cubicBezTo>
                      <a:pt x="21214" y="3980"/>
                      <a:pt x="21578" y="5116"/>
                      <a:pt x="21582" y="6353"/>
                    </a:cubicBezTo>
                    <a:cubicBezTo>
                      <a:pt x="21597" y="7580"/>
                      <a:pt x="21246" y="8706"/>
                      <a:pt x="20528" y="9734"/>
                    </a:cubicBezTo>
                    <a:cubicBezTo>
                      <a:pt x="20289" y="10077"/>
                      <a:pt x="20010" y="10409"/>
                      <a:pt x="19689" y="10729"/>
                    </a:cubicBezTo>
                    <a:cubicBezTo>
                      <a:pt x="18342" y="12076"/>
                      <a:pt x="16560" y="12785"/>
                      <a:pt x="14418" y="12785"/>
                    </a:cubicBezTo>
                    <a:cubicBezTo>
                      <a:pt x="13838" y="12785"/>
                      <a:pt x="13234" y="12734"/>
                      <a:pt x="12603" y="12628"/>
                    </a:cubicBezTo>
                    <a:lnTo>
                      <a:pt x="9359" y="12206"/>
                    </a:lnTo>
                    <a:cubicBezTo>
                      <a:pt x="8753" y="12077"/>
                      <a:pt x="8177" y="12017"/>
                      <a:pt x="7640" y="12017"/>
                    </a:cubicBezTo>
                    <a:cubicBezTo>
                      <a:pt x="6196" y="12017"/>
                      <a:pt x="5038" y="12452"/>
                      <a:pt x="4356" y="13134"/>
                    </a:cubicBezTo>
                    <a:cubicBezTo>
                      <a:pt x="4144" y="13346"/>
                      <a:pt x="3973" y="13572"/>
                      <a:pt x="3844" y="13812"/>
                    </a:cubicBezTo>
                    <a:cubicBezTo>
                      <a:pt x="3629" y="14211"/>
                      <a:pt x="3528" y="14650"/>
                      <a:pt x="3543" y="15128"/>
                    </a:cubicBezTo>
                    <a:cubicBezTo>
                      <a:pt x="3560" y="15714"/>
                      <a:pt x="3728" y="16238"/>
                      <a:pt x="4049" y="16701"/>
                    </a:cubicBezTo>
                    <a:cubicBezTo>
                      <a:pt x="4156" y="16856"/>
                      <a:pt x="4280" y="17003"/>
                      <a:pt x="4421" y="17144"/>
                    </a:cubicBezTo>
                    <a:cubicBezTo>
                      <a:pt x="4978" y="17701"/>
                      <a:pt x="5635" y="17997"/>
                      <a:pt x="6392" y="18032"/>
                    </a:cubicBezTo>
                    <a:lnTo>
                      <a:pt x="6448" y="18034"/>
                    </a:lnTo>
                    <a:cubicBezTo>
                      <a:pt x="7230" y="18040"/>
                      <a:pt x="7902" y="17761"/>
                      <a:pt x="8467" y="17197"/>
                    </a:cubicBezTo>
                    <a:cubicBezTo>
                      <a:pt x="9177" y="16486"/>
                      <a:pt x="9610" y="15521"/>
                      <a:pt x="9542" y="13932"/>
                    </a:cubicBezTo>
                    <a:lnTo>
                      <a:pt x="12399" y="14303"/>
                    </a:lnTo>
                    <a:cubicBezTo>
                      <a:pt x="12506" y="14321"/>
                      <a:pt x="12613" y="14335"/>
                      <a:pt x="12720" y="14350"/>
                    </a:cubicBezTo>
                    <a:cubicBezTo>
                      <a:pt x="12790" y="16689"/>
                      <a:pt x="12167" y="18224"/>
                      <a:pt x="10756" y="19635"/>
                    </a:cubicBezTo>
                    <a:cubicBezTo>
                      <a:pt x="9457" y="20934"/>
                      <a:pt x="7986" y="21584"/>
                      <a:pt x="6343" y="21587"/>
                    </a:cubicBezTo>
                  </a:path>
                </a:pathLst>
              </a:custGeom>
              <a:solidFill>
                <a:srgbClr val="E10314"/>
              </a:solidFill>
              <a:ln>
                <a:noFill/>
              </a:ln>
              <a:effectLst>
                <a:outerShdw blurRad="63500" algn="ctr" rotWithShape="0">
                  <a:prstClr val="black">
                    <a:alpha val="40000"/>
                  </a:prstClr>
                </a:outerShdw>
              </a:effectLst>
            </p:spPr>
            <p:txBody>
              <a:bodyPr anchor="ctr"/>
              <a:lstStyle/>
              <a:p>
                <a:pPr algn="ctr"/>
                <a:endParaRPr/>
              </a:p>
            </p:txBody>
          </p:sp>
        </p:grpSp>
        <p:grpSp>
          <p:nvGrpSpPr>
            <p:cNvPr id="26" name="Group 51"/>
            <p:cNvGrpSpPr/>
            <p:nvPr/>
          </p:nvGrpSpPr>
          <p:grpSpPr>
            <a:xfrm>
              <a:off x="4987312" y="2921887"/>
              <a:ext cx="739776" cy="833956"/>
              <a:chOff x="5479496" y="3006621"/>
              <a:chExt cx="809932" cy="913042"/>
            </a:xfrm>
            <a:effectLst/>
          </p:grpSpPr>
          <p:grpSp>
            <p:nvGrpSpPr>
              <p:cNvPr id="31" name="Group 52"/>
              <p:cNvGrpSpPr/>
              <p:nvPr/>
            </p:nvGrpSpPr>
            <p:grpSpPr>
              <a:xfrm flipV="1">
                <a:off x="5479496" y="3006621"/>
                <a:ext cx="809932" cy="913042"/>
                <a:chOff x="4947866" y="3124517"/>
                <a:chExt cx="1250926" cy="1410180"/>
              </a:xfrm>
            </p:grpSpPr>
            <p:sp>
              <p:nvSpPr>
                <p:cNvPr id="35" name="Freeform: Shape 56"/>
                <p:cNvSpPr>
                  <a:spLocks/>
                </p:cNvSpPr>
                <p:nvPr/>
              </p:nvSpPr>
              <p:spPr bwMode="auto">
                <a:xfrm rot="10800000">
                  <a:off x="4947866" y="3124517"/>
                  <a:ext cx="1250926" cy="1410180"/>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E10314"/>
                </a:solidFill>
                <a:ln>
                  <a:noFill/>
                </a:ln>
                <a:effectLst>
                  <a:outerShdw blurRad="63500" algn="ctr" rotWithShape="0">
                    <a:prstClr val="black">
                      <a:alpha val="40000"/>
                    </a:prstClr>
                  </a:outerShdw>
                </a:effectLst>
              </p:spPr>
              <p:txBody>
                <a:bodyPr anchor="ctr"/>
                <a:lstStyle/>
                <a:p>
                  <a:pPr algn="ctr"/>
                  <a:endParaRPr/>
                </a:p>
              </p:txBody>
            </p:sp>
            <p:sp>
              <p:nvSpPr>
                <p:cNvPr id="36" name="Oval 57"/>
                <p:cNvSpPr/>
                <p:nvPr/>
              </p:nvSpPr>
              <p:spPr>
                <a:xfrm rot="10800000">
                  <a:off x="5093216" y="3465104"/>
                  <a:ext cx="960228" cy="960227"/>
                </a:xfrm>
                <a:prstGeom prst="ellipse">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algn="ctr"/>
                  <a:endParaRPr/>
                </a:p>
              </p:txBody>
            </p:sp>
          </p:grpSp>
          <p:grpSp>
            <p:nvGrpSpPr>
              <p:cNvPr id="32" name="Group 53"/>
              <p:cNvGrpSpPr>
                <a:grpSpLocks/>
              </p:cNvGrpSpPr>
              <p:nvPr/>
            </p:nvGrpSpPr>
            <p:grpSpPr bwMode="auto">
              <a:xfrm>
                <a:off x="5747330" y="3218616"/>
                <a:ext cx="274263" cy="339342"/>
                <a:chOff x="0" y="0"/>
                <a:chExt cx="464" cy="573"/>
              </a:xfrm>
              <a:solidFill>
                <a:srgbClr val="7192B3"/>
              </a:solidFill>
            </p:grpSpPr>
            <p:sp>
              <p:nvSpPr>
                <p:cNvPr id="33" name="Freeform: Shape 54"/>
                <p:cNvSpPr>
                  <a:spLocks/>
                </p:cNvSpPr>
                <p:nvPr/>
              </p:nvSpPr>
              <p:spPr bwMode="auto">
                <a:xfrm>
                  <a:off x="88" y="24"/>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solidFill>
                  <a:srgbClr val="E10314"/>
                </a:solidFill>
                <a:ln>
                  <a:noFill/>
                </a:ln>
                <a:effectLst>
                  <a:outerShdw blurRad="63500" algn="ctr" rotWithShape="0">
                    <a:prstClr val="black">
                      <a:alpha val="40000"/>
                    </a:prstClr>
                  </a:outerShdw>
                </a:effectLst>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34" name="Freeform: Shape 55"/>
                <p:cNvSpPr>
                  <a:spLocks/>
                </p:cNvSpPr>
                <p:nvPr/>
              </p:nvSpPr>
              <p:spPr bwMode="auto">
                <a:xfrm>
                  <a:off x="0" y="0"/>
                  <a:ext cx="56" cy="5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solidFill>
                  <a:srgbClr val="E10314"/>
                </a:solidFill>
                <a:ln>
                  <a:noFill/>
                </a:ln>
                <a:effectLst>
                  <a:outerShdw blurRad="63500" algn="ctr" rotWithShape="0">
                    <a:prstClr val="black">
                      <a:alpha val="40000"/>
                    </a:prstClr>
                  </a:outerShdw>
                </a:effectLst>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grpSp>
        </p:grpSp>
        <p:grpSp>
          <p:nvGrpSpPr>
            <p:cNvPr id="27" name="Group 67"/>
            <p:cNvGrpSpPr/>
            <p:nvPr/>
          </p:nvGrpSpPr>
          <p:grpSpPr>
            <a:xfrm>
              <a:off x="7287018" y="2633293"/>
              <a:ext cx="191933" cy="870259"/>
              <a:chOff x="3027750" y="3235570"/>
              <a:chExt cx="126000" cy="571306"/>
            </a:xfrm>
            <a:solidFill>
              <a:schemeClr val="accent2">
                <a:lumMod val="75000"/>
              </a:schemeClr>
            </a:solidFill>
            <a:effectLst>
              <a:outerShdw dist="38100" dir="5400000" algn="ctr" rotWithShape="0">
                <a:srgbClr val="000000">
                  <a:alpha val="10000"/>
                </a:srgbClr>
              </a:outerShdw>
            </a:effectLst>
          </p:grpSpPr>
          <p:sp>
            <p:nvSpPr>
              <p:cNvPr id="29" name="Parallelogram 68"/>
              <p:cNvSpPr/>
              <p:nvPr/>
            </p:nvSpPr>
            <p:spPr>
              <a:xfrm rot="5400000" flipH="1">
                <a:off x="2805097" y="3458223"/>
                <a:ext cx="571306" cy="126000"/>
              </a:xfrm>
              <a:prstGeom prst="parallelogram">
                <a:avLst>
                  <a:gd name="adj" fmla="val 100000"/>
                </a:avLst>
              </a:prstGeom>
              <a:solidFill>
                <a:srgbClr val="E1031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Parallelogram 69"/>
              <p:cNvSpPr/>
              <p:nvPr/>
            </p:nvSpPr>
            <p:spPr>
              <a:xfrm rot="5400000" flipH="1">
                <a:off x="2969256" y="3294064"/>
                <a:ext cx="242987" cy="126000"/>
              </a:xfrm>
              <a:prstGeom prst="parallelogram">
                <a:avLst>
                  <a:gd name="adj" fmla="val 100000"/>
                </a:avLst>
              </a:prstGeom>
              <a:solidFill>
                <a:schemeClr val="accent2">
                  <a:lumMod val="50000"/>
                  <a:alpha val="40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8" name="Parallelogram 70"/>
            <p:cNvSpPr/>
            <p:nvPr/>
          </p:nvSpPr>
          <p:spPr>
            <a:xfrm>
              <a:off x="7287017" y="2625967"/>
              <a:ext cx="1535468" cy="191933"/>
            </a:xfrm>
            <a:prstGeom prst="parallelogram">
              <a:avLst>
                <a:gd name="adj" fmla="val 100000"/>
              </a:avLst>
            </a:prstGeom>
            <a:solidFill>
              <a:srgbClr val="E1031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pic>
        <p:nvPicPr>
          <p:cNvPr id="1026" name="Picture 2" descr="C:\Users\HP\Desktop\微信图片_2020102709211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904" y="1189976"/>
            <a:ext cx="2044157" cy="272554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HP\Desktop\微信图片_20201027092110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7189" y="1940784"/>
            <a:ext cx="2119731" cy="282630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818989" y="1385784"/>
            <a:ext cx="410386" cy="1323439"/>
          </a:xfrm>
          <a:prstGeom prst="rect">
            <a:avLst/>
          </a:prstGeom>
          <a:noFill/>
        </p:spPr>
        <p:txBody>
          <a:bodyPr wrap="square" rtlCol="0">
            <a:spAutoFit/>
          </a:bodyPr>
          <a:lstStyle/>
          <a:p>
            <a:r>
              <a:rPr lang="zh-CN" altLang="en-US" sz="2000" dirty="0" smtClean="0">
                <a:latin typeface="华文楷体" panose="02010600040101010101" pitchFamily="2" charset="-122"/>
                <a:ea typeface="华文楷体" panose="02010600040101010101" pitchFamily="2" charset="-122"/>
              </a:rPr>
              <a:t>工作计划</a:t>
            </a:r>
            <a:endParaRPr lang="zh-CN" altLang="en-US" sz="2000" dirty="0">
              <a:latin typeface="华文楷体" panose="02010600040101010101" pitchFamily="2" charset="-122"/>
              <a:ea typeface="华文楷体" panose="02010600040101010101" pitchFamily="2" charset="-122"/>
            </a:endParaRPr>
          </a:p>
        </p:txBody>
      </p:sp>
      <p:sp>
        <p:nvSpPr>
          <p:cNvPr id="5" name="TextBox 4"/>
          <p:cNvSpPr txBox="1"/>
          <p:nvPr/>
        </p:nvSpPr>
        <p:spPr>
          <a:xfrm>
            <a:off x="3789167" y="909818"/>
            <a:ext cx="492443" cy="1400383"/>
          </a:xfrm>
          <a:prstGeom prst="rect">
            <a:avLst/>
          </a:prstGeom>
          <a:noFill/>
        </p:spPr>
        <p:txBody>
          <a:bodyPr vert="eaVert" wrap="none" rtlCol="0">
            <a:spAutoFit/>
          </a:bodyPr>
          <a:lstStyle/>
          <a:p>
            <a:r>
              <a:rPr lang="zh-CN" altLang="en-US" sz="2000" b="1" dirty="0">
                <a:latin typeface="华文楷体" panose="02010600040101010101" pitchFamily="2" charset="-122"/>
                <a:ea typeface="华文楷体" panose="02010600040101010101" pitchFamily="2" charset="-122"/>
              </a:rPr>
              <a:t>认真落实</a:t>
            </a:r>
          </a:p>
        </p:txBody>
      </p:sp>
      <p:sp>
        <p:nvSpPr>
          <p:cNvPr id="63" name="TextBox 62"/>
          <p:cNvSpPr txBox="1"/>
          <p:nvPr/>
        </p:nvSpPr>
        <p:spPr>
          <a:xfrm>
            <a:off x="4900962" y="2935283"/>
            <a:ext cx="410386" cy="1323439"/>
          </a:xfrm>
          <a:prstGeom prst="rect">
            <a:avLst/>
          </a:prstGeom>
          <a:noFill/>
        </p:spPr>
        <p:txBody>
          <a:bodyPr wrap="square" rtlCol="0">
            <a:spAutoFit/>
          </a:bodyPr>
          <a:lstStyle/>
          <a:p>
            <a:r>
              <a:rPr lang="zh-CN" altLang="en-US" sz="2000" dirty="0" smtClean="0">
                <a:latin typeface="华文楷体" panose="02010600040101010101" pitchFamily="2" charset="-122"/>
                <a:ea typeface="华文楷体" panose="02010600040101010101" pitchFamily="2" charset="-122"/>
              </a:rPr>
              <a:t>工作总结</a:t>
            </a:r>
            <a:endParaRPr lang="zh-CN" altLang="en-US" sz="2000" dirty="0">
              <a:latin typeface="华文楷体" panose="02010600040101010101" pitchFamily="2" charset="-122"/>
              <a:ea typeface="华文楷体" panose="02010600040101010101" pitchFamily="2" charset="-122"/>
            </a:endParaRPr>
          </a:p>
        </p:txBody>
      </p:sp>
      <p:sp>
        <p:nvSpPr>
          <p:cNvPr id="64" name="TextBox 63"/>
          <p:cNvSpPr txBox="1"/>
          <p:nvPr/>
        </p:nvSpPr>
        <p:spPr>
          <a:xfrm>
            <a:off x="5660362" y="2400111"/>
            <a:ext cx="699671" cy="1323439"/>
          </a:xfrm>
          <a:prstGeom prst="rect">
            <a:avLst/>
          </a:prstGeom>
          <a:noFill/>
        </p:spPr>
        <p:txBody>
          <a:bodyPr wrap="square" rtlCol="0">
            <a:spAutoFit/>
          </a:bodyPr>
          <a:lstStyle/>
          <a:p>
            <a:r>
              <a:rPr lang="zh-CN" altLang="en-US" sz="2000" b="1" dirty="0" smtClean="0">
                <a:latin typeface="华文楷体" panose="02010600040101010101" pitchFamily="2" charset="-122"/>
                <a:ea typeface="华文楷体" panose="02010600040101010101" pitchFamily="2" charset="-122"/>
              </a:rPr>
              <a:t>主动接受党员监督</a:t>
            </a:r>
            <a:endParaRPr lang="zh-CN" altLang="en-US" sz="2000" b="1" dirty="0">
              <a:latin typeface="华文楷体" panose="02010600040101010101" pitchFamily="2" charset="-122"/>
              <a:ea typeface="华文楷体" panose="02010600040101010101" pitchFamily="2" charset="-122"/>
            </a:endParaRPr>
          </a:p>
        </p:txBody>
      </p:sp>
      <p:grpSp>
        <p:nvGrpSpPr>
          <p:cNvPr id="65" name="组合 64"/>
          <p:cNvGrpSpPr/>
          <p:nvPr/>
        </p:nvGrpSpPr>
        <p:grpSpPr>
          <a:xfrm>
            <a:off x="7200450" y="428625"/>
            <a:ext cx="1160853" cy="1036795"/>
            <a:chOff x="782241" y="2030513"/>
            <a:chExt cx="1371600" cy="1266825"/>
          </a:xfrm>
        </p:grpSpPr>
        <p:sp>
          <p:nvSpPr>
            <p:cNvPr id="66" name="矩形 60"/>
            <p:cNvSpPr>
              <a:spLocks noChangeArrowheads="1"/>
            </p:cNvSpPr>
            <p:nvPr/>
          </p:nvSpPr>
          <p:spPr bwMode="auto">
            <a:xfrm>
              <a:off x="782241" y="2030513"/>
              <a:ext cx="1371600" cy="1266825"/>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pic>
          <p:nvPicPr>
            <p:cNvPr id="67" name="图片 66"/>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40136" y="2160104"/>
              <a:ext cx="902958" cy="961667"/>
            </a:xfrm>
            <a:prstGeom prst="rect">
              <a:avLst/>
            </a:prstGeom>
          </p:spPr>
        </p:pic>
      </p:grpSp>
    </p:spTree>
    <p:extLst>
      <p:ext uri="{BB962C8B-B14F-4D97-AF65-F5344CB8AC3E}">
        <p14:creationId xmlns:p14="http://schemas.microsoft.com/office/powerpoint/2010/main" val="298964434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9" presetClass="entr" presetSubtype="0" decel="100000"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500" fill="hold"/>
                                        <p:tgtEl>
                                          <p:spTgt spid="65"/>
                                        </p:tgtEl>
                                        <p:attrNameLst>
                                          <p:attrName>ppt_w</p:attrName>
                                        </p:attrNameLst>
                                      </p:cBhvr>
                                      <p:tavLst>
                                        <p:tav tm="0">
                                          <p:val>
                                            <p:fltVal val="0"/>
                                          </p:val>
                                        </p:tav>
                                        <p:tav tm="100000">
                                          <p:val>
                                            <p:strVal val="#ppt_w"/>
                                          </p:val>
                                        </p:tav>
                                      </p:tavLst>
                                    </p:anim>
                                    <p:anim calcmode="lin" valueType="num">
                                      <p:cBhvr>
                                        <p:cTn id="18" dur="500" fill="hold"/>
                                        <p:tgtEl>
                                          <p:spTgt spid="65"/>
                                        </p:tgtEl>
                                        <p:attrNameLst>
                                          <p:attrName>ppt_h</p:attrName>
                                        </p:attrNameLst>
                                      </p:cBhvr>
                                      <p:tavLst>
                                        <p:tav tm="0">
                                          <p:val>
                                            <p:fltVal val="0"/>
                                          </p:val>
                                        </p:tav>
                                        <p:tav tm="100000">
                                          <p:val>
                                            <p:strVal val="#ppt_h"/>
                                          </p:val>
                                        </p:tav>
                                      </p:tavLst>
                                    </p:anim>
                                    <p:anim calcmode="lin" valueType="num">
                                      <p:cBhvr>
                                        <p:cTn id="19" dur="500" fill="hold"/>
                                        <p:tgtEl>
                                          <p:spTgt spid="65"/>
                                        </p:tgtEl>
                                        <p:attrNameLst>
                                          <p:attrName>style.rotation</p:attrName>
                                        </p:attrNameLst>
                                      </p:cBhvr>
                                      <p:tavLst>
                                        <p:tav tm="0">
                                          <p:val>
                                            <p:fltVal val="360"/>
                                          </p:val>
                                        </p:tav>
                                        <p:tav tm="100000">
                                          <p:val>
                                            <p:fltVal val="0"/>
                                          </p:val>
                                        </p:tav>
                                      </p:tavLst>
                                    </p:anim>
                                    <p:animEffect transition="in" filter="fade">
                                      <p:cBhvr>
                                        <p:cTn id="2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flipH="1">
            <a:off x="741564" y="344563"/>
            <a:ext cx="7666876" cy="398188"/>
            <a:chOff x="-1" y="238125"/>
            <a:chExt cx="12188651" cy="530917"/>
          </a:xfrm>
        </p:grpSpPr>
        <p:sp>
          <p:nvSpPr>
            <p:cNvPr id="31" name="矩形 30"/>
            <p:cNvSpPr/>
            <p:nvPr/>
          </p:nvSpPr>
          <p:spPr>
            <a:xfrm>
              <a:off x="-1" y="238125"/>
              <a:ext cx="9010651" cy="5309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757075" y="238125"/>
              <a:ext cx="1431575" cy="5309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PA_任意多边形 29"/>
          <p:cNvSpPr/>
          <p:nvPr>
            <p:custDataLst>
              <p:tags r:id="rId1"/>
            </p:custDataLst>
          </p:nvPr>
        </p:nvSpPr>
        <p:spPr bwMode="auto">
          <a:xfrm>
            <a:off x="1868159" y="215910"/>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2" name="圆角矩形 1"/>
          <p:cNvSpPr/>
          <p:nvPr/>
        </p:nvSpPr>
        <p:spPr>
          <a:xfrm>
            <a:off x="6133399" y="2998381"/>
            <a:ext cx="2682577" cy="1850065"/>
          </a:xfrm>
          <a:prstGeom prst="roundRect">
            <a:avLst/>
          </a:prstGeom>
          <a:blipFill dpi="0" rotWithShape="1">
            <a:blip r:embed="rId3">
              <a:extLst>
                <a:ext uri="{28A0092B-C50C-407E-A947-70E740481C1C}">
                  <a14:useLocalDpi xmlns:a14="http://schemas.microsoft.com/office/drawing/2010/main" val="0"/>
                </a:ext>
              </a:extLst>
            </a:blip>
            <a:srcRect/>
            <a:stretch>
              <a:fillRect/>
            </a:stretch>
          </a:blipFill>
          <a:ln w="76200">
            <a:solidFill>
              <a:srgbClr val="C0000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4" name="圆角矩形 3"/>
          <p:cNvSpPr/>
          <p:nvPr/>
        </p:nvSpPr>
        <p:spPr>
          <a:xfrm>
            <a:off x="3322953" y="903769"/>
            <a:ext cx="2897094" cy="1892606"/>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w="76200">
            <a:solidFill>
              <a:srgbClr val="C0000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7" name="圆角矩形 6"/>
          <p:cNvSpPr/>
          <p:nvPr/>
        </p:nvSpPr>
        <p:spPr>
          <a:xfrm>
            <a:off x="344145" y="903769"/>
            <a:ext cx="2777923" cy="1871335"/>
          </a:xfrm>
          <a:prstGeom prst="roundRect">
            <a:avLst/>
          </a:prstGeom>
          <a:blipFill dpi="0" rotWithShape="1">
            <a:blip r:embed="rId5">
              <a:extLst>
                <a:ext uri="{28A0092B-C50C-407E-A947-70E740481C1C}">
                  <a14:useLocalDpi xmlns:a14="http://schemas.microsoft.com/office/drawing/2010/main" val="0"/>
                </a:ext>
              </a:extLst>
            </a:blip>
            <a:srcRect/>
            <a:stretch>
              <a:fillRect/>
            </a:stretch>
          </a:blipFill>
          <a:ln w="76200">
            <a:solidFill>
              <a:srgbClr val="C0000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blipFill dpi="0" rotWithShape="1">
                <a:blip r:embed="rId5">
                  <a:extLst>
                    <a:ext uri="{28A0092B-C50C-407E-A947-70E740481C1C}">
                      <a14:useLocalDpi xmlns:a14="http://schemas.microsoft.com/office/drawing/2010/main" val="0"/>
                    </a:ext>
                  </a:extLst>
                </a:blip>
                <a:srcRect/>
                <a:stretch>
                  <a:fillRect/>
                </a:stretch>
              </a:blipFill>
            </a:endParaRPr>
          </a:p>
        </p:txBody>
      </p:sp>
      <p:sp>
        <p:nvSpPr>
          <p:cNvPr id="8" name="圆角矩形 7"/>
          <p:cNvSpPr/>
          <p:nvPr/>
        </p:nvSpPr>
        <p:spPr>
          <a:xfrm>
            <a:off x="3081769" y="2998380"/>
            <a:ext cx="2879439" cy="1850065"/>
          </a:xfrm>
          <a:prstGeom prst="roundRect">
            <a:avLst/>
          </a:prstGeom>
          <a:blipFill dpi="0" rotWithShape="1">
            <a:blip r:embed="rId6">
              <a:extLst>
                <a:ext uri="{28A0092B-C50C-407E-A947-70E740481C1C}">
                  <a14:useLocalDpi xmlns:a14="http://schemas.microsoft.com/office/drawing/2010/main" val="0"/>
                </a:ext>
              </a:extLst>
            </a:blip>
            <a:srcRect/>
            <a:stretch>
              <a:fillRect/>
            </a:stretch>
          </a:blipFill>
          <a:ln w="76200">
            <a:solidFill>
              <a:srgbClr val="C0000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blipFill dpi="0" rotWithShape="1">
                <a:blip r:embed="rId6">
                  <a:extLst>
                    <a:ext uri="{28A0092B-C50C-407E-A947-70E740481C1C}">
                      <a14:useLocalDpi xmlns:a14="http://schemas.microsoft.com/office/drawing/2010/main" val="0"/>
                    </a:ext>
                  </a:extLst>
                </a:blip>
                <a:srcRect/>
                <a:stretch>
                  <a:fillRect/>
                </a:stretch>
              </a:blipFill>
            </a:endParaRPr>
          </a:p>
        </p:txBody>
      </p:sp>
      <p:sp>
        <p:nvSpPr>
          <p:cNvPr id="3" name="TextBox 2"/>
          <p:cNvSpPr txBox="1"/>
          <p:nvPr/>
        </p:nvSpPr>
        <p:spPr>
          <a:xfrm>
            <a:off x="6390167" y="1238366"/>
            <a:ext cx="2583712" cy="1131079"/>
          </a:xfrm>
          <a:prstGeom prst="rect">
            <a:avLst/>
          </a:prstGeom>
          <a:noFill/>
        </p:spPr>
        <p:txBody>
          <a:bodyPr wrap="square" rtlCol="0">
            <a:spAutoFit/>
          </a:bodyPr>
          <a:lstStyle/>
          <a:p>
            <a:r>
              <a:rPr lang="zh-CN" altLang="zh-CN" sz="1800" dirty="0" smtClean="0">
                <a:latin typeface="微软雅黑" panose="020B0503020204020204" pitchFamily="34" charset="-122"/>
                <a:ea typeface="微软雅黑" panose="020B0503020204020204" pitchFamily="34" charset="-122"/>
              </a:rPr>
              <a:t>《不忘教育初心，牢记育人使命，扎实推进学校学风建设》</a:t>
            </a:r>
            <a:r>
              <a:rPr lang="zh-CN" altLang="en-US" sz="1800" dirty="0" smtClean="0">
                <a:latin typeface="微软雅黑" panose="020B0503020204020204" pitchFamily="34" charset="-122"/>
                <a:ea typeface="微软雅黑" panose="020B0503020204020204" pitchFamily="34" charset="-122"/>
              </a:rPr>
              <a:t>专题党课</a:t>
            </a:r>
            <a:endParaRPr lang="zh-CN" altLang="en-US" sz="1800" dirty="0">
              <a:latin typeface="微软雅黑" panose="020B0503020204020204" pitchFamily="34" charset="-122"/>
              <a:ea typeface="微软雅黑" panose="020B0503020204020204" pitchFamily="34" charset="-122"/>
            </a:endParaRPr>
          </a:p>
          <a:p>
            <a:endParaRPr lang="zh-CN" altLang="en-US" dirty="0"/>
          </a:p>
        </p:txBody>
      </p:sp>
      <p:sp>
        <p:nvSpPr>
          <p:cNvPr id="5" name="TextBox 4"/>
          <p:cNvSpPr txBox="1"/>
          <p:nvPr/>
        </p:nvSpPr>
        <p:spPr>
          <a:xfrm>
            <a:off x="10834" y="3523303"/>
            <a:ext cx="2954655" cy="369332"/>
          </a:xfrm>
          <a:prstGeom prst="rect">
            <a:avLst/>
          </a:prstGeom>
          <a:noFill/>
        </p:spPr>
        <p:txBody>
          <a:bodyPr wrap="none" rtlCol="0">
            <a:spAutoFit/>
          </a:bodyPr>
          <a:lstStyle/>
          <a:p>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我和我的祖国</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主题党日</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839527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9920" y="2727226"/>
            <a:ext cx="579628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1600" dirty="0"/>
              <a:t>“事为魂 史为桥 守初心 担使命”集体瞻仰活动</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350385"/>
            <a:ext cx="9144000" cy="829310"/>
          </a:xfrm>
          <a:prstGeom prst="rect">
            <a:avLst/>
          </a:prstGeom>
        </p:spPr>
      </p:pic>
      <p:sp>
        <p:nvSpPr>
          <p:cNvPr id="24" name="矩形 23"/>
          <p:cNvSpPr/>
          <p:nvPr/>
        </p:nvSpPr>
        <p:spPr>
          <a:xfrm>
            <a:off x="1272191" y="3089131"/>
            <a:ext cx="6599617" cy="1569660"/>
          </a:xfrm>
          <a:prstGeom prst="rect">
            <a:avLst/>
          </a:prstGeom>
        </p:spPr>
        <p:txBody>
          <a:bodyPr wrap="square">
            <a:spAutoFit/>
          </a:bodyPr>
          <a:lstStyle/>
          <a:p>
            <a:pPr>
              <a:lnSpc>
                <a:spcPct val="150000"/>
              </a:lnSpc>
            </a:pPr>
            <a:r>
              <a:rPr lang="zh-CN" altLang="en-US" sz="1400" dirty="0" smtClean="0"/>
              <a:t>         为了</a:t>
            </a:r>
            <a:r>
              <a:rPr lang="zh-CN" altLang="en-US" sz="1400" dirty="0"/>
              <a:t>更加深入地开展“四史”学习教育，以史为鉴，以史育人，</a:t>
            </a:r>
            <a:r>
              <a:rPr lang="en-US" altLang="zh-CN" sz="1400" dirty="0"/>
              <a:t>7</a:t>
            </a:r>
            <a:r>
              <a:rPr lang="zh-CN" altLang="en-US" sz="1400" dirty="0"/>
              <a:t>月</a:t>
            </a:r>
            <a:r>
              <a:rPr lang="en-US" altLang="zh-CN" sz="1400" dirty="0"/>
              <a:t>2</a:t>
            </a:r>
            <a:r>
              <a:rPr lang="zh-CN" altLang="en-US" sz="1400" dirty="0"/>
              <a:t>日上午，港湾校区学生工作党支部全体党员集体瞻仰了中共四大纪念馆，参观了“中国共产党第四次全国代表大会”图片史料展和“抓铁有痕铸党魂”</a:t>
            </a:r>
            <a:r>
              <a:rPr lang="en-US" altLang="zh-CN" sz="1400" dirty="0"/>
              <a:t>——</a:t>
            </a:r>
            <a:r>
              <a:rPr lang="zh-CN" altLang="en-US" sz="1400" dirty="0"/>
              <a:t>中国共产党早期纪律建设图片史料展。</a:t>
            </a:r>
          </a:p>
          <a:p>
            <a:r>
              <a:rPr lang="zh-CN" altLang="en-US" sz="1200" dirty="0" smtClean="0"/>
              <a:t>         </a:t>
            </a:r>
            <a:endParaRPr lang="zh-CN" altLang="en-US" sz="1200" dirty="0">
              <a:effectLst/>
            </a:endParaRPr>
          </a:p>
        </p:txBody>
      </p:sp>
      <p:pic>
        <p:nvPicPr>
          <p:cNvPr id="6146" name="Picture 2" descr="C:\Users\HP\Desktop\微信图片_2020070212230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501" y="804571"/>
            <a:ext cx="2294166" cy="1633829"/>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HP\Desktop\微信图片_2020070212224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8000" y="639789"/>
            <a:ext cx="2827867" cy="193162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HP\Desktop\微信图片_2020070212225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6200" y="773932"/>
            <a:ext cx="2350560" cy="1762920"/>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12"/>
          <p:cNvSpPr txBox="1"/>
          <p:nvPr/>
        </p:nvSpPr>
        <p:spPr>
          <a:xfrm>
            <a:off x="3225499" y="122736"/>
            <a:ext cx="2459328" cy="338554"/>
          </a:xfrm>
          <a:prstGeom prst="rect">
            <a:avLst/>
          </a:prstGeom>
          <a:noFill/>
        </p:spPr>
        <p:txBody>
          <a:bodyPr wrap="none" rtlCol="0">
            <a:spAutoFit/>
          </a:bodyPr>
          <a:lstStyle/>
          <a:p>
            <a:r>
              <a:rPr lang="zh-CN" altLang="en-US" sz="1600" b="1" dirty="0"/>
              <a:t>第二部分：党员教育管理</a:t>
            </a:r>
          </a:p>
        </p:txBody>
      </p:sp>
    </p:spTree>
    <p:extLst>
      <p:ext uri="{BB962C8B-B14F-4D97-AF65-F5344CB8AC3E}">
        <p14:creationId xmlns:p14="http://schemas.microsoft.com/office/powerpoint/2010/main" val="1276815081"/>
      </p:ext>
    </p:extLst>
  </p:cSld>
  <p:clrMapOvr>
    <a:masterClrMapping/>
  </p:clrMapOvr>
  <mc:AlternateContent xmlns:mc="http://schemas.openxmlformats.org/markup-compatibility/2006" xmlns:p14="http://schemas.microsoft.com/office/powerpoint/2010/main">
    <mc:Choice Requires="p14">
      <p:transition p14:dur="10" advTm="3000">
        <p:cover dir="d"/>
      </p:transition>
    </mc:Choice>
    <mc:Fallback xmlns="">
      <p:transition advTm="3000">
        <p:cover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350385"/>
            <a:ext cx="9144000" cy="829310"/>
          </a:xfrm>
          <a:prstGeom prst="rect">
            <a:avLst/>
          </a:prstGeom>
        </p:spPr>
      </p:pic>
      <p:sp>
        <p:nvSpPr>
          <p:cNvPr id="10" name="文本框 12"/>
          <p:cNvSpPr txBox="1"/>
          <p:nvPr/>
        </p:nvSpPr>
        <p:spPr>
          <a:xfrm>
            <a:off x="3225499" y="122736"/>
            <a:ext cx="2459328" cy="338554"/>
          </a:xfrm>
          <a:prstGeom prst="rect">
            <a:avLst/>
          </a:prstGeom>
          <a:noFill/>
        </p:spPr>
        <p:txBody>
          <a:bodyPr wrap="none" rtlCol="0">
            <a:spAutoFit/>
          </a:bodyPr>
          <a:lstStyle/>
          <a:p>
            <a:r>
              <a:rPr lang="zh-CN" altLang="en-US" sz="1600" b="1" dirty="0"/>
              <a:t>第二部分：党员教育管理</a:t>
            </a:r>
          </a:p>
        </p:txBody>
      </p:sp>
      <p:sp>
        <p:nvSpPr>
          <p:cNvPr id="4" name="圆角矩形 3"/>
          <p:cNvSpPr/>
          <p:nvPr/>
        </p:nvSpPr>
        <p:spPr>
          <a:xfrm>
            <a:off x="1775637" y="744278"/>
            <a:ext cx="2796363" cy="1818169"/>
          </a:xfrm>
          <a:prstGeom prst="roundRect">
            <a:avLst/>
          </a:prstGeom>
          <a:blipFill dpi="0" rotWithShape="1">
            <a:blip r:embed="rId5">
              <a:extLst>
                <a:ext uri="{28A0092B-C50C-407E-A947-70E740481C1C}">
                  <a14:useLocalDpi xmlns:a14="http://schemas.microsoft.com/office/drawing/2010/main" val="0"/>
                </a:ext>
              </a:extLst>
            </a:blip>
            <a:srcRect/>
            <a:stretch>
              <a:fillRect/>
            </a:stretch>
          </a:blipFill>
          <a:ln w="76200">
            <a:solidFill>
              <a:srgbClr val="C0000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blipFill dpi="0" rotWithShape="1">
                <a:blip r:embed="rId6">
                  <a:extLst>
                    <a:ext uri="{28A0092B-C50C-407E-A947-70E740481C1C}">
                      <a14:useLocalDpi xmlns:a14="http://schemas.microsoft.com/office/drawing/2010/main" val="0"/>
                    </a:ext>
                  </a:extLst>
                </a:blip>
                <a:srcRect/>
                <a:stretch>
                  <a:fillRect/>
                </a:stretch>
              </a:blipFill>
            </a:endParaRPr>
          </a:p>
        </p:txBody>
      </p:sp>
      <p:sp>
        <p:nvSpPr>
          <p:cNvPr id="13" name="圆角矩形 12"/>
          <p:cNvSpPr/>
          <p:nvPr/>
        </p:nvSpPr>
        <p:spPr>
          <a:xfrm>
            <a:off x="1775637" y="2721936"/>
            <a:ext cx="2743199" cy="1775634"/>
          </a:xfrm>
          <a:prstGeom prst="roundRect">
            <a:avLst/>
          </a:prstGeom>
          <a:blipFill dpi="0" rotWithShape="1">
            <a:blip r:embed="rId7">
              <a:extLst>
                <a:ext uri="{28A0092B-C50C-407E-A947-70E740481C1C}">
                  <a14:useLocalDpi xmlns:a14="http://schemas.microsoft.com/office/drawing/2010/main" val="0"/>
                </a:ext>
              </a:extLst>
            </a:blip>
            <a:srcRect/>
            <a:stretch>
              <a:fillRect/>
            </a:stretch>
          </a:blipFill>
          <a:ln w="76200">
            <a:solidFill>
              <a:srgbClr val="C0000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endParaRPr>
          </a:p>
        </p:txBody>
      </p:sp>
      <p:sp>
        <p:nvSpPr>
          <p:cNvPr id="14" name="圆角矩形 13"/>
          <p:cNvSpPr/>
          <p:nvPr/>
        </p:nvSpPr>
        <p:spPr>
          <a:xfrm>
            <a:off x="4685413" y="744277"/>
            <a:ext cx="2831806" cy="1818170"/>
          </a:xfrm>
          <a:prstGeom prst="roundRect">
            <a:avLst/>
          </a:prstGeom>
          <a:blipFill dpi="0" rotWithShape="1">
            <a:blip r:embed="rId8">
              <a:extLst>
                <a:ext uri="{28A0092B-C50C-407E-A947-70E740481C1C}">
                  <a14:useLocalDpi xmlns:a14="http://schemas.microsoft.com/office/drawing/2010/main" val="0"/>
                </a:ext>
              </a:extLst>
            </a:blip>
            <a:srcRect/>
            <a:stretch>
              <a:fillRect/>
            </a:stretch>
          </a:blipFill>
          <a:ln w="76200">
            <a:solidFill>
              <a:srgbClr val="C0000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blipFill dpi="0" rotWithShape="1">
                <a:blip r:embed="rId6">
                  <a:extLst>
                    <a:ext uri="{28A0092B-C50C-407E-A947-70E740481C1C}">
                      <a14:useLocalDpi xmlns:a14="http://schemas.microsoft.com/office/drawing/2010/main" val="0"/>
                    </a:ext>
                  </a:extLst>
                </a:blip>
                <a:srcRect/>
                <a:stretch>
                  <a:fillRect/>
                </a:stretch>
              </a:blipFill>
            </a:endParaRPr>
          </a:p>
        </p:txBody>
      </p:sp>
      <p:sp>
        <p:nvSpPr>
          <p:cNvPr id="17" name="圆角矩形 16"/>
          <p:cNvSpPr/>
          <p:nvPr/>
        </p:nvSpPr>
        <p:spPr>
          <a:xfrm>
            <a:off x="4685413" y="2721935"/>
            <a:ext cx="2831806" cy="1775635"/>
          </a:xfrm>
          <a:prstGeom prst="roundRect">
            <a:avLst/>
          </a:prstGeom>
          <a:blipFill dpi="0" rotWithShape="1">
            <a:blip r:embed="rId6">
              <a:extLst>
                <a:ext uri="{28A0092B-C50C-407E-A947-70E740481C1C}">
                  <a14:useLocalDpi xmlns:a14="http://schemas.microsoft.com/office/drawing/2010/main" val="0"/>
                </a:ext>
              </a:extLst>
            </a:blip>
            <a:srcRect/>
            <a:stretch>
              <a:fillRect/>
            </a:stretch>
          </a:blipFill>
          <a:ln w="76200">
            <a:solidFill>
              <a:srgbClr val="C0000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254000" cmpd="sng">
                <a:solidFill>
                  <a:srgbClr val="FF0000"/>
                </a:solidFill>
              </a:ln>
            </a:endParaRPr>
          </a:p>
        </p:txBody>
      </p:sp>
    </p:spTree>
    <p:extLst>
      <p:ext uri="{BB962C8B-B14F-4D97-AF65-F5344CB8AC3E}">
        <p14:creationId xmlns:p14="http://schemas.microsoft.com/office/powerpoint/2010/main" val="4280742240"/>
      </p:ext>
    </p:extLst>
  </p:cSld>
  <p:clrMapOvr>
    <a:masterClrMapping/>
  </p:clrMapOvr>
  <mc:AlternateContent xmlns:mc="http://schemas.openxmlformats.org/markup-compatibility/2006" xmlns:p14="http://schemas.microsoft.com/office/powerpoint/2010/main">
    <mc:Choice Requires="p14">
      <p:transition p14:dur="10" advTm="3000">
        <p:cover dir="d"/>
      </p:transition>
    </mc:Choice>
    <mc:Fallback xmlns="">
      <p:transition advTm="3000">
        <p:cover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HP\Desktop\党建2020.10\微信图片_202010091553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2511" y="575733"/>
            <a:ext cx="1047311" cy="188806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HP\Desktop\党建2020.10\微信图片_20201009155322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2511" y="2641599"/>
            <a:ext cx="1047311" cy="182376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HP\Desktop\党建2020.10\微信图片_20201009155322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62846" y="575733"/>
            <a:ext cx="978613" cy="1888066"/>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HP\Desktop\党建2020.10\微信图片_20201009155322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80468" y="2579158"/>
            <a:ext cx="1045818" cy="188620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HP\Desktop\党建2020.10\QQ截图202010091230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5444" y="142875"/>
            <a:ext cx="2814289" cy="2857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32244" y="210178"/>
            <a:ext cx="3461204" cy="307777"/>
          </a:xfrm>
          <a:prstGeom prst="rect">
            <a:avLst/>
          </a:prstGeom>
          <a:noFill/>
        </p:spPr>
        <p:txBody>
          <a:bodyPr wrap="none" rtlCol="0">
            <a:spAutoFit/>
          </a:bodyPr>
          <a:lstStyle/>
          <a:p>
            <a:r>
              <a:rPr lang="zh-CN" altLang="en-US" sz="1400" b="1" dirty="0"/>
              <a:t>线</a:t>
            </a:r>
            <a:r>
              <a:rPr lang="zh-CN" altLang="en-US" sz="1400" b="1" dirty="0" smtClean="0"/>
              <a:t>上</a:t>
            </a:r>
            <a:r>
              <a:rPr lang="en-US" altLang="zh-CN" sz="1400" b="1" dirty="0" smtClean="0"/>
              <a:t>——</a:t>
            </a:r>
            <a:r>
              <a:rPr lang="zh-CN" altLang="en-US" sz="1400" b="1" dirty="0" smtClean="0"/>
              <a:t>“初心如磐 使命在肩” 专题党课</a:t>
            </a:r>
            <a:endParaRPr lang="zh-CN" altLang="en-US" sz="1400" b="1" dirty="0"/>
          </a:p>
        </p:txBody>
      </p:sp>
      <p:sp>
        <p:nvSpPr>
          <p:cNvPr id="8" name="TextBox 7"/>
          <p:cNvSpPr txBox="1"/>
          <p:nvPr/>
        </p:nvSpPr>
        <p:spPr>
          <a:xfrm>
            <a:off x="5174720" y="230090"/>
            <a:ext cx="3116559" cy="307777"/>
          </a:xfrm>
          <a:prstGeom prst="rect">
            <a:avLst/>
          </a:prstGeom>
          <a:noFill/>
        </p:spPr>
        <p:txBody>
          <a:bodyPr wrap="none" rtlCol="0">
            <a:spAutoFit/>
          </a:bodyPr>
          <a:lstStyle/>
          <a:p>
            <a:r>
              <a:rPr lang="zh-CN" altLang="en-US" sz="1400" b="1" dirty="0" smtClean="0"/>
              <a:t>线上</a:t>
            </a:r>
            <a:r>
              <a:rPr lang="en-US" altLang="zh-CN" sz="1400" b="1" dirty="0" smtClean="0"/>
              <a:t>——6</a:t>
            </a:r>
            <a:r>
              <a:rPr lang="zh-CN" altLang="en-US" sz="1400" b="1" dirty="0" smtClean="0"/>
              <a:t>月</a:t>
            </a:r>
            <a:r>
              <a:rPr lang="en-US" altLang="zh-CN" sz="1400" b="1" dirty="0" smtClean="0"/>
              <a:t>30</a:t>
            </a:r>
            <a:r>
              <a:rPr lang="zh-CN" altLang="en-US" sz="1400" b="1" dirty="0" smtClean="0"/>
              <a:t>日晚新闻联播学习讨论</a:t>
            </a:r>
            <a:endParaRPr lang="zh-CN" altLang="en-US" sz="1400" b="1" dirty="0"/>
          </a:p>
        </p:txBody>
      </p:sp>
      <p:pic>
        <p:nvPicPr>
          <p:cNvPr id="9" name="Picture 2" descr="C:\Users\HP\Desktop\党建2020.10\微信图片_202010091553228.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51400" y="904466"/>
            <a:ext cx="1148675" cy="205187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HP\Desktop\党建2020.10\微信图片_202010091553229.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11741" y="1426701"/>
            <a:ext cx="1218677" cy="207419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HP\Desktop\党建2020.10\微信图片_2020100915532210.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651604" y="1765299"/>
            <a:ext cx="1279350" cy="2275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428571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C00000"/>
      </a:accent1>
      <a:accent2>
        <a:srgbClr val="E47B5E"/>
      </a:accent2>
      <a:accent3>
        <a:srgbClr val="C00000"/>
      </a:accent3>
      <a:accent4>
        <a:srgbClr val="E47B5E"/>
      </a:accent4>
      <a:accent5>
        <a:srgbClr val="CE4722"/>
      </a:accent5>
      <a:accent6>
        <a:srgbClr val="CE4722"/>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76200">
          <a:solidFill>
            <a:srgbClr val="C00000"/>
          </a:solidFill>
          <a:prstDash val="solid"/>
        </a:ln>
        <a:effectLst>
          <a:glow rad="63500">
            <a:schemeClr val="accent1">
              <a:satMod val="175000"/>
              <a:alpha val="40000"/>
            </a:schemeClr>
          </a:glow>
        </a:effectLst>
      </a:spPr>
      <a:bodyPr rtlCol="0" anchor="ctr"/>
      <a:lstStyle>
        <a:defPPr algn="ctr">
          <a:defRPr>
            <a:ln w="254000" cmpd="sng">
              <a:solidFill>
                <a:srgbClr val="FF0000"/>
              </a:solidFill>
            </a:ln>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1785</TotalTime>
  <Words>1535</Words>
  <Application>Microsoft Office PowerPoint</Application>
  <PresentationFormat>全屏显示(16:9)</PresentationFormat>
  <Paragraphs>106</Paragraphs>
  <Slides>29</Slides>
  <Notes>26</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“事为魂 史为桥 守初心 担使命”集体瞻仰活动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HP</cp:lastModifiedBy>
  <cp:revision>132</cp:revision>
  <dcterms:created xsi:type="dcterms:W3CDTF">2017-03-04T06:55:50Z</dcterms:created>
  <dcterms:modified xsi:type="dcterms:W3CDTF">2020-10-28T02:55:35Z</dcterms:modified>
</cp:coreProperties>
</file>