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52" r:id="rId1"/>
  </p:sldMasterIdLst>
  <p:notesMasterIdLst>
    <p:notesMasterId r:id="rId28"/>
  </p:notesMasterIdLst>
  <p:sldIdLst>
    <p:sldId id="256" r:id="rId2"/>
    <p:sldId id="270" r:id="rId3"/>
    <p:sldId id="257" r:id="rId4"/>
    <p:sldId id="307" r:id="rId5"/>
    <p:sldId id="277" r:id="rId6"/>
    <p:sldId id="306" r:id="rId7"/>
    <p:sldId id="275" r:id="rId8"/>
    <p:sldId id="292" r:id="rId9"/>
    <p:sldId id="308" r:id="rId10"/>
    <p:sldId id="296" r:id="rId11"/>
    <p:sldId id="298" r:id="rId12"/>
    <p:sldId id="299" r:id="rId13"/>
    <p:sldId id="305" r:id="rId14"/>
    <p:sldId id="302" r:id="rId15"/>
    <p:sldId id="301" r:id="rId16"/>
    <p:sldId id="303" r:id="rId17"/>
    <p:sldId id="300" r:id="rId18"/>
    <p:sldId id="304" r:id="rId19"/>
    <p:sldId id="309" r:id="rId20"/>
    <p:sldId id="287" r:id="rId21"/>
    <p:sldId id="293" r:id="rId22"/>
    <p:sldId id="279" r:id="rId23"/>
    <p:sldId id="280" r:id="rId24"/>
    <p:sldId id="310" r:id="rId25"/>
    <p:sldId id="274" r:id="rId26"/>
    <p:sldId id="265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AA"/>
    <a:srgbClr val="7C28C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66" autoAdjust="0"/>
  </p:normalViewPr>
  <p:slideViewPr>
    <p:cSldViewPr>
      <p:cViewPr varScale="1">
        <p:scale>
          <a:sx n="111" d="100"/>
          <a:sy n="111" d="100"/>
        </p:scale>
        <p:origin x="-634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3187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C4A25-6AAD-423F-85FA-838CE86D160A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BD06E-E243-46D1-BD3D-5803036124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275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BD06E-E243-46D1-BD3D-58030361241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BD06E-E243-46D1-BD3D-58030361241F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4616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269923"/>
            <a:ext cx="7406640" cy="1104138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387548"/>
            <a:ext cx="7406640" cy="131445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06035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008762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05980"/>
            <a:ext cx="1828800" cy="4388644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05980"/>
            <a:ext cx="55626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41"/>
            <a:ext cx="68580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1950244"/>
            <a:ext cx="6400800" cy="17145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800100"/>
            <a:ext cx="6400800" cy="1132284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11099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059403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870252"/>
            <a:ext cx="8229600" cy="85725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51435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62583"/>
            <a:ext cx="3810000" cy="871538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055223"/>
            <a:ext cx="3810000" cy="523875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53400" cy="29944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800100"/>
            <a:ext cx="2743200" cy="14859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800100"/>
            <a:ext cx="4572000" cy="3429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857253"/>
            <a:ext cx="4419600" cy="2635898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715756"/>
            <a:ext cx="685800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702589"/>
            <a:ext cx="649224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3600450"/>
            <a:ext cx="4419600" cy="5715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611941"/>
            <a:ext cx="1638887" cy="1229165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7" y="15827"/>
            <a:ext cx="1702191" cy="127664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2" y="791308"/>
            <a:ext cx="1125717" cy="826968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4" y="-41"/>
            <a:ext cx="8131127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05979"/>
            <a:ext cx="7498080" cy="85725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085850"/>
            <a:ext cx="7498080" cy="360045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B017544-4CB8-4FA7-8B06-621E9047B579}" type="datetimeFigureOut">
              <a:rPr lang="zh-CN" altLang="en-US" smtClean="0"/>
              <a:pPr/>
              <a:t>2020-10-24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4729162"/>
            <a:ext cx="2895600" cy="357188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4729162"/>
            <a:ext cx="457200" cy="3571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AD3966-25E5-4D2D-90AF-AA635233D3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gif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gif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2.gif"/><Relationship Id="rId7" Type="http://schemas.openxmlformats.org/officeDocument/2006/relationships/image" Target="../media/image56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3648" y="1275606"/>
            <a:ext cx="7272808" cy="110413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继教支部</a:t>
            </a:r>
            <a:r>
              <a:rPr lang="en-US" altLang="zh-CN" sz="4800" dirty="0" smtClean="0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2019-2020</a:t>
            </a:r>
            <a:r>
              <a:rPr lang="zh-CN" altLang="en-US" sz="4800" dirty="0" smtClean="0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年度总结</a:t>
            </a:r>
            <a:endParaRPr lang="zh-CN" altLang="en-US" sz="4800" dirty="0">
              <a:solidFill>
                <a:srgbClr val="0070C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91880" y="3813888"/>
            <a:ext cx="2952000" cy="582396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2020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年</a:t>
            </a:r>
            <a:r>
              <a:rPr lang="en-US" altLang="zh-CN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10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月</a:t>
            </a:r>
            <a:r>
              <a:rPr lang="en-US" altLang="zh-CN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27</a:t>
            </a:r>
            <a:r>
              <a:rPr lang="zh-CN" altLang="en-US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日</a:t>
            </a:r>
            <a:endParaRPr lang="zh-CN" altLang="en-US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56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357504"/>
            <a:ext cx="7498080" cy="85725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召开</a:t>
            </a:r>
            <a:r>
              <a:rPr lang="zh-CN" altLang="zh-CN" sz="2800" b="1" dirty="0" smtClean="0">
                <a:solidFill>
                  <a:srgbClr val="00B050"/>
                </a:solidFill>
              </a:rPr>
              <a:t>“抗击疫情、发挥作用”线上组织生活会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pic>
        <p:nvPicPr>
          <p:cNvPr id="5" name="内容占位符 4" descr="C:\Users\lenovo\AppData\Local\Temp\WeChat Files\6ce2ce4b02d6b085ba5ed19de895838.png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32877" b="10650"/>
          <a:stretch>
            <a:fillRect/>
          </a:stretch>
        </p:blipFill>
        <p:spPr bwMode="auto">
          <a:xfrm>
            <a:off x="4932040" y="3111810"/>
            <a:ext cx="194421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内容占位符 5" descr="C:\Users\lenovo\AppData\Local\Temp\WeChat Files\5c8187949e543f43a0181b6a1b28c2f.png"/>
          <p:cNvPicPr>
            <a:picLocks noGrp="1"/>
          </p:cNvPicPr>
          <p:nvPr>
            <p:ph sz="half" idx="2"/>
          </p:nvPr>
        </p:nvPicPr>
        <p:blipFill>
          <a:blip r:embed="rId3" cstate="print"/>
          <a:srcRect b="10546"/>
          <a:stretch>
            <a:fillRect/>
          </a:stretch>
        </p:blipFill>
        <p:spPr bwMode="auto">
          <a:xfrm>
            <a:off x="6948264" y="1563638"/>
            <a:ext cx="1822865" cy="2454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47664" y="1275606"/>
            <a:ext cx="4752528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zh-CN" altLang="en-US" dirty="0" smtClean="0"/>
              <a:t>观看</a:t>
            </a:r>
            <a:r>
              <a:rPr lang="zh-CN" altLang="zh-CN" dirty="0" smtClean="0"/>
              <a:t>抗疫先进事迹</a:t>
            </a:r>
            <a:endParaRPr lang="en-US" altLang="zh-CN" dirty="0" smtClean="0"/>
          </a:p>
          <a:p>
            <a:pPr lvl="1">
              <a:lnSpc>
                <a:spcPct val="150000"/>
              </a:lnSpc>
              <a:buBlip>
                <a:blip r:embed="rId5"/>
              </a:buBlip>
            </a:pPr>
            <a:r>
              <a:rPr lang="zh-CN" altLang="zh-CN" sz="1600" dirty="0" smtClean="0"/>
              <a:t>观看了“战疫先锋</a:t>
            </a:r>
            <a:r>
              <a:rPr lang="en-US" altLang="zh-CN" sz="1600" dirty="0" smtClean="0"/>
              <a:t>——</a:t>
            </a:r>
            <a:r>
              <a:rPr lang="zh-CN" altLang="zh-CN" sz="1600" dirty="0" smtClean="0"/>
              <a:t>来自基层一线的报道</a:t>
            </a:r>
            <a:r>
              <a:rPr lang="en-US" altLang="zh-CN" sz="1600" dirty="0" smtClean="0"/>
              <a:t>”</a:t>
            </a:r>
          </a:p>
          <a:p>
            <a:pPr lvl="1">
              <a:lnSpc>
                <a:spcPct val="150000"/>
              </a:lnSpc>
              <a:buBlip>
                <a:blip r:embed="rId5"/>
              </a:buBlip>
            </a:pPr>
            <a:r>
              <a:rPr lang="zh-CN" altLang="en-US" sz="1600" dirty="0" smtClean="0"/>
              <a:t>观看</a:t>
            </a:r>
            <a:r>
              <a:rPr lang="en-US" altLang="zh-CN" sz="1600" dirty="0" smtClean="0"/>
              <a:t>“</a:t>
            </a:r>
            <a:r>
              <a:rPr lang="zh-CN" altLang="zh-CN" sz="1600" dirty="0" smtClean="0"/>
              <a:t>全民战疫进行时，党旗飘扬在一线</a:t>
            </a:r>
            <a:r>
              <a:rPr lang="en-US" altLang="zh-CN" sz="1600" dirty="0" smtClean="0"/>
              <a:t>” </a:t>
            </a:r>
          </a:p>
          <a:p>
            <a:pPr>
              <a:buBlip>
                <a:blip r:embed="rId4"/>
              </a:buBlip>
            </a:pPr>
            <a:endParaRPr lang="en-US" altLang="zh-CN" dirty="0" smtClean="0"/>
          </a:p>
          <a:p>
            <a:pPr lvl="1"/>
            <a:endParaRPr lang="en-US" altLang="zh-CN" sz="1600" dirty="0" smtClean="0"/>
          </a:p>
        </p:txBody>
      </p:sp>
      <p:pic>
        <p:nvPicPr>
          <p:cNvPr id="10" name="内容占位符 4" descr="C:\Users\lenovo\AppData\Local\Temp\WeChat Files\6ce2ce4b02d6b085ba5ed19de895838.png"/>
          <p:cNvPicPr>
            <a:picLocks/>
          </p:cNvPicPr>
          <p:nvPr/>
        </p:nvPicPr>
        <p:blipFill>
          <a:blip r:embed="rId2" cstate="print"/>
          <a:srcRect b="87671"/>
          <a:stretch>
            <a:fillRect/>
          </a:stretch>
        </p:blipFill>
        <p:spPr bwMode="auto">
          <a:xfrm>
            <a:off x="4932040" y="2625756"/>
            <a:ext cx="1944216" cy="48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619672" y="2463739"/>
            <a:ext cx="3096344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zh-CN" altLang="zh-CN" dirty="0" smtClean="0"/>
              <a:t>交流 “停课不停教、停课不停学” 的各项工作</a:t>
            </a:r>
            <a:endParaRPr lang="en-US" altLang="zh-CN" dirty="0" smtClean="0"/>
          </a:p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zh-CN" altLang="zh-CN" dirty="0" smtClean="0"/>
              <a:t>鼓励各位党员积极进行“万众一心，抗击疫情”主题作品创作</a:t>
            </a:r>
            <a:endParaRPr lang="en-US" altLang="zh-CN" dirty="0" smtClean="0"/>
          </a:p>
          <a:p>
            <a:pPr lvl="1"/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357504"/>
            <a:ext cx="7498080" cy="857250"/>
          </a:xfrm>
        </p:spPr>
        <p:txBody>
          <a:bodyPr>
            <a:normAutofit fontScale="90000"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召开</a:t>
            </a:r>
            <a:r>
              <a:rPr lang="zh-CN" altLang="zh-CN" sz="2800" b="1" dirty="0" smtClean="0">
                <a:solidFill>
                  <a:srgbClr val="00B050"/>
                </a:solidFill>
              </a:rPr>
              <a:t>“加强党风廉政建设，推动全面从严治党”线上组织生活会</a:t>
            </a:r>
            <a:endParaRPr lang="zh-CN" altLang="en-US" sz="2800" b="1" dirty="0" smtClean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1275606"/>
            <a:ext cx="4752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zh-CN" altLang="zh-CN" sz="1600" dirty="0" smtClean="0"/>
              <a:t>学习</a:t>
            </a:r>
            <a:r>
              <a:rPr lang="zh-CN" altLang="en-US" sz="1600" dirty="0" smtClean="0"/>
              <a:t>讨论相关文件</a:t>
            </a:r>
            <a:endParaRPr lang="en-US" altLang="zh-CN" sz="1600" dirty="0" smtClean="0"/>
          </a:p>
          <a:p>
            <a:pPr lvl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1200" dirty="0" smtClean="0"/>
              <a:t>《习近平：一以贯之全面从严治党强化对权力运行的制约和监督，为决胜全面建成小康社会决战脱贫攻坚提供坚强保障》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1200" dirty="0" smtClean="0"/>
              <a:t>《中国共产党第十九届中央纪律检查委员会第四次全体会议公报》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1200" dirty="0" smtClean="0"/>
              <a:t>《李强：始终保持自我革命精神，坚定不移推动全面从严治党向纵深发展，确保管党治党制度时时生威处处有效》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1200" dirty="0" smtClean="0"/>
              <a:t>《上海海事大学</a:t>
            </a:r>
            <a:r>
              <a:rPr lang="en-US" altLang="zh-CN" sz="1200" dirty="0" smtClean="0"/>
              <a:t>2020</a:t>
            </a:r>
            <a:r>
              <a:rPr lang="zh-CN" altLang="zh-CN" sz="1200" dirty="0" smtClean="0"/>
              <a:t>年全面从严治党工作要点》</a:t>
            </a:r>
            <a:endParaRPr lang="en-US" altLang="zh-CN" sz="12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403648" y="3975907"/>
            <a:ext cx="4752528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zh-CN" altLang="zh-CN" sz="1600" dirty="0" smtClean="0"/>
              <a:t>号召党员参与学校疫情防控志愿服务活动</a:t>
            </a:r>
            <a:endParaRPr lang="en-US" altLang="zh-CN" sz="1600" dirty="0" smtClean="0"/>
          </a:p>
        </p:txBody>
      </p:sp>
      <p:pic>
        <p:nvPicPr>
          <p:cNvPr id="16" name="图片 15" descr="C:\Users\lenovo\AppData\Roaming\DingTalk\595996398_v2\ImageFiles\57\lALPGoU8cFfrWuTNAsXNBJg_1176_709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7" y="1653648"/>
            <a:ext cx="2619809" cy="13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C:\Users\lenovo\AppData\Roaming\DingTalk\595996398_v2\ImageFiles\f5\lALPGo_k7EZJ9jTNAsjNBJk_1177_71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165816"/>
            <a:ext cx="2592288" cy="118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195486"/>
            <a:ext cx="7776864" cy="857250"/>
          </a:xfrm>
        </p:spPr>
        <p:txBody>
          <a:bodyPr>
            <a:noAutofit/>
          </a:bodyPr>
          <a:lstStyle/>
          <a:p>
            <a:r>
              <a:rPr lang="zh-CN" altLang="zh-CN" sz="2400" dirty="0" smtClean="0">
                <a:solidFill>
                  <a:srgbClr val="00B050"/>
                </a:solidFill>
              </a:rPr>
              <a:t>组织党员收看</a:t>
            </a:r>
            <a:r>
              <a:rPr lang="en-US" altLang="zh-CN" sz="2400" dirty="0" smtClean="0">
                <a:solidFill>
                  <a:srgbClr val="00B050"/>
                </a:solidFill>
              </a:rPr>
              <a:t>“</a:t>
            </a:r>
            <a:r>
              <a:rPr lang="zh-CN" altLang="zh-CN" sz="2400" dirty="0" smtClean="0">
                <a:solidFill>
                  <a:srgbClr val="00B050"/>
                </a:solidFill>
              </a:rPr>
              <a:t>初心如磐 使命在肩”专题党课暨“党课开讲啦”、“伟大工程”示范党课第</a:t>
            </a:r>
            <a:r>
              <a:rPr lang="en-US" altLang="zh-CN" sz="2400" dirty="0" smtClean="0">
                <a:solidFill>
                  <a:srgbClr val="00B050"/>
                </a:solidFill>
              </a:rPr>
              <a:t>2</a:t>
            </a:r>
            <a:r>
              <a:rPr lang="zh-CN" altLang="zh-CN" sz="2400" dirty="0" smtClean="0">
                <a:solidFill>
                  <a:srgbClr val="00B050"/>
                </a:solidFill>
              </a:rPr>
              <a:t>季启动仪式</a:t>
            </a:r>
            <a:endParaRPr lang="zh-CN" altLang="en-US" sz="2400" b="1" dirty="0" smtClean="0">
              <a:solidFill>
                <a:srgbClr val="00B05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 l="3794" t="8916" r="3518" b="8821"/>
          <a:stretch>
            <a:fillRect/>
          </a:stretch>
        </p:blipFill>
        <p:spPr bwMode="auto">
          <a:xfrm>
            <a:off x="3275857" y="2085696"/>
            <a:ext cx="3091235" cy="128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/>
          <p:nvPr/>
        </p:nvPicPr>
        <p:blipFill>
          <a:blip r:embed="rId3" cstate="print"/>
          <a:srcRect l="3792" t="11850" r="2166" b="4913"/>
          <a:stretch>
            <a:fillRect/>
          </a:stretch>
        </p:blipFill>
        <p:spPr bwMode="auto">
          <a:xfrm>
            <a:off x="5508104" y="1059582"/>
            <a:ext cx="2376264" cy="11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C:\Users\lenovo\AppData\Local\Temp\WeChat Files\0575330349f8c2364a17ccd4244572d.jpg"/>
          <p:cNvPicPr/>
          <p:nvPr/>
        </p:nvPicPr>
        <p:blipFill>
          <a:blip r:embed="rId4" cstate="print"/>
          <a:srcRect l="6839" r="8981"/>
          <a:stretch>
            <a:fillRect/>
          </a:stretch>
        </p:blipFill>
        <p:spPr bwMode="auto">
          <a:xfrm>
            <a:off x="1547665" y="3381841"/>
            <a:ext cx="2659187" cy="1200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5" cstate="print"/>
          <a:srcRect l="5599" t="13006" r="2480" b="5202"/>
          <a:stretch>
            <a:fillRect/>
          </a:stretch>
        </p:blipFill>
        <p:spPr bwMode="auto">
          <a:xfrm>
            <a:off x="5436096" y="3381840"/>
            <a:ext cx="2337246" cy="1250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203598"/>
            <a:ext cx="2267744" cy="127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2" cstate="print"/>
          <a:srcRect b="8629"/>
          <a:stretch>
            <a:fillRect/>
          </a:stretch>
        </p:blipFill>
        <p:spPr bwMode="auto">
          <a:xfrm rot="19685092">
            <a:off x="2090414" y="1314720"/>
            <a:ext cx="2338113" cy="347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123478"/>
            <a:ext cx="7498080" cy="857250"/>
          </a:xfrm>
        </p:spPr>
        <p:txBody>
          <a:bodyPr>
            <a:normAutofit fontScale="90000"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组织</a:t>
            </a:r>
            <a:r>
              <a:rPr lang="zh-CN" altLang="zh-CN" sz="2800" dirty="0" smtClean="0">
                <a:solidFill>
                  <a:srgbClr val="00B050"/>
                </a:solidFill>
              </a:rPr>
              <a:t>收看</a:t>
            </a:r>
            <a:r>
              <a:rPr lang="en-US" altLang="zh-CN" sz="2800" dirty="0" smtClean="0">
                <a:solidFill>
                  <a:srgbClr val="00B050"/>
                </a:solidFill>
              </a:rPr>
              <a:t>“</a:t>
            </a:r>
            <a:r>
              <a:rPr lang="zh-CN" altLang="en-US" sz="2800" dirty="0" smtClean="0">
                <a:solidFill>
                  <a:srgbClr val="00B050"/>
                </a:solidFill>
              </a:rPr>
              <a:t>习近平</a:t>
            </a:r>
            <a:r>
              <a:rPr lang="zh-CN" altLang="zh-CN" sz="2800" dirty="0" smtClean="0">
                <a:solidFill>
                  <a:srgbClr val="00B050"/>
                </a:solidFill>
              </a:rPr>
              <a:t>给复旦大学青年师生党员的回信</a:t>
            </a:r>
            <a:r>
              <a:rPr lang="zh-CN" altLang="en-US" sz="2800" dirty="0" smtClean="0">
                <a:solidFill>
                  <a:srgbClr val="00B050"/>
                </a:solidFill>
              </a:rPr>
              <a:t>”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 b="-3994"/>
          <a:stretch>
            <a:fillRect/>
          </a:stretch>
        </p:blipFill>
        <p:spPr bwMode="auto">
          <a:xfrm rot="20600504">
            <a:off x="2719822" y="1164956"/>
            <a:ext cx="2212472" cy="373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 cstate="print"/>
          <a:srcRect b="1946"/>
          <a:stretch>
            <a:fillRect/>
          </a:stretch>
        </p:blipFill>
        <p:spPr bwMode="auto">
          <a:xfrm rot="21396948">
            <a:off x="3408428" y="1158071"/>
            <a:ext cx="2143991" cy="341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5" cstate="print"/>
          <a:srcRect b="8745"/>
          <a:stretch>
            <a:fillRect/>
          </a:stretch>
        </p:blipFill>
        <p:spPr bwMode="auto">
          <a:xfrm rot="465662">
            <a:off x="4134567" y="1155716"/>
            <a:ext cx="2192387" cy="3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78352">
            <a:off x="4939164" y="1199268"/>
            <a:ext cx="2012804" cy="327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7" cstate="print"/>
          <a:srcRect b="15412"/>
          <a:stretch>
            <a:fillRect/>
          </a:stretch>
        </p:blipFill>
        <p:spPr bwMode="auto">
          <a:xfrm rot="2980421">
            <a:off x="5041436" y="1062253"/>
            <a:ext cx="1958673" cy="381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916357">
            <a:off x="5196969" y="1239342"/>
            <a:ext cx="1944396" cy="483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15816" y="3435846"/>
            <a:ext cx="1224136" cy="918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0306168-C726-4C0F-9871-E29D979F4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3003798"/>
            <a:ext cx="7992888" cy="720079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403648" y="1131590"/>
            <a:ext cx="6552728" cy="85725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3894AA"/>
                </a:solidFill>
              </a:rPr>
              <a:t>三、深入学习“四史”，坚守初心使命</a:t>
            </a:r>
            <a:endParaRPr lang="zh-CN" altLang="en-US" sz="2800" b="1" dirty="0" smtClean="0">
              <a:solidFill>
                <a:srgbClr val="3894A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195486"/>
            <a:ext cx="7498080" cy="85725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深入开展“四史”学习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1680" y="1113588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zh-CN" altLang="en-US" sz="2800" b="1" dirty="0" smtClean="0">
                <a:solidFill>
                  <a:srgbClr val="7C28C8"/>
                </a:solidFill>
                <a:latin typeface="华文隶书" pitchFamily="2" charset="-122"/>
                <a:ea typeface="华文隶书" pitchFamily="2" charset="-122"/>
              </a:rPr>
              <a:t> 中国共产党党史</a:t>
            </a:r>
          </a:p>
        </p:txBody>
      </p:sp>
      <p:pic>
        <p:nvPicPr>
          <p:cNvPr id="3075" name="Picture 3" descr="E:\lxy\2020\2020\支部\6月学四史\学习内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219823"/>
            <a:ext cx="3219846" cy="1510661"/>
          </a:xfrm>
          <a:prstGeom prst="rect">
            <a:avLst/>
          </a:prstGeom>
          <a:noFill/>
        </p:spPr>
      </p:pic>
      <p:pic>
        <p:nvPicPr>
          <p:cNvPr id="3076" name="Picture 4" descr="E:\lxy\2020\2020\支部\6月学四史\学习图片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275606"/>
            <a:ext cx="2592288" cy="3447921"/>
          </a:xfrm>
          <a:prstGeom prst="rect">
            <a:avLst/>
          </a:prstGeom>
          <a:noFill/>
        </p:spPr>
      </p:pic>
      <p:pic>
        <p:nvPicPr>
          <p:cNvPr id="11" name="图片 10"/>
          <p:cNvPicPr/>
          <p:nvPr/>
        </p:nvPicPr>
        <p:blipFill>
          <a:blip r:embed="rId5" cstate="print"/>
          <a:srcRect l="19127" t="22091" r="31292" b="16709"/>
          <a:stretch>
            <a:fillRect/>
          </a:stretch>
        </p:blipFill>
        <p:spPr bwMode="auto">
          <a:xfrm>
            <a:off x="2123729" y="1545636"/>
            <a:ext cx="3060179" cy="1589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直接连接符 15"/>
          <p:cNvCxnSpPr/>
          <p:nvPr/>
        </p:nvCxnSpPr>
        <p:spPr>
          <a:xfrm>
            <a:off x="1331640" y="897564"/>
            <a:ext cx="6984776" cy="0"/>
          </a:xfrm>
          <a:prstGeom prst="line">
            <a:avLst/>
          </a:prstGeom>
          <a:ln w="69850" cmpd="tri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49492"/>
            <a:ext cx="7498080" cy="54006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深入开展“四史”学习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3648" y="105958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zh-CN" altLang="en-US" sz="2800" b="1" dirty="0" smtClean="0">
                <a:solidFill>
                  <a:srgbClr val="7C28C8"/>
                </a:solidFill>
                <a:latin typeface="华文隶书" pitchFamily="2" charset="-122"/>
                <a:ea typeface="华文隶书" pitchFamily="2" charset="-122"/>
              </a:rPr>
              <a:t> 新中国史</a:t>
            </a:r>
          </a:p>
        </p:txBody>
      </p:sp>
      <p:pic>
        <p:nvPicPr>
          <p:cNvPr id="11" name="图片 10" descr="C:\Users\lxy\AppData\Local\Temp\WeChat Files\b4be42c49194b5a7c752b29887d49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1" y="3111810"/>
            <a:ext cx="2776339" cy="1507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4" cstate="print"/>
          <a:srcRect l="22683" t="18766" r="8817" b="11825"/>
          <a:stretch>
            <a:fillRect/>
          </a:stretch>
        </p:blipFill>
        <p:spPr bwMode="auto">
          <a:xfrm>
            <a:off x="1547664" y="3111810"/>
            <a:ext cx="360807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763688" y="1545636"/>
            <a:ext cx="158417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rgbClr val="00B0F0"/>
                </a:solidFill>
              </a:rPr>
              <a:t>  站起来</a:t>
            </a:r>
            <a:endParaRPr lang="en-US" altLang="zh-CN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rgbClr val="00B0F0"/>
                </a:solidFill>
              </a:rPr>
              <a:t>  富起来</a:t>
            </a:r>
            <a:endParaRPr lang="en-US" altLang="zh-CN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rgbClr val="00B0F0"/>
                </a:solidFill>
              </a:rPr>
              <a:t>  强起来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63688" y="2733768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92D050"/>
                </a:solidFill>
                <a:latin typeface="华文行楷" pitchFamily="2" charset="-122"/>
                <a:ea typeface="华文行楷" pitchFamily="2" charset="-122"/>
              </a:rPr>
              <a:t>“无限的过去都以现在为归宿，无限的未来都以现在为渊源”</a:t>
            </a:r>
            <a:endParaRPr lang="zh-CN" altLang="en-US" dirty="0">
              <a:solidFill>
                <a:srgbClr val="92D050"/>
              </a:solidFill>
              <a:latin typeface="华文行楷" pitchFamily="2" charset="-122"/>
              <a:ea typeface="华文行楷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331640" y="897564"/>
            <a:ext cx="6984776" cy="0"/>
          </a:xfrm>
          <a:prstGeom prst="line">
            <a:avLst/>
          </a:prstGeom>
          <a:ln w="69850" cmpd="tri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/>
          <p:nvPr/>
        </p:nvPicPr>
        <p:blipFill>
          <a:blip r:embed="rId5" cstate="print"/>
          <a:srcRect l="23910" t="18252" r="9559" b="14653"/>
          <a:stretch>
            <a:fillRect/>
          </a:stretch>
        </p:blipFill>
        <p:spPr bwMode="auto">
          <a:xfrm>
            <a:off x="4644008" y="1221600"/>
            <a:ext cx="3509010" cy="138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357504"/>
            <a:ext cx="7498080" cy="54006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深入开展“四史”学习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91630"/>
            <a:ext cx="2605212" cy="122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273828"/>
            <a:ext cx="2232248" cy="1111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C:\Users\lenovo\AppData\Local\Temp\WeChat Files\2b1d69e726dd1fa8f4612c586409222.jpg"/>
          <p:cNvPicPr/>
          <p:nvPr/>
        </p:nvPicPr>
        <p:blipFill>
          <a:blip r:embed="rId4" cstate="print"/>
          <a:srcRect t="33248" b="9754"/>
          <a:stretch>
            <a:fillRect/>
          </a:stretch>
        </p:blipFill>
        <p:spPr bwMode="auto">
          <a:xfrm>
            <a:off x="1475657" y="2841780"/>
            <a:ext cx="2377695" cy="180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C:\Users\lenovo\AppData\Local\Temp\WeChat Files\18ed8c6a5a279a79904531e2658e65c.jpg"/>
          <p:cNvPicPr/>
          <p:nvPr/>
        </p:nvPicPr>
        <p:blipFill>
          <a:blip r:embed="rId5" cstate="print"/>
          <a:srcRect t="33759" b="9326"/>
          <a:stretch>
            <a:fillRect/>
          </a:stretch>
        </p:blipFill>
        <p:spPr bwMode="auto">
          <a:xfrm>
            <a:off x="6156176" y="2895786"/>
            <a:ext cx="2592288" cy="181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403648" y="95157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6"/>
              </a:buBlip>
            </a:pPr>
            <a:r>
              <a:rPr lang="zh-CN" altLang="en-US" sz="2800" b="1" dirty="0" smtClean="0">
                <a:solidFill>
                  <a:srgbClr val="7C28C8"/>
                </a:solidFill>
                <a:latin typeface="华文隶书" pitchFamily="2" charset="-122"/>
                <a:ea typeface="华文隶书" pitchFamily="2" charset="-122"/>
              </a:rPr>
              <a:t> 改革开放史</a:t>
            </a:r>
          </a:p>
        </p:txBody>
      </p:sp>
      <p:pic>
        <p:nvPicPr>
          <p:cNvPr id="4098" name="Picture 2" descr="E:\lxy\2020\2020\支部\6月学四史\微信图片_20200623201855.jpg"/>
          <p:cNvPicPr>
            <a:picLocks noChangeAspect="1" noChangeArrowheads="1"/>
          </p:cNvPicPr>
          <p:nvPr/>
        </p:nvPicPr>
        <p:blipFill>
          <a:blip r:embed="rId7" cstate="print"/>
          <a:srcRect b="8777"/>
          <a:stretch>
            <a:fillRect/>
          </a:stretch>
        </p:blipFill>
        <p:spPr bwMode="auto">
          <a:xfrm>
            <a:off x="4499992" y="1271197"/>
            <a:ext cx="4104456" cy="1570583"/>
          </a:xfrm>
          <a:prstGeom prst="rect">
            <a:avLst/>
          </a:prstGeom>
          <a:noFill/>
        </p:spPr>
      </p:pic>
      <p:cxnSp>
        <p:nvCxnSpPr>
          <p:cNvPr id="16" name="直接连接符 15"/>
          <p:cNvCxnSpPr/>
          <p:nvPr/>
        </p:nvCxnSpPr>
        <p:spPr>
          <a:xfrm>
            <a:off x="1331640" y="897564"/>
            <a:ext cx="7344816" cy="0"/>
          </a:xfrm>
          <a:prstGeom prst="line">
            <a:avLst/>
          </a:prstGeom>
          <a:ln w="69850" cmpd="tri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357504"/>
            <a:ext cx="7498080" cy="54006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深入开展“四史”学习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31640" y="11135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zh-CN" altLang="en-US" sz="2800" b="1" dirty="0" smtClean="0">
                <a:solidFill>
                  <a:srgbClr val="7C28C8"/>
                </a:solidFill>
                <a:latin typeface="华文隶书" pitchFamily="2" charset="-122"/>
                <a:ea typeface="华文隶书" pitchFamily="2" charset="-122"/>
              </a:rPr>
              <a:t> 社会主义发展史</a:t>
            </a:r>
          </a:p>
        </p:txBody>
      </p:sp>
      <p:pic>
        <p:nvPicPr>
          <p:cNvPr id="11" name="图片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7" y="2625756"/>
            <a:ext cx="3285227" cy="167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625757"/>
            <a:ext cx="3816424" cy="179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直接连接符 15"/>
          <p:cNvCxnSpPr/>
          <p:nvPr/>
        </p:nvCxnSpPr>
        <p:spPr>
          <a:xfrm>
            <a:off x="1331640" y="897564"/>
            <a:ext cx="6984776" cy="0"/>
          </a:xfrm>
          <a:prstGeom prst="line">
            <a:avLst/>
          </a:prstGeom>
          <a:ln w="69850" cmpd="tri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907704" y="1599642"/>
            <a:ext cx="5655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Blip>
                <a:blip r:embed="rId5"/>
              </a:buBlip>
            </a:pPr>
            <a:r>
              <a:rPr lang="zh-CN" altLang="en-US" dirty="0" smtClean="0"/>
              <a:t>观看了“</a:t>
            </a:r>
            <a:r>
              <a:rPr lang="zh-CN" altLang="zh-CN" dirty="0" smtClean="0"/>
              <a:t>第一个中美联合公报签署</a:t>
            </a:r>
            <a:r>
              <a:rPr lang="zh-CN" altLang="en-US" dirty="0" smtClean="0"/>
              <a:t>”</a:t>
            </a:r>
            <a:r>
              <a:rPr lang="zh-CN" altLang="zh-CN" dirty="0" smtClean="0"/>
              <a:t>的历史故事视频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907704" y="1977684"/>
            <a:ext cx="4501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Blip>
                <a:blip r:embed="rId5"/>
              </a:buBlip>
            </a:pPr>
            <a:r>
              <a:rPr lang="zh-CN" altLang="en-US" dirty="0" smtClean="0"/>
              <a:t>观看了“走进渔阳里、追忆俞秀松”</a:t>
            </a:r>
            <a:r>
              <a:rPr lang="zh-CN" altLang="zh-CN" dirty="0" smtClean="0"/>
              <a:t>视频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1419622"/>
            <a:ext cx="6246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四、开展形式多样的党员教育活动</a:t>
            </a:r>
            <a:br>
              <a:rPr lang="zh-CN" altLang="en-US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zh-CN" altLang="en-US" sz="2800" b="1" dirty="0">
              <a:solidFill>
                <a:srgbClr val="3894AA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0306168-C726-4C0F-9871-E29D979F4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2859782"/>
            <a:ext cx="7992888" cy="720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5918" y="482188"/>
            <a:ext cx="6192688" cy="589364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</a:rPr>
              <a:t>支部总体情况</a:t>
            </a:r>
            <a:endParaRPr lang="zh-CN" altLang="en-US" sz="3200" b="1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5918" y="1446601"/>
            <a:ext cx="6429420" cy="2839661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zh-CN" sz="2000" dirty="0" smtClean="0"/>
              <a:t>本支部现有党员</a:t>
            </a:r>
            <a:r>
              <a:rPr lang="en-US" altLang="zh-CN" sz="2000" dirty="0" smtClean="0"/>
              <a:t>15</a:t>
            </a:r>
            <a:r>
              <a:rPr lang="zh-CN" altLang="zh-CN" sz="2000" dirty="0" smtClean="0"/>
              <a:t>人，</a:t>
            </a:r>
            <a:r>
              <a:rPr lang="zh-CN" altLang="en-US" sz="2000" dirty="0" smtClean="0"/>
              <a:t>除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名学生党员长期在外地实习无法正常参加组织生活外，其余党员均</a:t>
            </a:r>
            <a:r>
              <a:rPr lang="zh-CN" altLang="zh-CN" sz="2000" dirty="0" smtClean="0"/>
              <a:t>参加了支部的组织生活。</a:t>
            </a:r>
            <a:endParaRPr lang="en-US" altLang="zh-CN" sz="2000" dirty="0" smtClean="0"/>
          </a:p>
          <a:p>
            <a:pPr>
              <a:buFont typeface="Arial" pitchFamily="34" charset="0"/>
              <a:buChar char="•"/>
            </a:pPr>
            <a:endParaRPr lang="en-US" altLang="zh-CN" sz="2000" dirty="0" smtClean="0"/>
          </a:p>
          <a:p>
            <a:pPr>
              <a:buFont typeface="Arial" pitchFamily="34" charset="0"/>
              <a:buChar char="•"/>
            </a:pPr>
            <a:r>
              <a:rPr lang="zh-CN" altLang="zh-CN" sz="2000" dirty="0" smtClean="0"/>
              <a:t>本支部所属各工作部门日常工作都非常繁忙，且大多存在工作人手不足的情况，但支部党员能充分发挥党员的先锋模范作用，认真工作，不计个人得失，得到群众的高度认可，</a:t>
            </a:r>
            <a:r>
              <a:rPr lang="zh-CN" altLang="en-US" sz="2000" dirty="0" smtClean="0"/>
              <a:t>多人</a:t>
            </a:r>
            <a:r>
              <a:rPr lang="zh-CN" altLang="zh-CN" sz="2000" dirty="0" smtClean="0"/>
              <a:t>获得了学校和校区和各类奖励。</a:t>
            </a:r>
            <a:endParaRPr lang="zh-CN" altLang="en-US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56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timgsa.baidu.com/timg?image&amp;quality=80&amp;size=b9999_10000&amp;sec=1603537489453&amp;di=a759c336aa2e603a46609483784a6662&amp;imgtype=0&amp;src=http%3A%2F%2Fbpic.588ku.com%2Fart_water_pic%2F19%2F05%2F31%2Fb6c84f4df0f4b6c2fe78eaa2b35cc308.jpg"/>
          <p:cNvPicPr>
            <a:picLocks noChangeAspect="1" noChangeArrowheads="1"/>
          </p:cNvPicPr>
          <p:nvPr/>
        </p:nvPicPr>
        <p:blipFill>
          <a:blip r:embed="rId2" cstate="print"/>
          <a:srcRect t="22007" b="18446"/>
          <a:stretch>
            <a:fillRect/>
          </a:stretch>
        </p:blipFill>
        <p:spPr bwMode="auto">
          <a:xfrm>
            <a:off x="5436096" y="4011910"/>
            <a:ext cx="1584176" cy="615031"/>
          </a:xfrm>
          <a:prstGeom prst="rect">
            <a:avLst/>
          </a:prstGeom>
          <a:noFill/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1259632" y="843558"/>
            <a:ext cx="7344816" cy="15121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3"/>
              </a:buBlip>
              <a:defRPr/>
            </a:pPr>
            <a:r>
              <a:rPr lang="zh-CN" altLang="zh-CN" sz="2000" dirty="0" smtClean="0"/>
              <a:t>开展“</a:t>
            </a:r>
            <a:r>
              <a:rPr lang="zh-CN" altLang="en-US" sz="2000" dirty="0" smtClean="0"/>
              <a:t>我和我的祖国</a:t>
            </a:r>
            <a:r>
              <a:rPr lang="zh-CN" altLang="zh-CN" sz="2000" dirty="0" smtClean="0"/>
              <a:t>”主题党日活动</a:t>
            </a:r>
            <a:endParaRPr lang="en-US" altLang="zh-CN" sz="2000" dirty="0" smtClean="0"/>
          </a:p>
          <a:p>
            <a:pPr marL="365760" marR="0" lvl="2" indent="-283464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Blip>
                <a:blip r:embed="rId3"/>
              </a:buBlip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C:\Users\lxy\AppData\Local\Temp\WeChat Files\ddf0386abcd1d3a887a38b1e6b051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707654"/>
            <a:ext cx="273630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C:\Users\lxy\AppData\Local\Temp\WeChat Files\e9c7c193728235937df9447b747d7cf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707654"/>
            <a:ext cx="259228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timgsa.baidu.com/timg?image&amp;quality=80&amp;size=b9999_10000&amp;sec=1603519079108&amp;di=07bba03054ad4754a8b245c7cbe796a8&amp;imgtype=0&amp;src=http%3A%2F%2Fpic3.zhimg.com%2Fv2-12f1a33741d5f08b1cb12c70f764eb82_1440w.jpg%3Fsource%3D172ae18b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r="67919"/>
          <a:stretch>
            <a:fillRect/>
          </a:stretch>
        </p:blipFill>
        <p:spPr bwMode="auto">
          <a:xfrm flipH="1">
            <a:off x="7092280" y="2617681"/>
            <a:ext cx="1800200" cy="2525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E:\lxy\支部工作\19年\10月党员志愿者活动.jpg"/>
          <p:cNvPicPr>
            <a:picLocks noChangeAspect="1" noChangeArrowheads="1"/>
          </p:cNvPicPr>
          <p:nvPr/>
        </p:nvPicPr>
        <p:blipFill>
          <a:blip r:embed="rId2" cstate="print"/>
          <a:srcRect t="15000" b="15001"/>
          <a:stretch>
            <a:fillRect/>
          </a:stretch>
        </p:blipFill>
        <p:spPr bwMode="auto">
          <a:xfrm>
            <a:off x="5940152" y="2643758"/>
            <a:ext cx="1783079" cy="2088231"/>
          </a:xfrm>
          <a:prstGeom prst="rect">
            <a:avLst/>
          </a:prstGeom>
          <a:noFill/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1403648" y="483518"/>
            <a:ext cx="7344816" cy="5760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Blip>
                <a:blip r:embed="rId3"/>
              </a:buBlip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开展多种多样的志愿者服务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280160" lvl="4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28985" y="9646536"/>
            <a:ext cx="2641843" cy="14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E:\lxy\支部工作\19年\10月党员志愿者活动1.jpg"/>
          <p:cNvPicPr>
            <a:picLocks noChangeAspect="1" noChangeArrowheads="1"/>
          </p:cNvPicPr>
          <p:nvPr/>
        </p:nvPicPr>
        <p:blipFill>
          <a:blip r:embed="rId5" cstate="print"/>
          <a:srcRect b="34600"/>
          <a:stretch>
            <a:fillRect/>
          </a:stretch>
        </p:blipFill>
        <p:spPr bwMode="auto">
          <a:xfrm>
            <a:off x="7164288" y="1419622"/>
            <a:ext cx="1368152" cy="1938665"/>
          </a:xfrm>
          <a:prstGeom prst="rect">
            <a:avLst/>
          </a:prstGeom>
          <a:noFill/>
        </p:spPr>
      </p:pic>
      <p:pic>
        <p:nvPicPr>
          <p:cNvPr id="15364" name="Picture 4" descr="E:\lxy\支部工作\19年\10月志愿者行动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419622"/>
            <a:ext cx="2132856" cy="1599642"/>
          </a:xfrm>
          <a:prstGeom prst="rect">
            <a:avLst/>
          </a:prstGeo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672" y="1923678"/>
            <a:ext cx="1673424" cy="223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1204" y="3075806"/>
            <a:ext cx="220841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483518"/>
            <a:ext cx="7168840" cy="2678925"/>
          </a:xfrm>
        </p:spPr>
        <p:txBody>
          <a:bodyPr>
            <a:normAutofit/>
          </a:bodyPr>
          <a:lstStyle/>
          <a:p>
            <a:pPr marL="777240" lvl="4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r>
              <a:rPr lang="zh-CN" altLang="en-US" dirty="0" smtClean="0">
                <a:solidFill>
                  <a:srgbClr val="00B050"/>
                </a:solidFill>
              </a:rPr>
              <a:t>为抗击疫情捐款，支部</a:t>
            </a:r>
            <a:r>
              <a:rPr lang="en-US" altLang="zh-CN" dirty="0" smtClean="0">
                <a:solidFill>
                  <a:srgbClr val="00B050"/>
                </a:solidFill>
              </a:rPr>
              <a:t>13</a:t>
            </a:r>
            <a:r>
              <a:rPr lang="zh-CN" altLang="en-US" dirty="0" smtClean="0">
                <a:solidFill>
                  <a:srgbClr val="00B050"/>
                </a:solidFill>
              </a:rPr>
              <a:t>名在职党员共捐款</a:t>
            </a:r>
            <a:r>
              <a:rPr lang="en-US" altLang="zh-CN" dirty="0" smtClean="0">
                <a:solidFill>
                  <a:srgbClr val="00B050"/>
                </a:solidFill>
              </a:rPr>
              <a:t>1600</a:t>
            </a:r>
            <a:r>
              <a:rPr lang="zh-CN" altLang="en-US" dirty="0" smtClean="0">
                <a:solidFill>
                  <a:srgbClr val="00B050"/>
                </a:solidFill>
              </a:rPr>
              <a:t>元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777240" lvl="4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r>
              <a:rPr lang="zh-CN" altLang="en-US" dirty="0" smtClean="0">
                <a:solidFill>
                  <a:srgbClr val="00B050"/>
                </a:solidFill>
              </a:rPr>
              <a:t>参加抗疫志愿者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777240" lvl="4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endParaRPr lang="en-US" altLang="zh-CN" sz="1600" dirty="0" smtClean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139702"/>
            <a:ext cx="1584176" cy="2211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283718"/>
            <a:ext cx="278430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https://ss0.bdstatic.com/70cFuHSh_Q1YnxGkpoWK1HF6hhy/it/u=1442575560,164561242&amp;fm=26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277901">
            <a:off x="3775662" y="3119660"/>
            <a:ext cx="1127299" cy="8429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05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483518"/>
            <a:ext cx="7168840" cy="4356484"/>
          </a:xfrm>
        </p:spPr>
        <p:txBody>
          <a:bodyPr>
            <a:normAutofit/>
          </a:bodyPr>
          <a:lstStyle/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r>
              <a:rPr lang="zh-CN" altLang="zh-CN" dirty="0" smtClean="0">
                <a:solidFill>
                  <a:srgbClr val="00B050"/>
                </a:solidFill>
              </a:rPr>
              <a:t>贯彻“</a:t>
            </a:r>
            <a:r>
              <a:rPr lang="zh-CN" altLang="en-US" dirty="0" smtClean="0">
                <a:solidFill>
                  <a:srgbClr val="00B050"/>
                </a:solidFill>
              </a:rPr>
              <a:t>不忘初心、牢记使命</a:t>
            </a:r>
            <a:r>
              <a:rPr lang="zh-CN" altLang="zh-CN" dirty="0" smtClean="0">
                <a:solidFill>
                  <a:srgbClr val="00B050"/>
                </a:solidFill>
              </a:rPr>
              <a:t>”精神</a:t>
            </a:r>
            <a:r>
              <a:rPr lang="zh-CN" altLang="en-US" dirty="0" smtClean="0">
                <a:solidFill>
                  <a:srgbClr val="00B050"/>
                </a:solidFill>
              </a:rPr>
              <a:t>，</a:t>
            </a:r>
            <a:r>
              <a:rPr lang="zh-CN" altLang="zh-CN" dirty="0" smtClean="0">
                <a:solidFill>
                  <a:srgbClr val="00B050"/>
                </a:solidFill>
              </a:rPr>
              <a:t>开展“</a:t>
            </a:r>
            <a:r>
              <a:rPr lang="zh-CN" altLang="en-US" dirty="0" smtClean="0">
                <a:solidFill>
                  <a:srgbClr val="00B050"/>
                </a:solidFill>
              </a:rPr>
              <a:t>船员面对面</a:t>
            </a:r>
            <a:r>
              <a:rPr lang="zh-CN" altLang="zh-CN" dirty="0" smtClean="0">
                <a:solidFill>
                  <a:srgbClr val="00B050"/>
                </a:solidFill>
              </a:rPr>
              <a:t>”活动</a:t>
            </a:r>
          </a:p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endParaRPr lang="zh-CN" altLang="zh-CN" sz="2000" dirty="0" smtClean="0"/>
          </a:p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endParaRPr lang="en-US" altLang="zh-CN" sz="2000" dirty="0" smtClean="0"/>
          </a:p>
        </p:txBody>
      </p:sp>
      <p:sp>
        <p:nvSpPr>
          <p:cNvPr id="14339" name="AutoShape 3" descr="https://portal.shmtu.edu.cn/system/files/styles/bodypic/private/images/19%E4%B8%8A%E8%88%B9%E5%91%98%E9%9D%A2%E5%AF%B9%E9%9D%A22.jpg?itok=oFgX9KGh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553" name="Picture 1" descr="E:\lxy\2020\2020\支部\7月学四史\面对面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23678"/>
            <a:ext cx="2348880" cy="1761660"/>
          </a:xfrm>
          <a:prstGeom prst="rect">
            <a:avLst/>
          </a:prstGeom>
          <a:noFill/>
        </p:spPr>
      </p:pic>
      <p:pic>
        <p:nvPicPr>
          <p:cNvPr id="23554" name="Picture 2" descr="E:\lxy\2020\2020\支部\7月学四史\面对面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995686"/>
            <a:ext cx="2304256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05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707654"/>
            <a:ext cx="4170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五、</a:t>
            </a:r>
            <a:r>
              <a:rPr lang="zh-CN" altLang="zh-CN" sz="2800" dirty="0" smtClean="0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重视党员的发展工作</a:t>
            </a:r>
            <a:endParaRPr lang="zh-CN" altLang="en-US" sz="2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0306168-C726-4C0F-9871-E29D979F4F9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1112" y="2211710"/>
            <a:ext cx="7992888" cy="720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9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五、</a:t>
            </a:r>
            <a:r>
              <a:rPr lang="zh-CN" altLang="zh-CN" sz="29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重视党员的发展工作</a:t>
            </a:r>
            <a:endParaRPr lang="zh-CN" altLang="en-US" sz="2900" dirty="0" smtClean="0">
              <a:solidFill>
                <a:srgbClr val="0070C0"/>
              </a:solidFill>
              <a:effectLst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167594"/>
            <a:ext cx="6664784" cy="172819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 smtClean="0"/>
              <a:t>2</a:t>
            </a:r>
            <a:r>
              <a:rPr lang="zh-CN" altLang="en-US" sz="1800" dirty="0" smtClean="0"/>
              <a:t>名预备党员如期转为正式党员，另有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名预备党员因船期原因未能按时下船转正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发展了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名入党积极分子为预备党员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支部大会审议通过了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名优秀的年轻员工为入党积极分子进行考察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endParaRPr lang="en-US" altLang="zh-CN" sz="18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2289" name="Picture 1" descr="E:\lxy\支部工作\19年\9月庄庆鹏入党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859782"/>
            <a:ext cx="2084851" cy="1563638"/>
          </a:xfrm>
          <a:prstGeom prst="rect">
            <a:avLst/>
          </a:prstGeom>
          <a:noFill/>
        </p:spPr>
      </p:pic>
      <p:pic>
        <p:nvPicPr>
          <p:cNvPr id="6" name="Picture 2" descr="https://timgsa.baidu.com/timg?image&amp;quality=80&amp;size=b9999_10000&amp;sec=1571194095995&amp;di=0324705ce259d49b7f87129e43b5b78a&amp;imgtype=0&amp;src=http%3A%2F%2Fku.90sjimg.com%2Fback_pic%2F04%2F81%2F49%2F1458c4c17196bfe.jpg%2521%2Fwatermark%2Ftext%2FOTDorr7orqE%3D%2Ffont%2Fsimkai%2Falign%2Fsoutheast%2Fopacity%2F20%2Fsize%2F50"/>
          <p:cNvPicPr>
            <a:picLocks noChangeAspect="1" noChangeArrowheads="1"/>
          </p:cNvPicPr>
          <p:nvPr/>
        </p:nvPicPr>
        <p:blipFill>
          <a:blip r:embed="rId3" cstate="print"/>
          <a:srcRect t="59800" r="33463"/>
          <a:stretch>
            <a:fillRect/>
          </a:stretch>
        </p:blipFill>
        <p:spPr bwMode="auto">
          <a:xfrm flipH="1">
            <a:off x="3995936" y="2787774"/>
            <a:ext cx="4812871" cy="1635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pic.58pic.com/58pic/15/31/96/85U58PICeSd_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2748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19522"/>
            <a:ext cx="8229600" cy="695232"/>
          </a:xfrm>
        </p:spPr>
        <p:txBody>
          <a:bodyPr>
            <a:normAutofit fontScale="90000"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       支部生活</a:t>
            </a:r>
            <a:b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endParaRPr lang="zh-CN" altLang="zh-CN" sz="3200" dirty="0">
              <a:solidFill>
                <a:srgbClr val="0070C0"/>
              </a:solidFill>
              <a:effectLst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167594"/>
            <a:ext cx="5976664" cy="270030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Blip>
                <a:blip r:embed="rId2"/>
              </a:buBlip>
            </a:pPr>
            <a:r>
              <a:rPr lang="zh-CN" altLang="zh-CN" sz="2000" dirty="0" smtClean="0"/>
              <a:t>认真</a:t>
            </a:r>
            <a:r>
              <a:rPr lang="zh-CN" altLang="en-US" sz="2000" dirty="0" smtClean="0"/>
              <a:t>贯彻“不忘初心，牢记使命”主题教育活动</a:t>
            </a:r>
            <a:endParaRPr lang="en-US" altLang="zh-CN" sz="2000" dirty="0" smtClean="0"/>
          </a:p>
          <a:p>
            <a:pPr>
              <a:lnSpc>
                <a:spcPct val="130000"/>
              </a:lnSpc>
              <a:buBlip>
                <a:blip r:embed="rId2"/>
              </a:buBlip>
            </a:pPr>
            <a:r>
              <a:rPr lang="zh-CN" altLang="zh-CN" sz="2000" dirty="0" smtClean="0"/>
              <a:t>加强对党的理论知识的学习</a:t>
            </a:r>
            <a:endParaRPr lang="en-US" altLang="zh-CN" sz="2000" dirty="0" smtClean="0"/>
          </a:p>
          <a:p>
            <a:pPr>
              <a:lnSpc>
                <a:spcPct val="130000"/>
              </a:lnSpc>
              <a:buBlip>
                <a:blip r:embed="rId2"/>
              </a:buBlip>
            </a:pPr>
            <a:r>
              <a:rPr lang="zh-CN" altLang="zh-CN" sz="2000" dirty="0" smtClean="0"/>
              <a:t>开展各种形式的</a:t>
            </a:r>
            <a:r>
              <a:rPr lang="zh-CN" altLang="en-US" sz="2000" dirty="0" smtClean="0"/>
              <a:t>党员教育</a:t>
            </a:r>
            <a:r>
              <a:rPr lang="zh-CN" altLang="zh-CN" sz="2000" dirty="0" smtClean="0"/>
              <a:t>活动</a:t>
            </a:r>
            <a:endParaRPr lang="en-US" altLang="zh-CN" sz="2000" dirty="0" smtClean="0"/>
          </a:p>
          <a:p>
            <a:pPr>
              <a:lnSpc>
                <a:spcPct val="130000"/>
              </a:lnSpc>
              <a:buBlip>
                <a:blip r:embed="rId2"/>
              </a:buBlip>
            </a:pPr>
            <a:r>
              <a:rPr lang="zh-CN" altLang="zh-CN" sz="2000" dirty="0" smtClean="0"/>
              <a:t>党员的发展工作</a:t>
            </a:r>
            <a:endParaRPr lang="en-US" altLang="zh-CN" sz="2000" dirty="0" smtClean="0"/>
          </a:p>
          <a:p>
            <a:pPr>
              <a:lnSpc>
                <a:spcPct val="130000"/>
              </a:lnSpc>
              <a:buBlip>
                <a:blip r:embed="rId2"/>
              </a:buBlip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1905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467544" y="1419622"/>
            <a:ext cx="8229600" cy="6952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一、</a:t>
            </a:r>
            <a:r>
              <a:rPr lang="zh-CN" altLang="zh-CN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贯彻“</a:t>
            </a:r>
            <a:r>
              <a:rPr lang="zh-CN" altLang="en-US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不忘初心、牢记使命</a:t>
            </a:r>
            <a:r>
              <a:rPr lang="zh-CN" altLang="zh-CN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”</a:t>
            </a:r>
            <a:r>
              <a:rPr lang="zh-CN" altLang="en-US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教育活动</a:t>
            </a:r>
            <a:br>
              <a:rPr lang="zh-CN" altLang="en-US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zh-CN" altLang="zh-CN" sz="2800" b="1" dirty="0">
              <a:solidFill>
                <a:srgbClr val="3894AA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0306168-C726-4C0F-9871-E29D979F4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3219822"/>
            <a:ext cx="7992888" cy="720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19522"/>
            <a:ext cx="8229600" cy="695232"/>
          </a:xfrm>
        </p:spPr>
        <p:txBody>
          <a:bodyPr>
            <a:no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       一、</a:t>
            </a:r>
            <a:r>
              <a:rPr lang="zh-CN" altLang="zh-CN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贯彻“</a:t>
            </a:r>
            <a:r>
              <a:rPr lang="zh-CN" altLang="en-US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不忘初心、牢记使命</a:t>
            </a:r>
            <a:r>
              <a:rPr lang="zh-CN" altLang="zh-CN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”</a:t>
            </a:r>
            <a:r>
              <a:rPr lang="zh-CN" altLang="en-US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教育活动</a:t>
            </a:r>
            <a:br>
              <a:rPr lang="zh-CN" altLang="en-US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endParaRPr lang="zh-CN" altLang="zh-CN" sz="2800" dirty="0">
              <a:solidFill>
                <a:srgbClr val="0070C0"/>
              </a:solidFill>
              <a:effectLst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403648" y="987574"/>
            <a:ext cx="7498080" cy="360045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Blip>
                <a:blip r:embed="rId2"/>
              </a:buBlip>
            </a:pPr>
            <a:r>
              <a:rPr lang="zh-CN" altLang="en-US" sz="1600" dirty="0" smtClean="0"/>
              <a:t>认真学习党章</a:t>
            </a:r>
            <a:endParaRPr lang="en-US" altLang="zh-CN" sz="1600" dirty="0" smtClean="0"/>
          </a:p>
          <a:p>
            <a:pPr>
              <a:lnSpc>
                <a:spcPct val="120000"/>
              </a:lnSpc>
              <a:buBlip>
                <a:blip r:embed="rId2"/>
              </a:buBlip>
            </a:pPr>
            <a:r>
              <a:rPr lang="zh-CN" altLang="en-US" sz="1600" dirty="0" smtClean="0"/>
              <a:t>认真学习</a:t>
            </a:r>
            <a:r>
              <a:rPr lang="zh-CN" altLang="zh-CN" sz="1600" dirty="0" smtClean="0"/>
              <a:t>习近平关于“不忘初心、牢记使命”论述摘编和习近平新时代中国特色社会主义思想学习纲要</a:t>
            </a:r>
            <a:endParaRPr lang="zh-CN" altLang="en-US" sz="1600" dirty="0"/>
          </a:p>
        </p:txBody>
      </p:sp>
      <p:pic>
        <p:nvPicPr>
          <p:cNvPr id="8" name="图片 7" descr="C:\Users\lxy\AppData\Local\Temp\WeChat Files\c9a228c8174ac5523fc5cc59bd26bb2.jpg"/>
          <p:cNvPicPr/>
          <p:nvPr/>
        </p:nvPicPr>
        <p:blipFill>
          <a:blip r:embed="rId3" cstate="print"/>
          <a:srcRect l="21389" r="26222"/>
          <a:stretch>
            <a:fillRect/>
          </a:stretch>
        </p:blipFill>
        <p:spPr bwMode="auto">
          <a:xfrm rot="11034167">
            <a:off x="2484924" y="2147185"/>
            <a:ext cx="2160131" cy="11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C:\Users\lxy\AppData\Local\Temp\WeChat Files\e8ec283a96dd6b11084e03ac39a995f.jpg"/>
          <p:cNvPicPr/>
          <p:nvPr/>
        </p:nvPicPr>
        <p:blipFill>
          <a:blip r:embed="rId4" cstate="print"/>
          <a:srcRect l="9319" t="18825" r="7515" b="23364"/>
          <a:stretch>
            <a:fillRect/>
          </a:stretch>
        </p:blipFill>
        <p:spPr bwMode="auto">
          <a:xfrm rot="21274302">
            <a:off x="1821224" y="2107290"/>
            <a:ext cx="896821" cy="125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C:\Users\lxy\AppData\Local\Temp\WeChat Files\884ae67922062dc19d75be359e29b67.jpg"/>
          <p:cNvPicPr/>
          <p:nvPr/>
        </p:nvPicPr>
        <p:blipFill>
          <a:blip r:embed="rId5" cstate="print"/>
          <a:srcRect t="24615" b="21758"/>
          <a:stretch>
            <a:fillRect/>
          </a:stretch>
        </p:blipFill>
        <p:spPr bwMode="auto">
          <a:xfrm rot="16200000">
            <a:off x="2969822" y="3021800"/>
            <a:ext cx="11881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C:\Users\lxy\AppData\Local\Temp\WeChat Files\ef832023ed1c3e4952f11d64e7305f9.jpg"/>
          <p:cNvPicPr/>
          <p:nvPr/>
        </p:nvPicPr>
        <p:blipFill>
          <a:blip r:embed="rId6" cstate="print"/>
          <a:srcRect l="15059" t="22571" r="20345" b="28840"/>
          <a:stretch>
            <a:fillRect/>
          </a:stretch>
        </p:blipFill>
        <p:spPr bwMode="auto">
          <a:xfrm>
            <a:off x="1907704" y="3435846"/>
            <a:ext cx="864096" cy="128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5" name="Picture 1" descr="E:\lxy\支部工作\19年\1909不忘初生主题党日图片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2247714"/>
            <a:ext cx="3443874" cy="22682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05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403648" y="1131590"/>
            <a:ext cx="7498080" cy="37444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支部书记讲党课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党员热列学习讨论</a:t>
            </a:r>
            <a:endParaRPr lang="zh-CN" altLang="en-US" sz="1800" dirty="0"/>
          </a:p>
        </p:txBody>
      </p:sp>
      <p:pic>
        <p:nvPicPr>
          <p:cNvPr id="46083" name="Picture 3" descr="E:\lxy\支部工作\19年\支部书记党课-19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55726"/>
            <a:ext cx="2448272" cy="1836204"/>
          </a:xfrm>
          <a:prstGeom prst="rect">
            <a:avLst/>
          </a:prstGeom>
          <a:noFill/>
        </p:spPr>
      </p:pic>
      <p:pic>
        <p:nvPicPr>
          <p:cNvPr id="13" name="图片 12"/>
          <p:cNvPicPr/>
          <p:nvPr/>
        </p:nvPicPr>
        <p:blipFill>
          <a:blip r:embed="rId3" cstate="print"/>
          <a:srcRect l="23621" t="17995" r="7660" b="12853"/>
          <a:stretch>
            <a:fillRect/>
          </a:stretch>
        </p:blipFill>
        <p:spPr bwMode="auto">
          <a:xfrm>
            <a:off x="4860032" y="2427734"/>
            <a:ext cx="288032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683568" y="483518"/>
            <a:ext cx="8229600" cy="695232"/>
          </a:xfrm>
        </p:spPr>
        <p:txBody>
          <a:bodyPr>
            <a:normAutofit fontScale="90000"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       一、</a:t>
            </a:r>
            <a:r>
              <a:rPr lang="zh-CN" altLang="zh-CN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贯彻“</a:t>
            </a:r>
            <a: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不忘初心、牢记使命</a:t>
            </a:r>
            <a:r>
              <a:rPr lang="zh-CN" altLang="zh-CN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”</a:t>
            </a:r>
            <a: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教育活动</a:t>
            </a:r>
            <a:b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endParaRPr lang="zh-CN" altLang="zh-CN" sz="3200" dirty="0">
              <a:solidFill>
                <a:srgbClr val="0070C0"/>
              </a:solidFill>
              <a:effectLst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AutoShape 4" descr="data:image/jpeg;base64,/9j/4AAQSkZJRgABAQEASABIAAD/2wBDAAgGBgcGBQgHBwcJCQgKDBQNDAsLDBkSEw8UHRofHh0aHBwgJC4nICIsIxwcKDcpLDAxNDQ0Hyc5PTgyPC4zNDL/2wBDAQkJCQwLDBgNDRgyIRwhMjIyMjIyMjIyMjIyMjIyMjIyMjIyMjIyMjIyMjIyMjIyMjIyMjIyMjIyMjIyMjIyMjL/wAARCAEsAkADASIAAhEBAxEB/8QAHAAAAgMBAQEBAAAAAAAAAAAABAUCAwYBBwAI/8QAPxAAAgEDAwIFAgMGBQQCAwADAQIDAAQRBRIhMUEGEyJRYRRxMkKBFSNSkaGxBzNiwdEkcuHwFkMXgvFTY4P/xAAaAQADAQEBAQAAAAAAAAAAAAABAgMABAUG/8QAKxEAAgICAgIDAAIBAwUAAAAAAAECEQMhEjEEQRMiUTJhBRQjQlJicYGR/9oADAMBAAIRAxEAPwB/nIP8XufeviSTz/OrCAT+HmuYHde1esjw2cVh071IsCcEfpUQu0jIHye9dJXH60QWT3BV6YqQbCkmo5GckcVLeM8GgE7vU4rm5SSBXwIHIJ57V1c4wMYzWoxxepwf510Eg5NdJXJHIx3r4FQM7qBjmDx7VY3C8EVENuOP7138POM0AnwzjjkfNS9OQRx8HvXB+HDdu9fZDcjBrGISbODkE/A6VAMqk4HJ+KmwUnr+lRUjOQKKMcCh8ZAA6ZFWJsHAXd7k+1fKm44UEn2FVEoSeTzWMMrjWGeMLGoGFAzjGaWzSvKwZicnpUWIIyD0r7CknrmjGKRpSb7IY/KW69cVJPQcgnJHJNfY6ECvhndyMCmsAXYQz310be3yoI3SSEfgX3p5NYRW8OYrczKP/tceonvxVPhWRVvLiInLSJyem0DtV2q3csavHHIcBsEjrmuScn8nFHVGEVj5C+7ke2h8qQlFcjpQCzw/UI4UFEbO0ng1cbW4uMyTzZXkDdxj7VWbRY8fvEPuB1FUVURdllzeSTEFV2qOBt6YqjLkAbsgVzC7mJ6EcH2q1ASD06VqpC7bIrhFJOc+9WK5dxz6QOmKiFzkAgj+1WBlUHLfFYKLEAYeoH4rjy7VCLtA+KiZkwF9Q+cVVnc32NChrLVPq55PvRHnbBtCkt7+1AyXKQDc5xzxQkupB8pCCwP5jxStr2GMZPpE7iQGdhvLEDk55FdHoQtIeozk+1BxSer8Sqf9VcuNRK2sbhGfqD6eCuea58nkRWkduHxJNcmGCNeqnIOKnhc7shRnGcUttb76i2E8ZGN2AfgdKY2kEuoWl/dbjmzCEJj8ZamWZcScvF+2iwsQcYAGO3euk49JFCw3QfAwR2YHsaKDhlzjIH9aPKx2uJF2PGMnHvX25jyFOMYJqWDtGACfmugbecHBOeDWM2i6xdVuozJCJUByV7U6v9SUKZAxVOpYCkiSIi5PpA6kiovOs6FdxYMOhpnFPZBydtIidVt3LSPIGVjlRk/+4qD3KOD5frDHHHaqxawmQkKEx/Kire3jOGAxn2rInJIr2B3wcqxHJNamxto4LNQmJDJhmbHWkkCwxMSF3Mx7nirX1qW1URq3qxx9qTJbVIricYsa3KRwg7VwF/rWbmO92I6Zq2XWpZbfy2kAwfU2OtBi5hkYeXKr7ugDChCSj2zZIub+qPgADjFS4OMqf5VLknAU5/SvtjgNjdV1OLOdxkiI2Dk9q4HUZxk5qLKR+XHucVNIpWHoQnBxwtG4mqREljwBj5Nd8svz0Hc19PPaWIzeXcMGO0jgH+VIr/x5pFuwis45tRn6ARjZGPuxqcs8I9stDx8uT+KNBHFHE3Tlv61JlIbnK8V55qHjXXHicrLFYrn0xW0QaQ+w3N37VstIsbixsoIrydpr8j6i9kY5xK4yEHwox+uaTH5HOVRRXL4U8UOeRh5wBnBIHXNcACsB+UjPzUs/yqJ+9dlHAfN6uAeK4RjuQPYV3A4HOTXXXGCB1rUAj74J461LsCDxUCB810AHnfxQoJ07uMsK+VSeRz+tdK9s5/So7S5yM5Ht3rNGJYIHRhRzGCazVBuxGOARQIduVGTk8ZohXAXaxAIHPNSmPF0DsuxN3PtQxkycDOPmr5pdwVAM9+KrCtjIIx9qm9mZA8n0glj14omJIGhw8Y2g9+pqCcff4qaqXX5JrOJrBgec5AzXzNxgFSPk4r4RgN1FTKKcDNdaYpWcEjaFB++a5hcEnt1zUwgZjluM4Fd8sLxxj70RSAGef5VLb0PtXSoAyD+lcCAdv1zWCd9OcAmpLswAP513YB16fFSEP8OOeuaxisgEcGo7Dz6utXeWQoPA+1fLHzktQsJAcPg5zUv1FdKDPLdBivimB0B+9Ax8ARweT96iwUjJ5PtU1jztVdzM3GB3NFx6ReSZLJ5KDnfKcYH2pXJLsZRb6KbLTpb6XYgAj/NIei/b3NNIvD9vGf3zu7d+doqdnPZ6fa7FnWRlOW2e9B3OtysSIUVR2J61zTyyfR24sKra2MVhtbZiq+TGx7E4z96DvbaySfzrmRcFcrDCPxn5I7UnaIPI0kpd3J5LHqamIsjAwo6nFTUn+lvhi+yqQkEDylUdlWoFDx2okRgnDDj3oq00ae8j8wyJFGTgEnJb7VbHk/6mR8jClXFCrYoGCfu2eK6mO3Pv3rWSwQWsKwxQrtIwxC5z96UXcttE4XYM9SQOhqkcvI5pY+IbotvHbWr3byL5kvpTP5Pn71ZKiJGGePzZDks7HFKrS6VpApK7Rkrx3qV5cZRnMhweMDv+lTcG5WyimlGkRvLjzY0jBWMZ6mls7eWu0SD47E1VKzFjIQF29OetcjZ9kylA0zoArEZKgnnFNPJHGthxYJZnovihaQ4ctge1FKoXCIQDnGSetDpFOyhdzAdBk4xXUspGcuZmQKcg9ya5pebFLR1R/wAbNsmWA3AkDBwcHpVbXEWeCDj2qiWyjKs8mWYnnc3B/lX0cSQqCqopPZelTfmSa0iq/wAdFOmzrX437FjYk9qiJLmTO1QuO/tXxB98Drir4YmZcsOOxaoS8nIzph4OFegVYX80GeU988VFrcOOdwUnGB1pgYHEZLHCA5BHc19HDI4GRhPxMc9RUnkk+2dMcMIqkgeODytSSFUUug3PxkKvas/4n12K2t5LWGTEkgKu4HEa9wKZa/rqW8n01sR9ZOoDupzsQdB968+v4o7stC5kMhyJDj8C9/1rQV7YMs0lxiH6LrEmkhoJpRJaSEbWPUV6v4V2SaVdzrhoZrqIK3Xdt5rxdYYoYY440LWqqFdcerjofmvX/wDD2AQ+CNICsXWa5ll3Z7ZOKrbo5mkx3rfhlL8teaeRDdnkr+V//NZUtPa/u7pDGwO3kd621/q8WmRgqss9w7oq28Cl2IZgNxA6KOTn4oi+sLXUJWhl8oXKJu7E7ScAke1PCbiSnBSMKLja+A2V6VbuZvUpG0fNSu7O1t7pobsS2MxJHmKpeJ/Y47fpUv2RffTPLbNFeQjBzbNkke+3rXTHKmc0sUvRUQ7r6mO3qOeDUtu1FBIzjI+BVDTMrgSEx5/K4waIVA3q34yeMjr8VaNM58twPhEm7Lg8/NXmYBOF4HFDgMcnAwODUjCxTsAfmnpHNyk2ckvFWFiOFxksO2Kz1zq8824wARrnl2PJH+1Ha3PHa2Mduw3yTfvMKOgHAH6mrNN0CKJFuNSTzJ2G4Qn8Mfwfc14/meS1LjE+i/xvhY/jWTIrbMsYzcuRme6JP4UJKj+VWnTbqBGZNPeMY5K8HFbtVSJfSIoIQOijApJrtxFLagW1xIHLZbPTArz1OUmepLJjxr6xRhZ7y6DlPNuYSp5GaF+qvVJ8u9uR/wD9TTNiXwzZLHqxHWoLa7yRs6+4rpimjieWMn0VJq2vCMKmrXCKoOM4JqMt7q1xGouddvWJXGFfaMfpR40aMgHewyOcV8+lKePMIIHcU3JjJY/wz/0cbsXcSSnoHlct/U0SkQx6WCL3AHNN49ESQqTJIeeg/DV37PhhQjy2dzwqLyWJ4A/U0Vsd5Yoq8KaXHe6415PEz2Gm7ZfV0mnJ/dxj4zyftXoBB3FmPqc7nbPVjyf61TZWK2NrBpqBQtoN8/8AquWAyM+yjirinq68DP2Net4ePiuR89/kPJeWdfh8WGQMjFfDJHUA9jUCBng9q5g59J4ruPOLG2qPSxz3NQOc55Oe2aiVYd+ldVSe+KwGdPXnIqQK42gD7mo7fck18FOVH96BiwMATknB754o2wVnfcQ3lICBgcZNAkLtPqxmmdl5iomE2g8HNSyS0UgrZTc7baVtoBOOcnrSi5JnKuq+X1BHWm+o7fOG2RWJGCv8NLHQ7m2j0rzuB61z3Y7K4oNgGTkdh7Vf0GTj9KiuAoySc1wknjtnAp0LTLFKnPPPtXzsVIYcAe1VKp3HaTkd8V824/iIOehpWWxxTJsilurVIhc5rjoQ/ORUtnpBz1966kczIbOh6fNfMieXyW3/AGzmplSB2qBB59WPYZpwEAOMdKmsfpI3EjPOa4I93BbJHJAqwK23k/agwnyKQODkf2qY6Y69+K6EYDJIx8V0DI5BH2oWaivkcqP518MknIHHtVrZDYA+xqsLx0PWhY1HMZ5xXDyBlSRnjmrQhYhFUs56KKaWWlqj+bcBWfqkYbgfellNJWMoOT0W2Ngunw/UygvO34Q3AjHx80s1LUfOby0dnXOCM9aYeIILuazSfzvKhgUl0Octn2pDFDjcRznBya5G7ds74QUdI7EPM2oFwT3ouWG2t4yjp5tyfwtn0oPj5oYgq28N17Yq63tZrqSQR+raPUx6CtWinvZWxVjnZlvvXyAkZ6E9KNa0hs4Gm1CTarcJ5fU/FJ3nlz+MIG6KBz8UtDqcQobVJ3HnoTWgFwkFrGiuu1V7Vm4pC0X7wrlePk/NVy3EjqQudo6D3p4LdMTKrScTRftWCOB5QdxBxgmkuoak9xIYxGkYPXZ3FAyxsVzkjPXFREYOBuOP61RVHaILFKWpBMbBF8pcYxwM81VKC7Y5LjiroreMMZGwMAEk8VK2s7nUruRLWGRtvORwMfc0kvJS6KrwqabAY7eS4ZkVgFBwzt0FOF027Nk8ttbSGNFyZH9GQPbPWtBpmgW+lW5uL5kYoM4PKR9+f4jV41e1u7yCJxI7StiCJE3MF7yMPyr2ya48knkezrxpY19TII7mFCiEBh6cjtUVlZvSgGCepo3VEXTtQuLcukMKnzFZm/IemM/ypR+1dMtAwnv7ddvIXdu3Z+1cri7O6Mo8UwyONXPOCAa+MIkEhUMNnANJJPFWjw3Zj+pNxGBuzDkAnsKhL41ikMotdPkkJxw5wFrOMjKUL2PjAscgAw3bir8DAA9sVj5vEmqSTs8dnGhPp6ZAqj6rxDdTKBL5e5eQi549qKgwfKvSNpIvpjDnnJ2jsaDv9XsbG0maW6jibyyF2tzmsYbHUrl3Nzeysj7ifKYjp1+1UQ+FraSKctCskgwUMjEgfzo8F+ivI60grSrjT7m7MrXEScq43sDkj3PXNd/ZaCSWZY0l8yQu5ilyHY85IoRNI094Qz28fDEEY9vmqX0ezAJgLRc59Eh5NVOYtvLRUdj5U0YQHBAyAK9X8HJ9L4Y0S1jTKi1ZxnAPLGvH721u4IbiODUJI3VMZJzk4r2GwaHTLPR7e7mKeVp0Y84oSNxGTkjpWoDdPZ26ZB4z06e1ukjdLeQXIikAaTaPRHLngLk8d81DS52j1zTb22t5VGuCb6pbxSZoPLGQqt/AD0FOrexs5d0tra2RaTJM0ADEsR1I780lttN8Qzam+r36wW00VqbW2s45S65Y5eUnsTwAOwqi6Jvsa+ILq0s9JlnvIWnxxFAg3STt2VB1zWe1LS5dLngktZmjaY4hTdtdjjdtHyBXdS1ee2WCa+tXhlhuI0+qjGHVN2So++Mfag9T1e01+y05mWEzYiuruEHFyoG1i0KE8HkZPcHiglZm6CDr8twnkanYw3iL1EoxKB8MOh+9fImg3CoiXl3p0g5Vbgb0/nWqltrDW7b6uCOGQygtFMoK+rHG7v1xmsMYrpLqSzeGFr9I0Jt4Jw5kkP4lGemOD9jWTmumCUccv5IbHSNeZGOkT6NfQn1Bi53fbHSkV/q2r6O5Gr+Gb9YgMtcWq71/pmmr+HL+CUOtqFcAHMEm05/TvRNvd6/aK227uQq8sLlQyj7n2pec7u2H48VVxR59aeJ7TWPFkNy4VbYMuy3V/WAvTOe5rc3d1FGrTsSIm5HPBJ+aue4s7qdW1bQNPuXU8SpEFfmo/sfw7eqEK6nAoPpiSfKr9ga5pYFOVtnSvJ4Q4xRn7rV/qF2lHEfUHpj5oK+JayZiGZmOARWuPgvSZWLR6lqSDrhlVv0oC98FQoCE1C+I558tcn710LDiSpHJ8uWTuTPOTdpEQHQhumMZq62uoSxLyMpxnOK0LeANPYlpbvV53zkBSsa4+9G2ngzToQPL0oMc5DXEzSEfGO9MscPY7nJbM0l3ZySbYn8+QjorknPyKZW9nfXAAtrGQ57uNqD7k1qbbR4LWJ2iSytgjlZNiqmD7HPOaYrY8JvmcsSBtz1+1D4oA+aXow+uJDoWqpYT33nXHkJK4VNoUt2HxRHhto7mdtTG91t32WmV9Mk5H4vkL1pB4iWbXfHNxa27FJJJPp1JOSFHVv0FbixjhSKKG1XFpZr5Fv8A6m/M/wCpq0cEbRKeeSi2w+OFYYQBngcuRy7dyfuarbg4Pf5rrF2AyST7VARyE9z74r0YpRR5DdsjtwQdw9q6V6g/071wjccqRgce9dZGYdeO1UTsVogR0yxyK6Bn3yfjiueW+M9RXdjKeCP9qNgo6d27B6V9ty23cefapCFn68H3q9P3QwqqTU5TSCkWxRRiAsUXeOgYVx7hxEFwSVGBz1qlpJS/LKK4VYj1EH7VzPbK3+FGx3cktjPXipqoKgLkDpUtmQeoxzVgHpBPesNTKyuwgBsiqyMdv1q1lcnIwBnt3rsaEeplGB3PetaCoSbKNm843da6YsYwf50QUA5A+2TVM5OzgEEd+1FUwyuOiyRcNgHtmqmVsZ5PxVsq7mPI6ce1QCHbwST7V0xIMrKEdSc/evvKJ/Njd3Jq0pzwDXCi5JPGfYU1gKtpGODx3q0biOAa5tGepA9zXQhPQk4+aDYUmy0ZHGRmrE3McDJI7iqNmz8Q5PzU9zAbVfaPgVFzReOGT7JOp5DnAH8RqG5F5ZztH8NQkRm6vnvzVRXDY9xyaV5GVj469jixktFYIsoMrDIz1Iq641O1gBCyhzg4Qe/tms8YUbLNnjpUljQDp+tTbb2VWJLSCm1K+uLZ7e4lUxv7dQPbNRAwMkscVT+HADZH2rpO4Y3kUtFei6Da7mKRFwR6G3cg+1PV1C00+zARQAoztU53N3rLg+rGcEdzXWYEEMwxnnNZoFWydzez3cgluJC7c7VA4X7VSwBjHPfjHX71wsFbjnH6/wA65nj4PeihqIFSzEmRj967hs8nP2rhUZwOePerCcKOxpjVsgxzg9cDmhnvLpFLyaczRqeTDKMkduMUQzYkGRyeMDqa6iyMcxW8sjA4PGAP1NSk17ZVJpaFreKhADDBpEjShukkuTn/AIq+18f67pq3CR6TaFTh8M7AqenHHNGiwdn3yoqkdlXcSfvVM9hDh2lIDMCATjiuVpXortqmR1/UNb1aC21GG+eGG1dWuIgMCWM4LqF6EgZbPXitbLb21tqXhu50HczvlGQE/vrVxlnkJ54OCCe5xXbOfQhoelareMjPBE6wxg5BfGG9I4LYGM9qhpvi9ri+iU6Wyvc2yTJCn+Z+FmJOeAgAUD5NUWyMuwPx/wCFo9Q0+3v3ZnltZG8wk43Rt2+wOKxKeFFXarrGOOFA/FXofhea3uLO40tZGNreRG9sw7biIpD60yepR88dgRWC13xdcaTfXGmyaS7T2jFPOeQKrDHpIA55qU009HRicWvsSh8MQLGbqSVnhQeUhUAbf09h71ZZ6fH5xEZeTeCBn8J+a1WiJLFodubu1TdNEJJdvOwnkj7UHe6RFO7Wuna+2nX3l71RVBjIPTOR3470rT9DRkl2JDYRqg9LbT+Zif70ZBEbeVP/AKnx6CzhQAe+az2o+H/FVnERdPNdQA8S2f71T7ttHK1njLZRJ/1upyRjkt50bKxI4wA1LxYymr0bu41K0gVYPqIU8t2O4sGzkd8daS3fibT7a3c2krXUzKQuyM4H3+KQWg0+5mbfFOu7Ow7gVb4yO9VzXEcSJHBYh40Hq8xiG+R81kgyk2g/TvElotmLe9JRw5dgY89aul8Q6AUBZ0X2UJilUdtNqmpR22k2ryXEkQZLaNcnqeWPYfNbzR/8NLkJLea/cRRKkLMLK2AJOBn1Pj+1OSkqMpcatoE6N5k/7xgOBkYB4Fae28aXekXlzZXV7ZXCosUSwXKHO0LxyOprGRwm4AVEQCWRFxsGMZHFXatBGdX1IzRJLi6KqWHYADFFaEcbNYPEVlLOZlW1hJOQ1tOUIp5p3jIq3ljUoXIxhbpgf03CvLI7S2CACzjcjqB1PeovpVuDtaxUSsPVlsYU+3vTcmKoHuU2qabqDWw1OF4hDMtzGVO6MsvQk+1J7jwbDqF4l1amzvo4MtBLK26UtJIGkLHHGwD0V57o9x4i8PXFtFZzwTWE52CO7jMiR56D3wfit9Y6hp9xMou9Mm0+ftcWEpxn5HtTJOicpr9DdRtNW0pjLpmoZcvuK36sI2XBzllyc/pzSDR5tbbWoLlLOK/nSyW6mX6xCSSxCpl0BDdSP71tbC8nnbZYaxZ6nEDzHIQJBj7UK2hWn1V7PqFpdNcXZXfOQPQi52qNuOBnrQTM9hceumK1WW+0m/tZCgZoinmFTjpkdazWsLZ6rrVne3sE08N3KbMQsssSwwhSxdwPxvnHwBWhXRpEC/s7WrqA9dkh3j+tAXlv4jj1vR5EeC7jQXJZ9u0LlABn5znFZPZnbQRoN/bahp8cLpbx3VsoimgjJYR4/CQW5wRg1VrOoXOjxTXZtNNNkmPLLTMssrnogUDqam93rkSln0eGV1Xgq2N3tSe9vNWe1WS70CS61GRBBmGQeVaZwSy57cfi6msuwNao0MUt1bR/VapFZWdp5eWWORmkVz0U5GPjilV/4iJY/QgKmwhmnjJOezLg9B7GlOq3ct1d7B9SkS/vPKlbIVz3X4NBeQZIRDPFLKjAtJHE213UckA9qooasDklo0UOuGGe4e+kjeAIuyK3TdJEFHrlkQchWJ4HYUZfXUU+iXVzaXA2GAmOaPjaexGfmsul5PHrM9xaadqFxMggZgfSQ3I5IwGKrjOab3sep36RQ+T+5lkBneQjIVecY75OKWUdjKWtih1d2aa4iWWYXamZRCG3KiAnccnex64rRzXMao1yCfLRGkUdDjHAI6g0rOk6zOzzyS2VvIbkShCWkRgo/MBjGevxio+IGW20K6Xzo1km2xNIhyF3Hk/YDNaSEi90ZHQdPex+svZJ/Nu70mKFwuAqk5dgf6Vo4JJIIxHEYwF4UdaHggVVSVWUQhBHApPRB3+561ONlySxjRV45cUvOS6ZX44NbLnvZs8uNx4AC0vu9Rn2FPqG3EdBwAKvnnjWBytzGrEH1ZyR8VnlWS8jUrNGp5JRjgn5rKcn2wPHBdIb6VqIhbyJCCrnhs8hvY1o44ZGUNjAHTmsELS6hkZ2VXyuCoNPtL1h4FWG5LqgA2vgkD4rpxZ3FUzjz4E3yRohb8gM3PUjNd2qhzgH4zQ63KT42ThiOcZ6VYque+35FX+VM5Hjce0WHex5JGfaq8MDgHNXLG3XJ+9fBVDkliD7gUtmoiVY9sY7Yr5VKnbg59s1YQvC72I7V8VABYN/WhYUVONpOeO5FTADKM8DrXwU9s8dz3qwAhQSxPwe1K2Vir7OYPHrGcdO1fHgbsdfmouy8hSODxgc5qrfk/iJ+9ZIMpP0SZ+/SqD5kk2WOVHUDpX3X07/AOlcYMi48whT14p7I0y/yx065HNfCNeBkj3NfbsknB6c/AruQO4I/rVkwNI6qDOBnP8AeuhCT+lfCWMFgWGVGTVxCiNZN6E5wQAcig5GUUUFCRnAz/WuBcnYsW5jxjuamzcHnv1q+ydY/NvnYbIB6Qe7dqlOdKzowwtkLxBA0doAGlC75nA53HoP0FUYbGCOnTFcizPazXhDkGT1Me5qRlAXhAOOajB2dklRBhx81wR7hg1LIZiQa6uMjnmqaYltFYtycnIxXPKOcBhn5FXthR+PGO1QLKBu67hjnvRSRJznfRWYH2HkdetQED5wf51YbkYI9uBmuedzgjj4plAV5pENjc479M038PLaSPNa3VtG82PMQkZLAdR+lKTIrAAk/rVQvvo7mK6hP7yJtwHuvcUJwXHRsed8lY5162gksxfWkZh8hgkkeMBlPRuPms+AcA5IJrcfUWRgWRYne1uolzggpsb2HuDWKuYJrLUJrCXJmibCntIp5U/qKngp6Z05nJbijgQdWJb9asktjHHDLn91OpKn2I6ioxopQNJGzRg+sIwDYPf/AMUXdxQxabYE3d5JatuMYAAIPOPtzVcjUWkiOLnNN2I5bW+SSR7PUpo2P4UIG37Zpbd3OuxbhJeSjBVdof8AEWPBFaFE3W/mFwTkBqhcW+2a0HlMVaXgEcE4rnyqD2i+L5F/LZkG/acjTCa+uEMfVXJB64z9qoa3Ezus13L8EnINavUbDdcvJKhbcgULnHQ0FJpCRqkkXLbSdzHgHpiuZ6Z1xVpWW/4eFX1m/wBKWVR9Rav9NK67vLmxyVB6cGtSfCutX+nxCaK2tb+xmSGBg5KTwKqrnPUdCwB7mspZW40i5tdSif8AewyI7Y746r+or0rxJDqupab9Fo+EjukYy3IkCui7cqqj3Y8Z7U0JeiOWHs+16yGnaXFqOlxJHJpbG4WKMALJGf8ANTHyMn7isl4u0RNc1nRtY06TzLW/CtIwwAUAzk59xTDRZ7RbyPULO2vLzTrmzXTp7baXNvLEcBSns2T6ulNJ9JuNQ8NT22uRR/Vyb0t4rQY8tc+gccBscEjitLQIP2XwC4jiiMjLsKDap6Ae1Zq7sZJdXaxS7f66VTIWuIyvqGSNg6EHoKho76rZ6bCnmrMAD6ZMvtIOMZ6j2prY3dnDHIJo5oZ7l98zO7SEEdBu6gDsKRSUS08bnSCWWDw5pVtctb3FugCo0UD7j5h7E98nvVMF3dXGixTamljeyhHM8d1bbHyDnaARzgcfNR8sNqAngvYLw4KrHduW2ZHOwj8J+cGrrW61Sw022trmzju3hdVWYtuzEDyT33gdPeimqJShKLM1dWfg+6uR9V4blsZZCq29xbMYhMSMnbjoR05pfL4B8PTyM0Gs67ag5BSRVlwfua0OjrpcNzLJcC+KXUkkcTzKVEUSnIyD3YkgH4pXqwtprm+ls9Uaa0ggeCPKeWlvLIQvJ6yEDJ+Kak3SApyUdj/T9K0/w34KMenXJWZ4t73vlhZpsHkke+O1NLW5muNDlurjGfp5DsCkE4U9c1nFu0Gj2SxXEeqSwI/lTW8ZSKNB6S5BzkjoM9etPbWKCDQb2W381neGQN5rlmDKpBHPbNTkUWzz+PwvDBYRXqa7FLJGqTLarbkGQ5ztyf5ZFT03wzb6nZi6bUriaaZpJZIbWAYjJY+kuxx060Vebo4ULgSC3gAgUD8LCPkg+/c0z8OxafbeGbaWZ42M5aUqz9RgdVX9etHpmTdGXXQvLvCYLWdo0yvqOcn7jijxod7M202QXdF5Ykl42f8Aoq0apc7NsZEaliVTOF5PT7VKHUr5GcGYKCRuKDI/TNByKKEkU6lMlhClteusIsmjeV934dvT75FZ3VvGMt1DPBosXkLKCv1dwfWqnqUXsT7mr/EE815fyRXDrMrhWbco54wKUTaZC0ahCybQeUplko55eO2+jOFbmAEQ3s8THvGxVgffNN9F/wATfFmhSqj6pcX1sBt8m5KsR9iaC1uwe2003cMsrRIQsmR6lU981nZHIiJfaAq5yP50VsDi46Z7loP+LE2sRMUsbU3CH1wuCjj9Rwa0kHj1HIFzpEyH3hlDA/oa8DuvCXibTtOtdTm0m/S1njE0dzagvtUjgtt5B5zzQq31+diXNxqCAD0+YrJu9+vWs4GTP0Ncf4jeHrQgXEd9GT1Ai3Y/kaG//KHhU3EcAbUDJKwRFNocMx4ArxKKTyIAN7EFt20tk020LS9UvfEOnNBBiOGXzpZZj6VQdePc0IrYWel397LNczTrncw546H2H6VRZazpOgXpuNXvEhZrfEKyHlsnk/pXSqm8APO3O0gY6/NY/wAVRQ32pyCTzGaFBCmw9B1OBVZy0kTjDbZt3/xR8NIpVdUs88k72b/YUtm/xV0Q4CaxCCe0VszGvPL7wdfTaab/AEnTrxvLOZ0kYZZf4kB5JoCz8LeJ5ZyF0maD1YLXLLEucZxk0sVYzbRvL3/ErS5Fcebqk+BnakGwMP1qVnPe+LbaOC2002tpHieZ5pPU+7hVOOO2ay48E6paWg1HUr+zjtvM2mJCWeT4Hatbpl7dQWBitI3UFg3pzlDwFA7dOp7U1XoW6Vhp8NalnkQfdXql9AvYxgxgr3KjdTJ7+UBIvq085SFZSTx8jjn2r5HuH4aUlgMvg4APtSsKYnfT9n+btX4ZMZpe1p5l28aJE8o/KD1HxWjnmZwImkEvsmN1KbtAcolvAjJ6iw4Zftig06MpJugH6K4i58mQD/QTXEjk85BLLPFET6iBRC/W+UNlyw+A3WptNqCsA0xIC9CATS7KUaHTrOyAzaybyV5c8swpmkQVcq5H371krWJVKz3jSBSQVEXpOPmtRaalBOWEYCbem/rVoS0cWeOwlYyTjJP2FTZAc461Ezbmzu/lUDMXbl+vYVXkc1EmQD8369agyoSSoPTmomQbs4wR0zXzurKMMAPihYyidLqF3MuR2qozswwu5vips+Fx5eR9+tJbjWUinEapxuwWz0pXJIok2M2ck/i2t3yK6AQFHOB396GjuY50VkIYdQe1WibLFUHH8RpkzPRdggckjJyaX3IDMFDnHTjvVOp3s0Dx/vCVbII7ilD3csxI9Q3cjtityFps2IldN4HpDDDYHUVzdtOGQgHkcUOdQj3sHEi9sgA1FtXL8sjvgYBJq6kgcWHmGRkAMQIfgA8E1FpBHEZSGU7wvI4NUS6ql1FKsolUlRswe4PTPaoDUlf1giLaQzBjkO2eo9sUjmMoBLsAcY4wCcqRt+K5fErpcVqu3EkhJZeA4FWRv55LSPuDOA2PzD3rusxMUiMStuiYEBedoPfFSyvo6MK7JWNm8Wh3seWZ2PmHHx0xSqac2tk07/vFQbtufUR7VrbdoobbzJCqIy4YsMZ+ayqLHLHKg9WGZd46YzU8b2y03STA9P1Z7x2jktGt5SoZM9HH/NMHklCKxRwG5Bx1pdPd/T3arKoIjA9YOcgiu3Ou2dtGqhZriZxlYoj+Ffdj2p8c9XIXIndQ2FJK7FiqtkHHTk0RM7fSwEs5LZAATpivrK/gvLUTRRZYsACzY2kdRU2OLa3YuFyznBOR9s1STTpojjcvsn+A2C5JCYPQ8VwckqCN3tTfebzTBOkWJlO0g+nP/PFUwzm9tmsTCVvYtzR+nIIH8R7e1H50kKvGcmK51KKnoJLNgE+9TbTrgIQ4t0JPGXGRVV3K8qqSy4yoPuD3FW4VXUuo6jIbv96lmyNVR1+HhTTtD7w9P5CyadPLDIoBeHnOAeqgDkjPNR8Q2SX1ut/uC3FqMSMkTANF7c9SKVm3Szu0uLcyxyRvuXK7lx14I5wRWwjeW7mhnScyWVwnrjCAjpx/PkVBSd2dE4UYPy7UoczszE/lXmjLtQ2l6XtUsiE7dy84AOc1RfWE+lX8tuyt5YYmNgPxLnj/AIq+5ffpGmsqsTvf7457VnNvsf4169ghlVZAxjaNjyMjGPkVNrmFmQvFPJhs+puPvTRNTtpYbeJzbuVXayzR/HY1D6W1lj3rYuP3YbFvNkE+wqbbZRRS1QsM8JkJNipbj1MxJFQknxEVS2jG4nHyT8Uyns7GBJHk+uRUj81t4GFGcY+9Q+jtVkR0e5dUdSCQMMOvBpbY6hETSOxBV4k44wBjBrZaXcPrvhyS3+pe2m8o2zPEBuj+Rnvis1quyLUpl9IyoJx3Jruh6qmmakDI5EE2El9h7NRjIWeONaRo3tz4Yjtp9PZDbyTql81yxMkihMLsxwDx0xVmjavqWp28ZmjghlnkMixxAkxQg4G455Y47Uv8f3dhZaKt5PIXltUcogcrGS+F3Njk4GSMfNKdFt73UJbW102/s4bhEXULW4WE7ZIvwcrngfB61dq0cSpMJ8R2U+n6qzW800UM/qVY3IAPekEkk3Ks0h7DLnrXovifT/rtJYqB59v+8GB1/iFefjLEYUnd3YdK5paZ34WpRpgYQjnbjPGe9Wpd3FmfLglniOMgh6JWCSeQRxKWbOMD296tu4baFysOGkh9Uszt09wPYVkxpRvRVH4k1dWybxpPiSMGij4gvHC+fa2cwPZ4xkVTaQ291bC7mulWzJ9Bj53nvTOLSjqBj+nhis7FsNJKeZZFH9qZkaV0M9FSK60Ge6a0iQzbwyIpIIXpkfep6fI9zoVzLIB5kts4kIOSXCkHPbtROgTRTaPtgUpbQmSNR+ZwCevtQej3eny6bc29lJ5iqk3O4kAjORnue/61ltEnpmFnv/N0SSFbREkMIDSqSXJ6fpmmlyb3TtMhhk+mtUZAkdraxBfTgZLH/wB5qq7tobPwppyCZWe7uo5HkxwqDHpyKlqk41DUZ7pyNjMRGn+gHihJloRTfQvWRiR6OlT3+rCx5BqUaqAWDbE/NmuqC65Dcdu2aWyzE+ps/wC0ihIJVFIOOx96gInePaAB+lMr62je4SQjLmPDN2xUYzGi5Y4x1z3okXoX/T4BR1Z1xjkZB+D8UJpngC01rXLS2jeaGMP59xGeU8pWyRnt8VoIke7d/KilZYxuZ1X0ge5NOtN1LS9K0qaNWkiv7hh5sjjKuPyqrdlHeqRtbOfJKMtD3VfF0WmygQBwScBEwVVQMAH9K818ZX+qeNr22WS5t10yzy0ZCkeZIwwWx7AcU/1J7iyVdQljRYbgGOOQSqWd/cL9s80lVXNqgEe3JJO48rmgpvkxpYksakuxLYaZBp8YLoLiVThXZcAfYVtdGZYtHjeMhpJyWdgc85wBz9qUafpd5qt59Lbx4AAMkh/DGP4jWmGntBbR28JRY4cr5jDaGPv+tWh3bIN0tA0RIkDvEfMBLAE5wxGKcImn6Ztigt4nuJOZHI3YPUkmhLS3gzHbveIu9yzydTsXnI/tWkEFhFpwuFRoomQkhhtY5/5pnTYiclHQp025Enm3926BIvSqAdD1NLJbh55pXWSWWWQljIeFAPYfFQu9RSVyiRrF6gogjXAHtn3NVag0mn6Qgcs7yEBWUDDN7Z7c0zjx2Km5qhRqkkZEq4Mlrp0e0FjzJM3A474zmnllB9HaQwIgyigEDpnHJPzSr6MLcafpsgDTyXBluNylWAAzj7U/ZL2SIurQwvtYxorHC+2T3+1R7ZVOl0c+paMYHUdgKWxQyeawV3WJhkoTnLd2z1yaNt3aVTcyZMC42F1xIwxyWA460JqGoLZQlVUec6lgD+X71ugNqSsHv9SisYhb2yokzdX74+9JLSWWWeaIFScZUk4FUKkt2zM0mSDklxkVLyZFTZkAZzwMk/rWbGUPYaYp4zkpknGNpzWi0zwnc3aJPdzmLJPoiGWxj3qrwlYXM031s6qLSFCu6TjH2rWzazYWls/kyI7InRT1ooScknSMTqmmw6fftZ2k0zoigu0hBAY9uO9D7vL7EnuSKg+6ad5ZZHZ5HLHnj9apeEZ5dju+a3JjPCn2GreSRkkMQPbNRF5IpyJcZqhEjAyIwSBjk10CMEBlIz7VuQvwxDY9SIBzh/k10auwUlUAUe5zmgSqbwRwo6A1Z5KOgJCbcEcHk0OTC8USl9cvVeTBRkIwOKC3NhZJCWbOaLW3i3qNpMY6Lmq502Oh2g7s8Dkrg+1By/QLDbpF1jMY5IgmAjH8PzTcalneWVfbNJYVzIWCqWHVzVchY53H0A5PHQ06ZKWOnsYPrsEkrJ9J0/Ax53UvuXeRzLwAfjk18kCnZIdyjdzRWDMp3Y3jPBo2DikHRDzneORo4Sqk5duGI/L+tfW85gmSVocgYLLu7e2apWRWkD4OTnhjXXdjhQFI/KB1z7VSxaaCiwwQ8AQZPl7W5bPOCap/f8qqRAN1JbPFcdnzmRUDbfwAdM96C1EytYyRq6CIL6t35sdhSOdIpHG5SSNZp2nzLYJctIskkoykYfgCjXh814nDOrp6X9WePvWP0i8u7W2liS4zaDbt3fhVsc7T2o6HxLBAHQlyqYUyY9P86n8nJWdHw8W0OtSV/OSFpWaMJlQe1Z4/U297dwIh8mYZCjuD3+OaYy6hLIPOWGaR2PICHBHbBqMepw/VcDCGLnIwQR2peTGWOPtiO5hjiuXtp7lI5E/MQSOanYqh1BFtl8+Vz5bykBFA+Se1E6m1pcXouIwGJjAJ+aGjljiiMahmLHkgYyPtQe1Q0UoStBccpsnmEVtHGGkyyMQ3I4JBHBBom0GqakxeOZYoQ2zLDCj7Cg8goCeTjoanZ3M1lcCVAf8AUpPBFMuqFe5WxyuixvMJb26knz87atW2WxvN9uHygyPUTlfarIb+0mXdvTc3Zhjb8V9PdxxxTs8gPlYCkfNKrKtQW0VahYwtKL1B6ZvUT/qoWO1a49Ue8hR6mI4FHSXDLb28CKrG4yVT2HvUdW1BdLt0tYsbgA0u0/0oStjRkogMtvNasEikf8JbKk04sbvE4tJY3lAhWaNVcrlj+Jcjr70r1S9dLOCWIKPXzz6gcZ6e1CwajLY6Sb5CBcvLvTI6nPP2GKMUwZMiejQXgS60+U28AElo29Qjk7oyfnv7ikF5qZhs7KGS3mDhHljlyCr/AIgeR2oqPxzEtwiQ6fApKfvMHcR/pJrOzXBu2gXy5AdxSGMnIUFiTj+dF7EU2lobWdpcXflqIQrum5cng/rQ6tGk3leXJv3bSV9z24quXUhp+oTWrSTyMqqhKcIh6gUYl1PZ6XJPHLGl1NIBHGBnYOpak4FllOX9pcppd+r+Z/08Qd13FsjPOB3wKUrqTvKrCHC+Ukf4zgkfmX708tdYWOyS3VvO1G9m2gHAOGONxB/LjPFKpdOaytr5870iuWQBDkBOx/nSqD5FXmTgyUM8+oTXUrYZRIscIVOTxzRc2luY7eCNf38zlWLDOP0+BSbT9dh0qz2hVedg3qBztJ7/AHxTKy8R2slpNLL5nnbNsRY4X+Z70a2D5FWzQ6XoI1+1Z7u4lm09ozDuHpadRx+g4obxNqItNX/Ztpd3FtazxJZXPkwjbCuMlkYDdlU5Jzha5od3q17p8mk2BjtoYlGLpzyqH296U6xrx0q+W20yaG5hFs0D6jdetDIzfvOB0OOPbtVozUVs5JwlOVI9G0u9tLrR4rm1juRaBSkZmQ73ReA2DyQeue9ef6zbvpeoPAYmCsu9Qx5wftWj8JiGFRd2l6y2NxGoW1lJebzAMHJPT4A45rnji80qxgt7jULlIZIx+DBZ2U/A6DPc8UskmNjlKEjM28kwvo4LadVDxl522ngdh96V3kX7Qv4NKR9sE8oEgwS0iryzZ7DtRunOkou7pDkOCA3tjtVUBh06c380iRylNiEnkDPP86SjplOi82tu+s2ml28ZjgiGWAbO1fb71pNZmSysPp4wyyTegAHkIKU6drFq6tJp5jebG6U4w2enJ9qWax4lsLbLX1zbtM3Cxo/KD/Vis7fROLV22bDw6jzeGnt7ZhFKGdNzjIye5+OaBlki0OxawtLr624hgkC7lAjjLD1dOtZ3SddF55duFYW8pyvlyEq9F69by2ug3MtpbqyxLiUBSWMZ/EV+aVycVQ6xRm+Qjt4zKU/ehopWtzARwpyTuwP0rRw6bJdqXRG8t1zvIxjmsqsxNnbPFEI1ivFljBb8qjIA+Mc16JNcwvZB4SRA0YfzB0C4yftW9WbalSM4LSMSsOcZx161clsAABGNxOAAaSJ4xtFv9slvI1mSQsyDDLzjO3uK1WlyWepwpeW8we3OdpPUEe4oU7HU4taA20cuomlKrhdqovLM3YU80PQYbCA3F9GjXb9E/EEX5pFceJbNLtHWFnghJzK7bVz70M3jvSJ5SP2tDGMlQBuRCw7AnrVsdLbOHM5S0mPPFV7LcRLptswEeQ8+zAB9l461lTYedKI85V+AG7n3pnFPuDT3LoFzvaTPY9KT6lq6CzikDKnnyPsKHJyg9JB/7sUG+TsKioKgBpNJazs51lt4ChMF5B5hLRTK2MjPUN1zTSSzUjy9h9hg9TWUtilrLDNqErvFE++diAWbkk8e5NbnRNWsNRneS2Yl4WG+N0KsvcfFKo0x4zco0zX6BpVtoeiEO37wr5k7Hqx+9CTRNqMc9/cq30kCFo4F4L/JqQ8UaR5nkXd0ofcAydRmp6v4gsRp88VvL5ruhUFF4HzVG1WicVc0mZ7w60mo6vfRrKkTx2wXcB+Qk8fr3NOdZvfPt47Ur6tqhgGyFI/2rA6f4hHh3SC8atdX+oOwxIduyNDxk+xqdv4lnuriIahpsqLO4RJ4Tlcn3FCE6irDmhFyaiai3s0ZwzInmHoSO/3oCIDV/Eck7SqdP0s+TCoIxLN+Zv06VXf+ZBGFhkRHw2WbJIUdTVelQw/sq1SIERhfzdSc8k1nk5M0cPFDFGM/imVs5FrbLGCeRuc5/tRdwgSLaMg4y3tSBLhLWznvZHKLNKSuOrY4AFVRa0btzCqT7ycJufK5+aKFa9DW7uPKhWMEtI2ML89ifil0tn5kTBmMjvyWPUmo6tf3GmyraQRwy3TAedM/IXPYCrdNkmmxBdlPqf8ARwGHx80GxoRj77D9D0e1FoJp4ldhksM+gfal9zGl1dmfbnptRRxgfFN5Z3EIiVgsY9O1e/3qm0njs9b0hPTuuLnyzv6AbT/4ov8ABobTYP5l/dQ+UQ+xMnasZCgUJbusjyIZxIiAHcBjB9q2Go6nHDBMFlK+W53qOCMdc1jtPEcsMtwcMZJD0HGO2B+tZ2Sx8ZPSLxGo3YJyRxih54coccN/eqrm9vmvTa2FpGCqhmeVgMj4oK31iS4uBBcCNN7FVdT39j8Utl3SDPLKL/Ef4c1NsDGTxmqZp1t/xkk+wHJqFvdxXMjLG2GAyQeoFEUKxnndtUfHWqwhJXahbHNEeWRt3gqTwv8A5qYhYAerle9YRg5GFyep7Y7VNFWNsgn/AChu49zXCpfe2CD7Z61deqIpsndhlTO78uKWSsbHJReyrygJOnJroG3Ayc+xr64ZIfVJKEGMqT3/APFVfWQeUJPNQRE4BJ5zTInNIv8ALiMRbnJqkuNu3I4xn4qSSQtCXSTcnupoZ5BywyBTJk3EKMZLGSXcpLZAwQKlcvsiZ4z+8IwDjpnvWU0iHUbu2W9n8S3VpcuHaKOYKQUXqWB4xUrnxwGv0s9HsluVeVVS4uRhXHQ4Tv8AHNFSTuhpY2km/ZpLSOFbGSeQyHy8tKS5JOOgxS3UbsSWEU0qlZZF8wrG2QkecDI9zT6HSpr3/pEd1tZSUknX1BQOTWRvLuyudSlubSK5VSvkskigHKHA49u/61NO0y8o8WjQ2kULTRWzO0luyAsn4ScjIyPetJomnRLdOs0QeGCLzAjLlWbtn7Uo0HRtTuLaO4tbbzduELlwPVj57D3p9BJc2Qb1rjHIZhtPuPmhQW62dkurp51m+pYSdQR0x7Ck+tGOe9hliwHeLMwTpuBxVN9KEuHS3N7BDJ1jyCAe+1vauxKjRHI2kdcnp96aqETsBvEaO1JjJVs4JAwQKXt9QCyiRvMONzDk0xLu4deu4cg9f5VzCW8Ek8wxFEhkf3OB0rUBlVrJOPxMzkgrjH9aV6veXen6VPcwT4ueEVpMnaO5A9/vWch8QavfMlymoCBgTsghiwMex96d29zcaxcW1rdstq8aO00+0jCMMLlT0JNBviGEeekCafd+KI9NnvrW8kuDER6JVDtKT2X4Fai/1eLSIla+vUtUnwCHyxJ6nHvirI7CGO3trK2EhER2RGN8Mx6MSfjrSbV9JTV/GclpLcvbmOzRoCpGZFz6yue4+KlHLytvo6MnjvHUY7bDbTxZeLcG+05rd7bGxZJSWZgP7fam0c0ur2Ul1NC6SMcybhjI9x8VntP0WLTNfsYraRriylikd3YFtsinjPya0mq30mj+Hbq9RN8yKRGkoz6zwBj79qKyJ9E3icb5dme1DXdUuEbZcLb2kZ2xkxfiA4ySetaKy8R+GbLTbZNbvFi1ARh2huVKgZ6FVPY+9eUGHxJPdNazy6g9+5yVVNyKTzj2Fb6/1TVtU0PQdRu7G0l1LMlld+ZaAtGU6ZParOl7IK7pjQ+INE8UalBpukQrGqhnfUfKKRAgcIT3J6ZoqOOGw+ou52IFrE8zbedoUdvk9qG0lZZNQto7m4WZkBdohGAoAHcD5pzdW5v9MvrVgpNxEY24xuB7f0qXNPo6ljcezzzS7zxB4rFzcadFYabahxlp90rsevJo+41ux0uKC21zUY/2gg/fpApOzJ649sVfoumWsdnd2cZliczMksIJjkhxxgrVkNhbtc3As7axeVSImF0CxZvbJ55qbzLk16OleG3jUl2y21jS8txf2uyRmkWaKVTwSp4wa2L28VzJfRBTiXa2xx/Guf1Ga8w1Dxna+DYbzRdKtLa8uPqGmlfkW9uzYzGo6nBB/nUdC/xT8Sy39q0+hwXdrkQs9vEytgtxg9OOlXinVnFOUeSS7Qx1Kzjs5I1CKC6HbEOpKnBK++aovdI0LUIpp9burl5kC+YDIUS33D0qFHHT+1MfHmlXtrqbX6I1zbRLtCBMtb87sHHJUnrjoanqOqsr2U6LFHGsQurqFiPM2bNwGw/iA96ll5KqO3xljny5ehJ4QnNn4gtUNxJf6Xp9z5Nuef3sb8kFe+0kH9Kc67NZ3Wu39vaW830t03lxpagep1OfT2HPJNB6en7M0yS/n2xahqS+ciJ0hRvw4+cUd4YhczT3iBfMRPLSMt+BCeTj3zWk3N8TKMcMXP8ARwL3UPDnhZ4dJhjGqYUzXs6h3Zj1IXoMDj9KQW9ncXNlqMlzeXdzd3sKSGS4bIbY2SnPTPYVlfEmoat4p8YHRLS5MEccnlr6yqjHVmxyac2Pg/X9MMVsmrC9tLpxE6SEgRv1VlJPHqA/SqtpJJs5IKbbnFaBbnxnPp8VzJpKGVJJAHFzEdiMBg4+e1Br4k128v7e5uNCjunkwqBYmUMOw9h1zk02MUUPiGOea2haGciYwOPSsgyrY/8A2yf1pzptubfV1MDyNJJbt5itJhYlBzuK9+eAaXmoqqKRxyyScnIReLru9sLSBUSG0luIwJltzyvP4S1Zrw3o2mavqckOoXLQwxxbyEbLTNnoT2FbjW/DreINLuREPLvMh4ELHD7eSCf9QpbpMWnR3Nrq9mqxGWMwvAVwIxnGG7ZBz0oKXGD/AEDxc81+jQaFNDKqQWEciWlnMsCl4uZD7KfjuaR3PiLVdc8QPaJqDW1ssjBIo/SGCnnPvmtNYajFP4rt086NVEbhLeM8M68lgO/HeoWvhyGPV7uWQA2yyPJbkfiVieQftQx7XRTyJKNJvSFerXVzp2kadqGn2sU1wkv0yRTDKB34DEfFdez8Xrp3l32s21zbFdzWawbFHfGRTa1tv2hbXNhPvLEFlVOoccg/0pNNskikuZb66khZNnlM5ATj1H5NInJKik4wnJv+kd0Wxxp/mMYonJzObiHeVUcjb7VqvC0PlaPLLuQrdyvKoQYUDpxWa1fVbLRfDFnclpZLu9hAtYo+VkUcFm9hjvQWhf4kqZ7bTNVsIba3OIEuLRziM9t4Pv8AFOozbbZKeXFFKPsF8fb9MtIraRjDBPKymfGcbRkD9TipLoPg2PQNPW+t/LurlFBlcsztIevA/sPau/4g+J7BY/2Atul3PvWZ2eTiMj8v3Ionw54nbXrFraKz/wCrswrojbQyjpuVvijkclFNC4FB5Gn2d0u1kbwAyQ3P1SRXbwJKQQzRq+Bwef0pROrNqkZt4prmZvRZ2dsAcxKMb2J4UFs/yo6+8TeT4a1PTgu7WZp2kaAJtwpH+Ycd/wDeivCli1pcwNb3BJk0+KNWlTG/B3Z+Ryf5VpT4x5MSGFZMiimZe/Or2sxi1HSJbZfMAycN9iSOKI03Up9J1WHUUSSaIqyNGGA84EYAHuQa2V5Pq09kEuoLDD3QEgJOUiVs5x3Y88e1L3fVp9Ut7U6HAukNPttZVwWhz1kH6UkMrkVn4ih7f/wG02Nb9fPeGaLcx3LKmxs/b/etfpVr5klrFE8UaKC2XbAUDuf14quSzea5KgN7Bs/1qGt6Z9MLKeV1fd+5KKO3UMfjNUS5Mi38cbXZn/EHh2WCyMFleRTXW8yR3UwCJIDlmjUdj/xX2iPJLp1jcrIYVmUKEyWAYHlgPanb3RmgtYrO2mQws07G42qWCjBC54A5PWk0eqR29yFsbU6hfOjGK2QYSId8kf7VprfFAxSuLlLsu1Pzr+aSe2ABgljgjAbAlZmwVJ+1OIoDZboLxNggkKBW6+5NedXmqXltdxwLqEIuLaZJY0RcwxSA7vX2J7VqptZg8WLHdG1nt7oTKsix3IeEkfiK98fBoSg30Phyxg/tstuFtm0uOJZwTHKzqp6hSeldsyEjJTAKnK5HGfeuJalGz1x0yKV63rL6Lpxa2SP6m6JWF3XJCj8R+D7VTjqjn5JS5NDzW7dZJxfBgrrtEwU4DEdCPml+p3bfSKIfMGW5cHB/Sl+jSX914aTU9QvIpIVc+pnHmIucDf7nNGXDq9pI80qRxx+oseAK1J/+gyb9+yEdjZWVxBcyyXInRt6hSSD75Henl7aLfyorNtKAOGPDKT+H7Vl7zxDIq/TwRnaq4a4yMj4FD6Trs9re3ilz5M2G3sC7Iy8Dj5qbUmtdl8UscZpy6HN/rN40cmmXQkknNwyGVTzJ7CrrCZ7FRFKjBQOSeSD8VlJtUgvopkEu2OEl5XXIkJzy5PYVZZjULCyS/SRpLaSQK1pKxMu0/wD2KDzj7VRKlTIt8pNwRszJFKLiR1VmLFYD+YAjn7Cs55Vra6lGmW8qABmaRsBn/wDFE30k0MwKMwKrsGByB71n762nuZ0URGeCFkJ2nJYse/8AeljGm2yksnOKilsc3k31N0XjkV1K+nY2aa6YGiEDLChRl3SP1bnjpQV3o9raXMU1lpZtVif1zQt6ZBjoVPWnWlaNJ4j0ufVdH1GD9q2LGNLJvSJFH5ZO4z+U0L5dBkvi1IM8sMoyAcDkGoqu5dvIUnBwKE0zVodQiZgjW9xG5Sa2m4eJh1BFNckg4/ERnHSn6ItpgjRrkkDgdsVRcq0zjORufnJzmjJ2JHDYGMnHvQF0THAj7l3FuAWx+tFMScdWDTWrXdzPsiciJ1QqpHSuyaTZ292VJaOAEH9+cFjnk8daqbU5orc21syln9U0i85PwalCh+pjM5+qcgcSHhR8VNqdl4vHxV9hM1qIWnKp5Skgoo6GlwimuJmQSbAoDMR1pxNOUVlVi0jHJOM0KkirlNjb3BGR3p02kRmk5A+o2Cy+EL3SrCE3V1NAY7cR/jABDfc8A8d68zsVinuNk90ll5a5Eki9HUj0kflP/Fel6F4n0qzufM0a5le+jQgm9XDsO5Cj/aqvGdiby407XbywslvLzb5kMURBkOMgyfGB+tDEuKcWV8maySU4oIudcvNGgt4baZYmv4GdgV6AgbZAvuT/AEpZpNrLfapGbkmQ5V7ljgsVHv8AFL9Q1WTVLy4u7hmKMQVBXATjovsOOleieFdAij8N+ZMrrNfnzenMa9APt3rJcVQspObtjefU0stGurVY1FoIGICts8tevB9sV+eNZ1i51+9a8nnmkj3/ALuISFVROwUdvvXt62rNa6lpV3sDTW8kUUj8dQcHPYV4j4d0V9VujatI6QR5WeaL1HjoF9xkUykkrJyxybUV7HPhq71rTLOG7sGnubaWbyms2Qz+YwPJx247ivWZrIxsQejchSPftSPw/Z2+naLBANzvEnmbixTJzkbsds4q3x9r02naSi2syxXF5IIvNHPlrjLFf7VOGT5HR05fH+CCk32Rub2wsp/KmvbZJ+BsMoyPvRron7OupBqOmBmhZIgJxKGcg4BC5wPk141BYC62LDDJNI/4I1ALye7MT7/NOrbStQ0CePUvovJg43eQ/mZXurgf3qr4r2c0Ob2lo3FlpNvY3aqJEnkhtwhmRMYIGSQKYPcxnw8LKVZVkuWbdPIQzPnld3t9qjHbWp1nDK81k8PnW+04Vgw/iHXFWW1pAZW85RcuyAq8h5BB6YrlWP2zuyZ6SjBdCPTL6O0uJFlhJEp/dyDOUxwR9qczW/nATsEE0R/6eQJucZ9vg96oFslvHII2G0TNIF7ID2z7UXHq+k6ZZx3V9qMFtvG1c5d8Z4AApmlWhIW529I49hKlo9xdy29osf4VjjPc/wBCTVMttJq1sltcAYS5jVp9ueh3YA9zxzXz6y2v6haWGiWRmxLuE0kgJJxwVUdAOpJrTIsOgeRb3ckdzcRJJcLK+VWRwCTgDuGwOamlJdlss8b2tsymoG2OryxTWrq10riZkdlyARtxjoePitBb2cOn6HFZDaj3sr3E6n1HJPGD2oLTtH1G5ura5ngngTaXlEsg2uzHIx8YpheNMbxvNjZWHpVcdfbHvQxprtjZ8kZ1S0EWVo73MtrZxh5CA7ORjC4/M1WpJp9qJZDctfTxkBYUUrGTnj1dxmipZfodIXTxgzMN91KpwFJ7Z7ntS/QZWvI7m+eIrCJFhiU852nmrLo4ZSbKR4cuNau7yWe1Zba8lMhneQLLCc/kI5/8Um1y+03QtcitURIbuBh9XtDEsD+BiT+I4716girFH5aZCh/vx1NYDxtbwt4is5iokufp/LKjksu7jigkpPYYZJxWmeENoV/c/tG4hIkihuWQu7+pmPIP8q9M0Uai3hCFLNUHl24XbLgYbPViecZ9qFbRbTT3u2juUja71FlmKjd9Oqgblx/Fk5pnpbrHN5EM6yuu4RFeUkOOCfjpS58jf1Xo7PCwKLt+0a+1mkvrOHUPqrdY4rAx3NxE3oEgI3f/AK4Fed6v4hWXUrTULG7iNi9jM0rvHksmdoTnnFItU1+71bSTpNxJhLe4dpnth5cUpPVQByRSyeR2gTEeVOIlVRy5zwqj5NXinWzjlKpPj0MNP1KX9lKstvKYYsrbHO8uB+FPcY96d6HqLW13aXU2DtI8wg4AB68+wrW+HfBM1loA0wxo2sahGWvp3GRbAnKge23pgdTTeDwLofhyEXV+s+rzovqkkAKRE9D5I7fPNZRVmnlbSTZgbXQLnSvFlxqE6borpWkgn4InjPO9f0IBo240/TNP1CxcR3GZr6KXIkzuKngPGD075xzWq1m5h197aO7U2iw5+mntuDASMA46FfjpWYga+lvrO5mRY763mfyz5W2TAOwSEnoD7fNSeOTmmujoj5OP4HFrZota8O22t+FrVrMu1zFLcfSXcuVkBLE4ZePSTxg8jihtLa2nstH1S0tJR58b2tyHk3eSVHqX59QrTQWk/kxyz3DvMDuG45IYdz7k9M15/wCN5ptBsNT0+xBRdQng1G12N+CUsBJHjsCcH9TV3FPRxY8ji7NWw+oaSKF3DbML5QG/d2254yPnigrzQbSLzLjV9Z0+3M+36pDEpZyOA2F48w98cVXqsH0ypZWl1I7qgWZiRw/BOD98ilaaIqSu6oZpW/8AskOdv2peKqijyzcrGei6RpcdnfSaZr1t+5lCy301oUYb+kat3PwKqvLq50eC4tdPuI9RtLeVkFxcR4clucZU4IB4zSnU2mVbe2mut0pISCBV9C5PXjp9zUWvbfTY5EubiL9nFfJlQNtlhc99h/EOnIqkHRzZLl2PNF1FJ724uJIUhnBRyEzgr0/vWe8Sy3ukz38oS2axklYwbsZyeq7ffrV2g30LX6BZUlgmjeFpF6ZAyufbkVWVt/EGiyWl1I0c7OWtpDyyyAEk49virSxRklRzY/Injm22UeHNNl1Kydp7qCZls/Kt3liMkUak7mQL8dOPag9W0S2svDlzeW8FjPCq7GuIlKNHKCMnZ9/5UdotzpmkWFvpsmpC4luI3FwltCyrAT+Hax5LHvjpSnxRqsb2i6JD9RM7SCSU7CWf2GBz/OuBqayV6PbhPFLApezO6TpWq6/qdzLa28UrPIWmLnGD1OP6U01HwXf6RBZyQxXi3TgGa6SQBIy2cpxzx/U0/wDDt02haXps2rKLeSYyuA+VkCKQAWXvRWpX6yB4La5W5immEwWDdySMBSD05pnOfycfQqw4o4Od7EFlpsNpC0nnebMJPM86UcnjBUnuDTWwnt9A06O8keaS1N8lvAu0kJuQkhSe2efimGofQeGrVEAh1HX5wUUTHdBanqTtHXFZzUJtT1d7eO/u3vEgUhBJhVHbOBxnmqyxqSpnHjzyhLlFhvjfWLI2DRR3E31Acp5LxbNrY/i+Ac1mdE12DS9X025v1uLm1syWdIpSHZiOHweoHt3rTfs2S4hg/akhu/pYjFFE43bAeuT1J7ZPasxrWiLYbLy0Zjbs21o35MZ+/t96EMKxqg5fOead3s9SvPFWn2GmW17YTxX1zeqXtkU5CDuXA6Y9qzui65IPEM8utNLdRX8DROuThWyCh/0jrzWI0N44J7hR6FxuY+2OtN9G1eC18Q2Oo3OXikuVimXGR9O4K4A+5zTR09Czk5rZ6LbWw1RbuBpVX6i3ezgMhyHcjd/IYHNeW2dzPMl1ZK2Z5oWildCVELg4wSOgzXo2mXVvp+pYyD5Tv5bf/wCOMd/vjAoae+t7aYLcWlu9ncl2uhEAHDkZA+SeOe1O1aJQaUqfRkNG8Ioz6idTszcQWICGCykKs7EfiB7008J6PNY6pdqTMts9uJSJ02OhY4GR0LEdaN0jVYkkdJ0kt3lCgSTyAlgPyMR3+fanGlxSzXF7NO0bAyCOARZ2BRzkZ68muVTk50z1J4cSwqUOzjzmN0UHI6YrF+MTdK9qWjj+jDf5gTcyNn279TW8nNvbwM8y5bso6tnpislq+qPdX62ULxeYMiWToIf+33NWTo4pKy7w79Bo1pMsdxFqWn3cyhIHQOxkPf8A0564PtSy91CScXcLMrJxtQLhC2eQftQkl5FBflYII1hiPoCnAyMgv9+epruhaFca5deVayJb2i/5t1M4UZ/0A/iNKo07KSycoqPpEtNsLvXr1o7WDHOXk5WMc8+o8H7CjT4baGa7gluJoWjmVVaaP/NTGd3/AG+1ei276JoFha6WjNJDar6IIvUd3dmPvmhrkw6veAPp0KWqcvLNJkKPfPb7Ci+tCQnFS+y0ZnULGQG3EItvpoI8r5IAZ1PDK38Q/wB6suNR06J9PM5iTYhRmCZG3suOx+adynQS0i21m8bFPKSRnJUDOeF7Zou60LRTp+n+do2nSznhEZSxZcZJJz0+9TUNq2dM/JjxcYrszS32jTXaQvLPKbgehbaPeSOmevH3p1JbaZGkQsoXjeMEF8D1e4z96kln4b021vJINItIhuy7xMQTjoFPakU2rTnHkQJ9MOPJjHECY5bPfFPLekSwunyLLyWJzsEpJVtn4iPueaoEpsNYGpWsskFzbx7JHbnz/YMBwRX1ytvPa2k6ti42lZkc8Hnh19+KV3m4idBK7RRkAGM/5hPv7gUIxpaDlzcm+ReIrjxStxqclxa2GqpKQ5kOBNj8oI9hijNL1e72sswISI7XMzjH3U9aztpBbwX8oukLQyqcbfyv2YVYAiBooxKyN1Ltzj3qlHNZp77X1Rk+nXbG/wCeQeo+xC9vvSdWn1RkDAvMoOcn0r9zUbO0+oulijzwOT7D5rQQ6bDZh4k3uW5kZu5+KakhZTZLRLQwCbzSH8xRuI6Aj2oyCFIZXyNxZuCB0FCxQttCruwMkAGptNKsq49JAyaWTFxybkWXcapOuHwT1+9QCqGDHqgzzU4WN04mYe4XHtXZomRXMYBk25UHv96QrIwUfg7WWkS7hvtKguVYSQss/qJHP/8ARXod5OmsQWGq3G1B5bySR53KkgUrjjr6qRS6XodpcftD6aaRNnRE9K5HO0fHvWl8PafoI8MWsUkc/qaUhBcFS6s3BoYcjyOi/l4I4EuJ57Y2awkG6y6xglwpzk9gB9zXqXhzUVfw/uupo40tEYPK5wEQc8/FKn8K+EUBT6bVLd1cHP1BYg++D1FValYaPpFk63F49/YM4lks7g7C78bASOGUHkiqyxtbOZZU3RTqGo3PirTpzZEaX4bKj6rVrmMrLKn5khU8kHpu+az7Tm31iSa2sxaRemC2tVXGyNRhdw4ySOSfmr9Ymm1zxE85ttj+XiOPOVEaDnaOnucVQt5b3kv08g80RY+kbO47ccqcfzGa55u1R6WKCi+Vmp0C1bUY7zUTLc28ST+TboAFSUgerJ6kA8VnP8U8w6HpskkRPnXbJ5mMDCrkj7mtn4cP0+lvppgmgiR/MVxESo3fi/XvXnfj7xXd65Y3FpHHGulq3mwbRkrGvALZ6Mx5+KbFGnaRDyp8tSdsB0/Qp5bJEQpHcSAPI8n4cnpxnsKNj02aO2e0g1BXvjIcFm2xvweMZ6c0w1a6O6COQqdlsuWBAV12jDcUuEj/ALUhE0tsYWQZlWMN+7xyB3z81O22WSglSNzJb2+m6Rp8UV5HJHa2iwrLKNhPGTx0xmsv/wDIPpdRhjlmidMsxCckr7ZoUTXGvTPrt8jeQDss7UDCRR9Af+4gUm1uOE3sEDyYlwcAfkXvnH9BRbuVCLHxjyNebrUbjTDrt7d28WjIQqWsKhzKTwCzD8PPY1hdXurnUpo55YngWJSI4ixI+9XrettlWH91bNtFxA2MSBDlc9t1F3+mXs6R4xGs21o0I3OynkFcday0hJylIRpbyWLxy211NalxuE1s5Ugn7da9V8K+JLfXLa2XUp2OsWbhJY25M4PHmIO4YcEe9Ym5ez0uOWxNhJPdQAZty2FQYyCx7fpQ0k+parZfT28EFpOpCwRWCD1k8kl+SMfFM9qmLFcdo/QJURgRKuAg24I6D2oR4i11Co2yTxbpLcyn0Zxj1Y5IHX71kdB8WJpuh2VnrE91d3kUe2a5YA5OeB7kDpmq7zxnp13cpIbiSGONT6lGGGe4qEYvkdM3cK9hWs2utzac8u76u0XLE2sJQnnrg8kU/wBHk0/QvDp884jAEw3NkhiOn86H8PatpWuRGFdYha58snyUfY4Tpu5/2rM/4g3VtDef9Nt+ltEXy4lOfOnOeR8L1PzXQlao4Xadj3Xf8TLDQYo4xHLdahIgZYRwcHvjsPk15xq/j+/1K+tbq9hihIuYpJIrUneYlOdhf5PPHtWXER8yWZ5hJMTukkY8sfk/7Vy19bC4kTzBuCRx9M/+9aZRSNb6NzbzW83iDVJyN1tc37zKSOMOMZHtSyazeTVIoYN9rBLkhlPUDOcY6Gi9KtCVkQO3Jwo7EUt1iVYppDLK8flxsVIIXB6YzUOP2O9TrEJooSHABzvLuAxwcZ6mvTfBvg36a3tdW1G2YXpf/oraTB8tc/jI/ibt7Csz/h7ZWeq+LYYpmDWlpaGZw/AZsjauT8817ossMMbahduqRAcMTkZ+KrKTWjlS1YVZwJaxMuAZ29Ure7ULqts91Hujt42faVLbtr4P8J9/g0hm8Rh79LoXUMECghYTlml/7sdPinGl63a6nCv0swkVugz6kYdUYe4oRJTjQh06xtnhmiltlLqCsiuPUNp4OP8Air9Vl03S4n1S/OxshchNzOQPwqKa381xGDLDIrLjB/d7mUffNY/WdNuvEht3uLsCe3UqkpIVFBPJ8sdSRgZz2qnYiFb+M9T1rxHHbadE1vpUa7nVQPMbI4LN257CqdQtkumszKA7JfRSOX6ld3Ofeqbbw5qejyyEpExL7lkhlz5qe2D0Oe1Uy33m3ERAeKbYZyGwdvOBu9qdUBp2c1O6dridlBVmkbbg9OeP1qmxW/ku3AuZj5a5KluFbsDRVlYySb5TnzeqhgRk/wARp1Y2CWlsIVXcNxdnPV2NGKQmSUl0zV2skVxbGRooATbuJRHGAM7ecV+b4bbzZ7RW3SyGXhnYseCT1PwK9/iuHSC5w3HkMuOgBIxXhWl7opLfzBtMJdZAw5B5GTRehYW+yelXdzFrptIQXju5SrRqOQ+Mhh/Kt34atbeSe4uZZAZlXbEg7e5rH+G4tvjrRVcg5uyTg842HmtNE4sbx3hmSZVcjKcBh8VfD0c+dfhtZbGxuRH9RbRSFejFMYPXPHeg7yyWyid9Njit55QuZtoLsFPTd1HWvrfWIJrfcCCR0wajrd7CNHWSOTdL5ybVXqcnBxVJJU2RxTlGaoQzeHri7OJr/PJKmRd+09aYw6ZbWrWt0VMk0Jy8rceYT3x70XBKgdo9+CCeT/apO0Vwhi3jByP/AOVycV2eztqjB61IkWu3ZeJkKTbVU9Tkcfzo6xjjETuxOSwLZ5IPsKE8RRyXWo2N4cZkhMD+xKngn5xRtofLhjVSeD3H4jTR7ODyVxVINkHlzHDdR170m1td4khziO4TaVP8Q9qfpY3k9yVljkiEQxIWQjk896Ra/usro27KZSkgIJ4OCMg0spp6Ew4ZKpMyFqmySVWBzwPj9aMRFM1qu4ojTxRsUHIBccj5q2QRtcCZRs8zhxjoa0vhjTFjH/yTUIA0ceV0u3cf50i9ZCPYdAfelitnW2kg2a0eK6vUkWTybaVokkbH7wK39jTm88OreW7JbCILjdEjjrkZPPv81ciRXI1F0UiKZXccZAYjJ/rTiFcWkJDZJRenA6VWKRyZMrjsy1v4WuXCLfPatGG37VyzbgMDPGCKs1bxBY6CoLQs7jCiKJfSn39q00jbYzzgKpNYfWYkl1+4uZG/cSxxSMgGR5gGP5YqeWCW0W8bPKTaYvmvZTZPqd8jC7uMqkajPH5UUe/esxGzx5cKMDO0E59X/im2rahI0wWN8XMyFAD1hj7n7mlu1UUKD6+FAH/vWppHVZdo1uZtRt4JLaGQPLulyeCc/wBvivT9S0bMuHfTrYKMIhUbEHwBWE8Mx+X4is42iV4UzJM2M+kf+a34eW/nkjjhitQ5y8rgMQOv2osDFTRPbNIkLRSDoroDg/oeaqYN0/zicFl2nAb7d6Iu9lvu8lzIqZ2serfNO7DTLvS9IM6qJL+6ZcAkYhUj8XyaRAlpGXkE24oyAbTggHkUdpdv5ksxlBJ2gAEnOSa5d2P0EzxG4WbaMyOvZvY+5pvoEQEf1LoWeV9qA9CBTIy2Dan4XnukheC+8hwvEDoGiY+/uKW6Xpl1pJvfr1iS6fbEixPuUr1LH7+1bC4nUqY5ZFVFBMrLwT/pFZ6abzZWbZgMSyiilsblSpGX1y2e3Bm8kLZhtqCP8o74FKY5UkgSRSCiE4Kj8Q9qea/cxJdbZZNionTd/QfNY+2lkafdDkeo4Q9CKokTb2H3jf8AVRjOR+ZcYG7tRlqEYkHG8Dpj+dAoskl1FHIcektgc0ZEGQneCD13exrBGVnL9NJNtU5YAPzzjPOKcRXUcqkocbuhPOKzkV3B9VuMgYBfUyc80YJG3K8cm7PKsncUjZuKkjQSsApdCM8DGKpuIlKsxBxjAPuaptpWuCsTjcepYcUyeLceRgZyaV7EjHiSCrFbJgbUAA4FC3e4W0ssCM8irlV7sfag/EurnTDbxQkNcSHAXrgdzj4rGTzXVzclGu2CA4aTeRgZ4BxTJWZyZo9Vv828cV7DE0jERQSeZg7j2XHv3q9lmhVIo5VhVVwQR6QO4/nWP2zy3sSSHtuhBfO0+49ulP8ASdcW+iEdzIBOijblfUx6bT7mtDDwQ+Xy3lkrGa3c7IPMmY4/Nnn9aHkkM6tbXDK/mL6gR6hnuPtTmXQtRtwWl024YMN2FAY8/akHiS7fw3YO0+nXi3j4Mdw8TeSueo3e4H86ZbElr0DWVvqWn28yanPHb2srGO3uQfXK2OPQOpA/MMGqNI8dxaRZvb6dYLHbQRlVyMyXUufxyP1wfYdKSXmvXV3b2sbspWGBtihcAO/Vz84pOqqiJGCQijnmjSXQFKXTY4vvF3iTUmP1Gq3CITtWC3bYo9wMfyzS+dLpvMZp1dGwjxplgAOgPvVscKxLkH/qHTCE9Ik78e5qlZHiP7pdvG0kHBI+aS2MklthunalHZwSrd2E99PGgW1RgRGB8++OwphpuvAs9rc+H43d0IDWi4cD2YHtSNrq5GeTg9PUf6URaalc2Urzgq3mLtlDf0INLKH9FI5GqV6NVqWtpYaPa2lqSGQnziEwF49KjPGftWYTbOGnlYyXE583y1PP3J7KPerbyDUrpFu7+J/IChoY0IAQd+D3PvVdvGt3J9LK300D4jMg5LAc4Y98/wAqmoos8jb2Qggkk3fV7rezTJkOzG5cdBn396YW95r+oWf0NpchI7KMYREVZVjHTD9Tx/OtLa+SltLBPbQXVuyCMq+SAB+Eg9sUhe2i1PUc27JE0UflzOGxyo4XA/vWUr0O8aik7D9KtP2ehc2kcxKncs3r3E9z3Jo3TmlTUrKy0yOA3M7sURTsw2OWdgOBjIxSnT9SVkwdpKDG3OMfGe9EW2qTaW0J07UHtmCSNII1XK7vcn/3ipqLctl5ZFGH1PQToVjP5xeIOu/gAnAWslf6Bp0rzItyloRnysoWz/3D2pBceO9duZoVN6tvEkRDPbIFaZv4m7Z+3FLrnxTrNwiGS883eckPGA3HHUVVQOKWY2mhX2jeGZEt44fq5/I2S3CxbWdyc9T0QfHJrPajaavrGoyS4jKkEgs2M56YUUHo08+qXD2O6FTdSJAjTvsUlj6l3fbp81rdZ1TQvDvjOS20OFzqFmB+4lc+TLJjGWPUbeuO9PVAty2ZMaM4sAbnUIo2kwgUR8789MnrVK28dpPBBLcKRbnI2j1bh1z/ADqrV/FVzc37NHpek28iMzF4syBnbq2CetL0uZbmTZZw3sl9OGMibVfzP4iO4pqYjkjV2OtxWMsERmiaQyKojJ5JJwP71oJtAihvDMLVNRv8783J9K57KnTivJlkYHIJWRSDyMFSK0X12oTyxxm5JZyFWTJ3Nxz/AEqGSDfR2+NnhFNTVmnup9UI+pux5caP6gFUbR7gVuvBsVhpdrPdW9/qWpvetsXTJrby2WZeS2G/D29XTFZrwZpXh7WLDXINbhRTZtF5E6MVlRWXkg559Va5b6a5ig06wublreKERvc3GPPnX3Z+y/HetDGoi58/NUgfVVuJrpTdy2Zkxxa2PKxE8kM35j81dY6Mi3AcloJQdyxQ8AfdqugsYoI18vHqyCQMAf8AbVkl7b2NuWEwVU67TlvsB3JqlfhxqSvZ2+e+gS4mS9Jto1LThzhEXHJJrPQ32nXaK9pqNnNvGVAuNv8AcdKU+OtS1G6e20y5U2li8QnNqjepuePMx/PFZVYlneOIKse9seYQNyj3rJMq5L8PQWtpbiVrdbyCS6tcS/SWzggDsXc9D7AUHFpNpb3QiVVLLlrqUDPnTE5Iz7L0pVoUFraarpthZpC0itJKkRJPmsRgu3265PStbGIbNFs9PdM8iW4yCAP4U/3NN0KpJo5ahpE2pJwW5fHSrGOw7VZtwPOf4j/vR0dolnYtdXIENui5GX27h7D/AJrFp4oXW9Wg0zRVdlYmW8vPL9KRA/gi/wC48FjTRZKUUx3qM7W2kk+ckfmShXeTJC889K8/8U2sWnX0OuWqxyWGpeY53Nt9aY3cdge1b7xTAq2lnEi7d25ipbuP/wC1iJX0+w1YT3ekrq162yHTbWSTESyE8s6+3Q0ewVxRDTNIlitv21qGm2um2XlZsXmLCSVm4BPcAjPNXpb7WHkH93nADe3tmmOuCVJEtbq6kurl5DcXMrdGkxyqjoEXoAPagYxLFIgUek9R/auuEaVHBlm27QValgYFfaHLNu+3ap3trd3+o28VvOkKIm4k8kOen9KkhJu4uAAqcr9zQuqwaiuqRzWJjYNEFMcjBFY9ufepZ7UfqW8FRllXNWglgYJCReRysjiKQjIZn9wDVk7XVvCZonYljgqBkk/ApLp1neTakbq+byWtmMjRqQQXxjBr0fQ7RLe3F1dECWQjac/5Y7HNcyckvsezJwb+q0YaLw/q95olyj2klqIT563F0NgAHJ7+1LZL5UsI5gWywwhHuenPtWn1vxBPr2p3Gksjx6SuUmRwd0uD+It2FY23jla1eGdADubZznjsaeErs4PKx7TN9Bq0mv8AhnS9bd2M2z6W756TR8ZI+Rg0h8QWaz3MbmJ5p7Y4YKfwow/N8CueBb11/bWiIo8y6g+ttw3aROHH6jB/SupqED6QYMvEzAmVmcgu3yfb4qGS4ytHThjHJHjJ0KLHRxrOrrZo7Laxr51yxPq2/wAI+9arUZ0ubmyuLeX/AKJ7URxxr+GHBwQBSHRbyWO61K5t2G26jECMV7d2H9qcRQMY1Ur1XBx710ro4JdtDTTnaG0VFkZD03A55pjayubdCwJPIOKWWIKyRJI2VMgGAMHFE/XRRW8zkOyCVxhByQD0FG6JThy7PtTv3htFEDIJpy0Y38hVA5P9axOv6hNauDEDIJFCqzcDIHJ/lUtJuLjX9d1CS3ikIkA8qFeQi5/8c1b4l06VNDeRxsFvKGkDjnnjillstjSijHQiTDzs5ZmPJbr/APyjIt4XzPL3lmACY5ZjwAKFjRsli2EPvWq8M28D+ItLWRdwVzJg9CQpIpCy6NR4c8Lzadp4aeLy764w9wS2So6hPsBR1xJiL6a3wYg3LH81M7ppZo8z7vKdskDO5ufegL2IsrEoIUzgIOpqUmUgv0R3czyBooVXP4SRTlbuUR28ESY8uNV5YkFgOtJCAkjMxI2nqKZx2897bNIG8i3GCNxw0mP7CmSEk77K9RgupGhRyg38rhgdvycU0llW2MccMhCxxgIw6E9z+tJJBBHsNuhMoYOZ84Ax+UD2oqOU3ZOSDKoyfYj4rDRPrq4do1UkcckD3pbdXjwAhF3OFyM9j2pl5JOTgj24pJfxeTIqtMolbczO/Ab2A+wpkFmc1iK4NswEqTSTSBiCOQfYUmg+ohu4rd4NpkcLvc4CAnGT8CtbLZzyanYugQwQAySNvHLY4GKV6vFHDqaxJcLIJIASQw4YEmqJiONse2ekx6d9Z9TOt3JKoR3j9Kqg59PfmkLRzXLSM0pKM/pjBxtB+adWWoG402BpEUvko5HfFASpCH4BViecGliPOtUDxWggQxhfSeUA9qJsJZImWJtvl5wmOoPt9qtibJGwoxH9vtV1uEhuVkCg5PP+mjIER5p8OdxzyMdKbJ5YVnYFVHXP+9U6fCqQEhvSec+9L/FV0LXQpY8gGdhEDuwQT/4qSDNUYme9m1LU7nVJ51bDtHHj0qqKcDb7571TZxO0nnxGJEJ2hmG44z2FcaVAfLZUWNRwQOOnUfNX6ZcQGFYkGXQbCZOCSeeKstHO0BF5La5WSRFTadzOTkge2a1n+HXh83Wrp4lvYni0q3kZrVXHN3Lnggfwr70DZ+GrGc/UTXIvgjgMBnylI5x81rTqmpylXk1KUBBhFRQojHsAOBVJv0Tgt20bq41EeSbloZLRTwjT4yrHqQAec1j/ABb/AInWWi6Y+m20sWq6pOhUxsv7qMHvIP8AbrS+ew8QahtMFvcTs4JWSdyoXI4ZR714/NBc2tzPDeRyJcrIVnWTklweST3qKjTsvLI6qgu3sr7WrqR1lhecgPIznZwemAKqt4F+qdpXV4oWK+j/AOxx2+w719YzXMJuPp22F0KNJ7D3z71N3EUIVevRc9QO5+5pmSit2yueZyxXKk53uR3PsPgV8jr5iRGMvI34URSzN+gqVra3F7dLa20LTTuMhegVf4mboqj3NesaBb6d4S8Lw6nJPFcSN+GVEw8zHjameSPmsoj8mzz3T/DGva0jSWelSJbg4e5u2EESDuSW5AFF2vg+8vLlRaTrc6cmFudTERjtYyeMRs2DIM8ZxTvXdd0+8cyX0Mut6nwVtWkMdhaA9iB/mMO/zSy58UatqVtcwXt0wWeFYY4kUCFEBydgHQ0GxlFsBMs1v9boN9I0WpRsU3HkMQeAvvkYr6WERwWsscaKJIP3yAfh57ihpZJLi4kuJ5nacuH808kkdDUrdo5ZWkmZ5HT1SDODj5/vUmi6lbpmitry0nsPxrHcg7Vi34Eg7n4Ar0DwtPo+qf4eDT1W3+rFtJC2Y1V5CmcMMfi7c15DYXwW/ZZoY302cqk0ci/gAOQwPUHjp3rbJqKfXIllIqC3AuLZ40C4GecD4rJUZzujAXBuNUtrWOG3MnqMMewfjfn0/fil7L5cUjYG0jy3UcHj/g16xfaQ9nql/rVi8JguI47mMQDCwyMu1yvyeteV3sP0sRtXdjcOdyxRetjknnAopCzdg7MdijCrhe1VZO8eoekDOa48kaHy5N0UmfwygoR/OiLaCCUqGuEctkhY2DHPtim6JU2OPBzwHxjpzXMMdzFAJp1glGVLKmR9znpWZubqe/uJ7udi8l1KZpGPJJJJxn3/AOKbWZNjrNrdAFDbyqzOTjC9/wCYoOzsor/WWt1LCJpHdQrY4z/tRvRmm2orsWBVB9QHIJLY6VodN8Na1ewwajZpJbqjkLcF9rBx2Htx70b4c0WKecSk5XcfLlcbgoBxWrl8KyfWx/VXkKWm/cL1ZGJDY9KlOgy2B9qjLOk6R2YPCbjzkefi3lmnlmvHJmaTMjP1JFNbDY00UrN++dyka/wgdTigZ7a6tru4t7kEXcUpWY9ctnr9iOaJsFKzmYYVFUqWC5zTNiKNOjVeFblR4jnjwHimtWU98kNkH+dbiKS6REcWbt6cBdp/qaxXhNPI8VW0xUARwyOABw3wfitpdatGTsFw3B9QB7ZzxTx6IZf5Ud8nVJXW5ZlBXP7okHAPwKstZksYkdtPEQjJbzXCrgn45OaBfW1YFREiRj8zn1Gqybe7uAlubkyuMIxgZwTjvxjFYFUZTxDJPeeKbu6mlWQ3BVocH8mMY/nmg7VBGrysNzliqseg+1MNQ00RXFvcxyxNFh0BhOVWTPIzVVwFt7Q7SC6L3/iNAolonp2q/QfUwpDDK1yV3uTiRFHUA+3fHetL4e8b+FQ1zLNeRwi3i3CO4Qrgg9V/iPwM1iSrxadJgEuIySQOTn4788ULHotx9XDZuqm8jQSTBxlbduy598dqNC2+kanW/E194sfZ67LSX/DkASTr9j0FG+GLS00uxn+kuo/OlObiQnlP4VI/KoHtSuSKy0Kxe5upBLK4yzyclj7Ae1Yi81ua7uJBFG0CSYD+rBcDoKaKJzfHRtPF3jTT5JLWy0dmuPpFdXmJ9LOep/nWEuhNeASO0gJOWlB/eO3Yj2AquGJ5ZT+VV6ntRDBihWBz/rmfk/YVRRondux7D4ijuJY49SaOK4RFRXz6XAHU+xp5bok7l1cYyGU9Qw+K88u4Y5kXy8tg8k1ZZ32o2MYS2u5Yk6BfxKMe2adZKISw2el2wVtRuRjGABk1G+uLKGa2kvmVVTLIG6OfavPk17WJLg7LzHQsBGMHHvT2xin1OZJrtmmYEYBGQPfikyNTjRfxovFPkjQafbvcafKZLaO2W4LmOFCTtQ9OT371m9VvNSOlJp13eXEsEGEji3be/BYjk/rW2SNT3KKOAPj2rH+JCn7S8pedoy3yT0pOKR2TlqxZaXF4gFu880cEgMbgHLbT8nrRAgm0+REQSSWmAkU2MjHs3sR80FxE6gAjngnuetN5L65s5ZHtWMbSqCVI3Dn4/wB6ySOaTb0Cx3F1pusW+oWbCK4gYuh/KTjBBHcEdRVNxdXmqam1xdtEC7HMcS7EUHrgUTM6+SodwXI5+9D20QmmC7OrAFvas1s3SG9vA6RIsIwq8AA080ydhcpFPKCSduyQYP8A+p70rtoWK7cYKthW6ce9aKxEP0wilQyCTgRtySffNYm3oqu7hbadWRgByxx1BHanFrpssvh+5jkjb6m6hbZGG2EEjIBPbPc1Cy06L9qrPMdwij9IbkZz1P2HFOds11OscYZ/M9IY9VyetTk90XxwTjyPPvCKv4avr2z1ezki1ApG6+Qd3mRkHCg9AM5qHjDV57nRHiltJLaTzlDDORtzwAe4+aC8S6+0ni/U5DbQ3thDtso4VYgFE/MG7ncT8Uv1DXP2nbwWVrDLHZwfjM49bt/sAKDcrr0VjDFwd9iwM0jk4UMcAY6VsfBluzeInmABS2tSD8OxwD/esbIgR8hcDgDnGP8AzXpHhDSodPiGrLqEkrXcQR7eSIDYQeDnvRJq3o2XmrGu5zwBkn296V3EsmoOJyu2EZEasOce9QBivLiSS6b92uCFJ64NXalq0EqmO3T0r+YjH6AVKtlLpCLbG0oDhdu7LbvamE9wuoQiGIeXAeCAfxY/sKWuocgdfcdxV9tBJdsI+Y0Xq2OMfHuaoiTR9AiS3YgC4C9VX2pzdQKI/wB2mHQegqOnxQ72Fk+0fSgMP/sBIb75qMTXEFukDEuxkO1z12jpSyTL42lplZJmUHGM9QTSnUbW2u5gJoFkCcKpHQ+4ph64ry6GMozBkx2z1oC9MkS4iLGRzgbe1OmJLQlTTPqroWtqfJB67jwg+aVXOiXenFvq0DxDI3oMg+1bfTLYWduGkI8yQ5Y5yDRNwgkjPAI756EfajyNxtGAtneKyby9q/vN2BzxTK0sTOyz3aEd1jP96OudEikdpIP3bEDb/CD7URZwTSoY3ZElX0uAc/1ot6MlsrNtG8TFVCH8pUYJoOSNQiuozjrTz6ZwuDgkHjFDyWX1C+nAbPAIxSJjyj+C+5mmm0e3gt5Gjltpt6IOPMGOh/Wg9f1Ca7mktpT+5iUDy1/jAGWJ/U0UlrPHcPII3ZYj6uOgpS9je3t9JLYafM0FztY5xkDOMnPT3xTLsSSFahnlYHDOoG1F5HwPvVcplby0VFVt+8kHJDY6VeqS293OFZG8qQwh16bvYe+PeibWDEzPEMrFEdwCjlqoSaG3/wAsjW4Wz1DRdRsZDyqBQVAz1+3zVw8Q283iGztbRg1nFMr3k8owCvXaKzWszi5edFWRCSWfbIXAUnouegx2qnTp/Ji9Mm1DwAerY/2xT1rZCUkn9T2mPxtYfVZ+p3FTvHOQoFeEa1KbzXtTvlQRx3Fy8qoGJCgnsT/Op6hqNw11IluywREZzH+J8+5oGPMkg8xssffpSDXZxX8tGJ59hng0Rb2rSgTvKsUYBLO5yF/99qjDE8s+2Nd0jHCKB/M1p7GzgtVF3dMsywEMkLrw0nufgVkgX6G2heG4rfT7bUNVle3tGO+OyK4kuYx0kmPZc9FpX4n1V9d8QJHDI30Vl6YxGMDPfHxV15r1zcafJNPndIxURBs+k+59vakTwMIxDC215eDj/ahJlYR9ssEElrbtNGpZpCQpHIY59q7HafUR3DoT+6GMDpk9atvWFnOkEbEyWyBiB/ER0rkF6sGkJbqSMFizMMbc/wB+9SLpADPFE+zAKqACQOp71W7EQusbOpLAsOxGfevlzLdRRJC8txKQsMEYyzk9wO9b3TvCNpokDat4yUTTQti30iNsqT7yEcE/6egplGxJNIx8SWriOKVyJXOF8vJMhJ9OAOtanT/BXizUXtLiC1Sxtbck+fqT+Udnf0D1bTz1rQt43fSvD8d3HbWaXd0dum2VtENkEXTe5AyD8ZrNT6rqmu3Eq6hqMyw3BGY0J4Vfyse+fam4JeyfyOT0aY3PhvS9Mn0S/wBekv8AaQ7W2nW59IJzsD+2e9F+HfE2iafHMYvD66RbIuEmIElzdP2VMZJIrD+Z9OgXasS7srk5yft3quSe8F0LhJ3jkRGRWyPSG+Peswppdnp2r+I7BbBZb/RLd4WOALxFkf39uv2rHah4o0G6t5UufB9rNGFUQrFGEkkJPC7hgrj3pA17LepF50zSeUCS+eCTx6feosU9KoCXHqOSSFQe/wA1knQHNN6NNp/h7wHb6yLlra4Z4XVWsZbnzYY5iMnH8eM/alNzZ6fYXmsm6tUfW2umDuVARFJBQoBwBtxn35pY6PZjzs7YjLy2cAEjOTV11dJcapcXcz/5yI7Z4CkIFH9BU8t0dXiySlVB+mlH3KqQxDO4xx8KfsKbajdCLw7M89r9VDn1JuC7P9RPxWIvtetYwiQIZ5eu78K8ex71A+I9XurKS0SUpHMm10ODlT/auOWGUnyPTj5uOEXADtY3uC7PK8rSk+tmyyj70SzQQpDbIrneSwCISDzyalp2nXV8fJtI8O4wGbhUX3Jr06xhjs9JtrVTuitUEW9wDuPc/qa6keZJmf8AB/h++1DVJby7ivLDT0gKbjhXmbPRQeij3716Dp37H0aMiGwV5jzulO5jz+Zm6fpSG41RIAHe5IOPxKc5HsB2rP3Ou3l05jtnIx+d+cD7UQOjdat4usLBFmlgtHucFVLqCFz2A6msNf8AjXVvE15HpA1VtMsXz5gjTyzLj8gI5UGl4skVXurqbcFBYyyDJA+KT219Bc6l5sEMixRghncDJz7CmiicqPULiytLvTkhWAW6MuEVB6YyOmDWEuIjJGIDnzEb8Xu1bDRDJ9EpDmWDORzyn3pFrWyLXnNupdp0R0GfxOeAKLBDWgAlbXSWuY0We9e5EFnE/wCaVR+I/C9TUVit9CsdkUzXNzM26ZgcmaTuee1S1VJ7J/pA+24ij+kgPB8sA7pZM+7E498Cslreo+S5srTMbAepz+LH/Jp4K9sTLLjpFOr6jJNdHe++4HIAOVtx/ux/pQFlAZWZ2OIhyzNnk/7mvre2WblziAHLNnnPf71cbkz3McNuoEIOFUn271QjR2RzLLiPCWqdcdTVjsktuplBjts+lOhNU4iDgFWYg5wDgE1K7d5EVpRgdgO1b0A+Zs3GclYFHCrVDOS3BP2qy1j82TaxIXGcGosFlk2KCB3b4pGFdhGnxlrouuMZCn9a39vAkGqCCESIu3cBjjpzmsdoqfWavHDAAEgXexxwwr0CNAJTKUG/ZtznqM1kdOON7CmmSOKWRsYVC3NYC/kM2oI5yxaTPPtWw1V3fS7lBGNpiOc8GsXGgkvFlOQgUEc5xWfYcrLbi28+BET8TM/A6HHSrkdbyAJHxPFgFWGCVquSTyIbGc52pM/8jXbq2e1uDcRBirnKuPyn2o1og2UMpVj5kZJHVc4omKZ5NiLEI1VgQq96HlmkmOZGOfir7Zv+oUKp2pyxJ60qdBHtvMrRpE8TMBk0201JpbjzmRkjVcIx4UUJZy3MZEUaB42H2Api96YEQEgtjCIO5rWJ7oerITNFgHk7Me9ZTxZ4mtbOW803Tr2YajjZLMgz5APVV7Zx37UxF48Vq4mciXlt36cV5haxyvPnbvEjknjG856mpyq7LYb48S6ONT5cECtsAGA/cVZfJJC0UwgKQ3Slo3JxuAOCR8ZplY6Y2o3QSBfLjX/PuC3+WP4R8mr/ABfGsGt2Fqi/uYNPURKW6AsTQux3GhFGQZFbAdejA16hpIx4d09jtVfKxuJ6815tGoQCY8iPkg9wRit1BI50/T7ZiMQwLuAOcZ5/3rWBqgmebzH2gegHrUEXaOOcVAv6sKM10OEJA/WtQtkvLZwTt+9MopVSIIMqo6AHrSwTFckVNZXHIGAemTRoCkNl/CM7lHeqo4gdRaX1NiMKPihfrX2r1x7CiLWX964L7i3vQfRWDTZ25jzNIcgMyjFEWGkx6lHMJJykighUU8ZIpfd3iyXqxKpJVMMR0FXWd29tOJR07j4oLoeVOQPbwvaA2kkRDxcBTzn5q/Cjhj+nvTLXwC9tqEOBG/pdvml7qUGMrz2zWs1UfNbgtBcKoeFD+9jB/EKlqdnG0Zu7JAQDvyo/ofmvreQI+DwH7+1dhlksZ2RWzEfUUJyCO9FBVAaTrOokwQT/AENSXoCT8V2+t/o5heQnNrM2HXuh96kcGLLICOxHvQaGsFmUJKHUMTuG7BwMUl1K+k0qG/hJk3zDYmOAuef9zRWtXb2SWTl3VPPBdV/+xMcgDvSC/Z57jUjcvI7RzLIA3HpxwPtiniRloVxL5dz5jDyljiJX052nqf51fbXKM0yliS/JPQgY7UNco8XCsQjLuxu4NMtMtptTlkjtoVfYokbLbduByc+9OSb2Z63ZpIGa4DBFBWPPpJHzRFtjy08tUGRwQ24E9zXLmyRbaCOWNnnmAkYtnC88ZriQrBv/AArGH3NkEbPsfarvs4k7B72yEaGW8lBZl9EKdjn83xQsrLBncw9PULyK+uXLXjndkMMkkdqrtovPuobcDcZGweOg71F9l0jT6HZLawteTOzXEoGOPwL7V3VpmNxBbRIyrGvmZBBD542mpXF99HI8Hl42MqbvY9qXyES6ijNECsj9C2OnzTN6NCO9ltrEQiFm9EU5Khs4HBPSrEi8i2/atzDIISQI8HLPz1Aqc0f1VtfLu8tYyC2RwF/971F2m1KO3062iVvIGFZWwu0dQVPvUWdMV7FbN5zzXMrOfMkyQvJJ+atgtLzVbuGysoZZ7iRwqQLGWA5/E2OwGT+lNV8Kaj5CGO+tYHkJAikVhsGfzt0+2K1nh+6s/BWgahp9tqVrfa1Owlu5bdiF2EYWNWPsMk4oJoOwgaTpfgC8dLW+vLvWprfbKzxqqQp1LJ/CTWUubmW7EaDzvIUs8jM2QzN1A9gfar4DEbRMSPJI3SSRixx7EnqKlMbe0tY76aURWy5Z4yMkntj5zTWJ7KIbOS6kE0yyeYw2CPJxgdMfApkNLt9NtkkuZfLyQpLvzk9AB3NLZtZO5INP3PdT/wCbcTenYvXCL2oz/DjSbe+8ZXGs3XmzWWkRmTzJmLoZ2OFUZ4yOTWW2bjSssnSRJzGkKWsZ9Jupj+8z7BT0qp5tI0cndKt7eEcRI+5j8k9AKX6/qdzf67rSXbyvCt3lRIv4Rj8QpLBItqkgtjEC3TzE7+/zT0ibv8GhnvL+4jeXykbpHGq4SJfYe9HwafJcTJBbyebJK48zaMAKOgoXT4bi72oi+dOoOWZQoX3wP960NncpbkQWSCVyvpkXu3v+lZypAjG9sC1TQjpcUztcLdrLcDcG6rhecj2FY2UsRFbySEiSQ+Y2eijp+lej6nEINIgt4jhAzK8785dhzn+tY7R9HGryXF1BcmOys0JlmMWdx/hT3J60ne2VVp0vYq1S3aPSIX8oiJbjYsgHpztzjNKYnkIDqTnHGK3F7Z28nhLU7WMP5kXlzkSn1Kc8H2rMII4kY7vw5ycfiOO1Ih5Ll9kazwlPNY+H5mkLOZphtA5bCjp9qMutQuJFxv25P4QOlR0+xls9PtYhkN5eWPyea7dQTMMFFOOQV65pkkjWwHOZCWYt80VDcJBGQV3A856Gg2dYZVRg2WGV464qH1Alu4odwCk55P4v0pR06QRrVxIdJ24G6VlVI8cc80JpWnBYYI4kO55MtnqTRGoy+be2kbYVV3Ozds4wBR+kBY7lS2dwX059zTX6Er2aGGAwolhGx2M26Uqep9hQIlifx5GJCgCxu0KZxlkQYA/U/wA6cafHhwW5br9qyV3dQtNqDm3S4ukdmtkJwWBIztP8QxnHegZKjOazqUj3BTzDDfqdsg64yc8/NZ+aznjnQTb2eX1tK3JP39qcI1td3cjXDZuWYsTInqf/AMiqdQtTO8NvZTiS4bIkTOFA6jn3qkNEsm3YskkUosEYwgPA9/mooGjfG1cngY7Vc1ncQyGNtocAEjrj4qG3yfXMhUZzkDIp7JFpi8t90hGMekVGWGW5iZ4/8tAHLZ4H3oiG1N9cPJNlbZFDb6+vb4zQxxW8XlWo6A/n+TW2BgQmXBXeQ6nlcckfHxUl8yQ+SnsMkjpX0bSSPswpJBzx2+9MIIUt4JLiRgFjXITr6qRsaOx34Ws4opLuXOZSoGAemK1kPT9eSe1ZrTmNrMgAIEy9cda0KyAl+cAgjae/FY7sS+oJdzmbQLqdlA9DYG7jGeKzNsE2hychl6d+Kd61KR4WmRQFeQoi5wApzSZJNttAV2kHIyB04rIlm00gi4ib9mQPjOGLFj81yzvFaMWc2w8cHPDVZO2NLthkgL+UdqACK5zkfcUbJcbQTLawRkHzWAP5cZr6A7t3BER4yT/Wqo4gJFG/I7Zoi6IW3MY5DnAHb5NAKVD6DUXls4+cERADB6Y/vmrbMr5L3k5AEf4CfagtHtGvbWBxtWPJBB4NENf2M9ybZLhEhtzlwTgMRWFJX8rfsxnkONyHjoeelL/D2jHULyO3JkjtI/8APmA6D+EfJrUafpMOulp5mzaRSBVVekrYzz8CtTHZpBai3gVY4lPQDvUZbZ04VSsyscVnpbzloUtbKHMrg/hAHc+5rFajdJrniu81KGR2tJthg3ptYqq4A29q0H+IV8318WlRMBhQ9yOhPsPtnFZe0gZFK4LFuMffsKxm9k4bKe5vJbeAO8s7hVUL26/0rXmdEuJFYYUAINo9uKaeHPCzabZvNd7Wu51OcD1Rofy5+1Gf/FrJ1yGnjA4/FnFFV7Jzt9CdAJDlVz74NELbk49HTrk801i8LWitkXlyce4AFMV0UrgRzcAcbh1+5qinA55RyUZ0W4T8UOfkkkVMogGTEvTrmtEmmbMhGOT13HioNp4GAQuR7HFHlBiVMzzRK49AH8+lc8hioIB4HcVoZNLjxyq7uuQeape12oMFuDgcZNZuBTH8lmcfS2cGaAeXKOfMLcfqKsSz1EFTugYgckU4e2COV/elepKdjQ9y0ke393lucf8AbS69FHKS7LLSKeayuLS4Xd5i7kHX1e4oGGGWWIFVztOxlY4II7VJLzUoEJtUk9YzlFG4/YnpQdmdVtb2ab6RjFL6nUvuYt/zS0MsiCG0zUGlEkaxnByFJPNVtY6kLndJGo3DDYbIH2o5dTcYEiPEfYirH1EMv4mGe+OtHhI3zRQreQwq0d2HKMuMr0zQtlfxGZoQW2IcIzdG+9NzexMpEihgeoxQcltYk5WBMtzgdKKg/YjzL0Aa3bxXGmF3Uu8DBotp7nilOtS7dWs4tw/eWrq+VHq6AVoxHEp4ChT0GcgVlvEU9vDqiTmNHFrBhiEJxk5/4puFAWTloQXDDJE0wYoMYxjn/itv4Y099O0BpJkVZbkNK2Gzhew/lWZsdFOsa9cLJJsgi2TNx+IHsM9q9Auo0lt2iHCMhTA42+2Kz6By2eSvJcTXDzTPIw3lJHUcKB7DsK+buxJliztjycEfJ964k6xygJKW3ZBXoTz3q6a689UgWNFRSXYOfT07VZnOhbN9KqrnzDIGIkz0xRGhHOsQkYVFU+YT0x2/WgpJVZxlgy4wFJ/rR+jCMNfvg+iEEDGepqVbKroL1SZryS5BLPN53RBxgd6Fi8wwrHzmOVQFI9XJ7mrmaBUeRiA5XJIBO4k1WZrfdvaRlZXDJjqGrNjxQZeIbP65doeKeFMEjIZt3P8Aar9MvbLRt0kNg1xqAGC5faACeetBXlybiVQzjyiMqo+9fC1mvpltrVcysC53NhUUdWY+1Re+y0VvRtdNvNUvYnutQsIbGzQFzucmQpjjjpzQUVpaNYy3N6r+bMcR5AATvuP6V2RBa6dZ2f1k93Eql5ZpAE3HPCqv8I/rQN/fQbRE8XmKoLPG7bd47Cou70dlVFWSV7KwsbWS7unhtxmSOMjLzvnGAB2oLV70axBEsULw26tnDdfnilt9f3GpXy3F1JCs3lrHEETEcSDsvz81x5BLGVjimMMX4vIBkI++Kq7IRSVtjbw5plp4g8e2dhcS7LVkaeUhsb4kXOwe2e9ejf4hasNO8JafaaRaW4s7qZfKeH0xxshDL098Yry3RbXWofEGn3FrZSxT4JEl5C0UZiYbT1A3DnoKYa1ql1Nqtzol1cwrZQSK5jjz+Ic+n3Hf4xVYqlZzzkroplu/rtSvL+4jZPqCPNiUY2k96JtbG5tppLaazt7q2nwUmkIIZPv2Iq66tks7C0Z184ysxJA2sfbNVQvJFAYA2+MElVP5PtTJWTc2tB0lpEX8wAQwqP4iRTfR4UkVvpwFRfxH+PHz2FZOS5NxIoLD2Ck8Ubp17q8q/suxhe6c5AjjADEE8bmPRa01oGKW+h1rkJ1WJbOOTykeQAc+oL+Z/wBRwKjqN/ZaHpqxmJLa0iUmOCEj19gPkmnVh4auY9r3E8ZlfCyMGwFx+UE051TQPDZ0s3euw2yW1kRL57twpHIwR1PxUHJKkjphydt6PKNTkn0/wsJpVC3esXCpLvyDEiDcFA70o8OQftLxRptvNxaifzLgqufSOTmnHjDWYNW07SLq3t3igQTyJHnkqeACfc1uPBXg6z0/QYLu6c/te8USzDOPKXHpQD4GM08au2FpvURhNpemz5NtePGv+vDA/wDFBS+HrgZaGSCX2w+D/Kmh0mSDLBEcnjAb+uKq8ieMKVO3/wDWrOK/4smv+6Nf+DIaz4d1qWSFra08zy9wZWbHXuCKzd7Yatp86RXenvGR61kETMrf/sOn2r1dJbheRgjuMkE0RHfhUIfzMZxjqKnJNeiqjFvujxy71COR5buSNQ2FVolz16U80OcS7J26FuAfb2rT+LPDsXiOKF7adLW6gBAVowUlB7N/tWXOnXnhu1ja9t3S1Bx58Z3KDS0CS4v+jY2smyKZz6mKH+VYa7TMcuC4d3ONnGPmnVvrltPE/wBO7HcmAvekkwSSVwxkxGCGGeppJp0Vw05iCeR4Ji0btnqpfBJ+c1Zpo/66JgSzEnPbt/U0bfxo+mtGo/AQcdwO9IWdGCruYyFfQFJzkGrJUcs9yscatbqn7xVwwYK3GDimXhPT/q3mmZA0SehVYZ+5rOeZcpbTPcGdkRNxVm/95r1Pw7pY0rQoopgInWMPNu7FvUc/ag3QtWZDxbpkVsBNGoMeQEt923Le9Yu6d1G+ZOc4PYVr/El3darqbSpARaxemEA8H3alOn6eLzXLOKeElN5kYEdcfFG2+xGl6E0CKlzvY+lhjGecijL2SL6MwRqcccn3Nbi98O6cjz3UtuMAFt2MEnFYSa2NvaeaylgD+E/fofil7MtaNZKoke0dHUh0VSR0PzR97c/S2E7gEsinjtSDw5bwXN1HJbGQxuQjIx4T2xWq1Tw/cDR9QMt4wWOIyHCjOB80G60duOaoR68Ba+F7dWG/zGQYB9xknn2rKCSVRtD+jOQvtTa8n/aCRy3a7gkIjRU9sf3pOECKOhJ9q20TyPnKxtb3oltFinOAregg44+aItlhmU7mIYfhwcgmkajzCEC8npjtTKw066iuVdNvTkY60UxLoapEIcOyjd356VY0CGGWeSLmUbI1PO0fxfrQd3Y306r6JFgLBZGXjCe9HztMsQS3QSBRjDt7VpOh4R5dmflMskrRRTzReojCsQKbaDoUXiTXbbTS6m1tv311K3AxnhCfmk97MyX8s0L+XcdVbrgEe1aPSNZWWwwsAIXiXYed3ucUy/slLTPWUsorVPKtLcRxKSUjj/Cv/NSMqQqJboeVDCpklkc7Qqj5NYOw1a0kkVRePHjqDIRn7Vb4ojm1bwre2GnX01zLIyMYHbAkUHlQaXh/ZX5tdGMur19Y1C41CTL+c5ZGP8OcDNbLwZosbS/te7UmMNttEYfi/ic/HtXm+97ddtws0LK2HicbWXHHP/vavWPBGrx3PhezIXz/AC8xuScNGf4SKDiTlNJaNUZ04dt/cE+4NXK2QBu3ADiqYrq1J5iePj8RTirVdT+F+O+KSVoWDb9nfYrk/Bq8DcuAMcdK4oyTyT7Cvg6mVgWOfbFIUJIgUfmOf6V86kjK8HPA4qOTtYgZPtQ8k5jYZiMjDkY60UgMIcZjO4fqRQksTjGO/TPaqWvSRgsfgYPFQlnlhTahUk8kk5pqZozSkTaJt5Hq+QD1qo2yb9zoGP8Aq6iofWOW5JHGOR1rv1Kq253UjOMe1CmVbgyxYoYWOAVGO/SpL5UgDRt0/hIqn6qAsFdyQAQSKvT6Z/TGVY98cfzo20RaTdIqCp0VGU5zlhmgLi0uWU48raTkHof1pqba3jfIJDE+pQ2a5ujVtjHp3NMptE3jbM9JbzoVLRI+ByVPA+9dhiLsw+n/AHeCAcd6dyImc7AT7GpiOIqCqbSOvPFP8gnx0JIVicossRG708DvXnd3PJdT3lx5DBZ52UhGwXCnAH24r1m7aK3tbqV7jYUheQdME44H3rwy3W6ms7VmZ98nb5JpouwxjRtPCspW4mjeLy5JYwPU2TtXpWilmYAANkDuR3pXc6adFl0qbYVj2rHIRz198VoJrWGFA7MgGTn5qbezM8Ui+nMkyGZW3uGXuAM5wD1zRMdtGiiQ+oJxIjqc/oaf+CfCsXja71m71G6kjmjkEhnjUDfK2STjoAPitT/+JtP2tIby4uHUYULJs3GujZKWmYVr+yFs7zWkGwRgqwHX4pbpl0Tqdy8a7FnQZjU8KB2FaDx34Yj8NSaYIUfyblZA2592XXGAT9s1kVkKEEduMg4xSN7KQiqsdFRJb3Cl8MMld47fFX2Hh6/1ezFzAIZowMZWUAqexIpSGLRsSWbeMZJ5P619az3Nnci6sJJIpFwJFB9LjOMFf96KpjO10NB4b1+KRIW00vgHBVgQQaaeHysOg3Uc1tJBdS3wU+apUlFUZB+M1p0vZogwGSFCtjPPP9qWeINQja6gmmeW5kcBLfT1OAR3dm9s9qjmjrR0eJL73IX3Mnn3IyfUBxg0LPod1qDtParEsLjKTO2N3vxTHy7WPSbhZolm1OUbUAbAiHfb/wCapvdRESiC3f0pGCGBwOnSkxwr+RbNltfQSTeG7gSqlzeWsSBgCFYsxUew9z0r0c+M00LTo/2XpsGlW5wFCqHkl/49685uZwtwH88ghB05x9/eqJJ4JTullaUhuATkg+9VVHM7fbHl3461S71ee5eQ3iI6mJphg7PzKB0HuKyjrPcSteFJZJBIJWODyM5xn+lGSXsGBtUHaMABcZ+5rsd+RHIEldQRgY7n7UbbEpIaTeIoLzTI4Gj+nm+seVEkOQkbD8IbqcGhpriW4jAVUAJByre3+xpHMUk/OxYgZ3DvV0F/bwmOJoAnHqlVj/UVlaEk1ZodOOnve+RdXYt1PAAblz7A9q1sd2NLieC0toYIh1KnLOfdj3rzFtRgku0klRkgjO5doGWIB6596d6R4i0lbfUF1OG/YywhNPigONh5yxJP269ulB77DB/g11i5fUFMNxL5lqF81o0Y/i9wR7Uv0izF7q0cAnIaFWubaKTLIXBAG5TwPfmltrqj3HnLKyCYKArquFkx1U/NO9Au2ha8v3BURgRPK34Uz0Ge/Sp07OpcVFGk0HR08R3qS3rh7bTrpncCLYGnH4V9iAeTitfJYyGRpnnLFjuOF5zX2iRxQaJaiIKRMnnsyHh3fndTJegHUA8/eim0VcItbAkiuEYF8lcdfer1UbhgsT16VYSEcKTz1NcB2uSVB7jBoN2MlSIFVL8qQccnFQNshbIcg+2BUy6Ft+SCR0Paq2kKEnO4f2oW0NxTONZq4IVsn2pfqvh+11TTpbC9Mot5CCVjODkd80yEwfnrzx81PB6biTnqOlFSkB44vR5zqP8AhbZx2k01hrFxCYUaT/qBkKoGTz17Vlra7tpPDXnPKRPsdpYx19xivcHt1mR0kYyRSIY3jPdSMGvKL7/CXVoZVXTtSsri1UnYlyTGyr/CSOtM/vpk1H4ncEG23g26vdPtbm3dbmCaBZFePbzkdD8iqZfCF7GQFsXbjGdnSnnhfwKNG0VYtTvHM6sTttJPQoNMJYprVGa11SfaoyfPPAFUq+jnlUP5aMfF4VuV1K1a7s5zZRN51xHEhZ5dpyFH64zX3jfxWslsukaa3my3YM126qcxrn/LI6g++e1Hx/4maPYTN9Yby6lhYuDBho5OOADng1Vpd/ZwSXurSQQz6jqz+dcM5DeWp5VFHbHc9zQpt9COUV0zDpqGpW0RhQv5aqCIymQFHtWk8KGXU9ft4pSoPlPITt5UDHWmN/NZzSq8llAofgMowR/KhtC1TTNH1xzcMYvqYDHC6R5Mkm4egAdzmtJSoRKN6Gnj1jaWljpyXBjuLpjI+z8Sxp0x9zxWXM8jAxzmMgjByB/WnPjI358SQ3OpaXcWSyW6xQrcbWyV5PKkgHvjNJWSOR/MCqMjstCOkUpNgEcE2l3sV5p5/dq6+ZCGwCNw9Q+a9U8X+UngbUZoyA9xBHGnPUlhmvPGJETbYixVSwBHX4rZS6d4c1LwPLd6fLFBNNbblL3Jysg5K7WPB4PahJGvi6PP3aVwzCIYXPSlHnqpJUtkE8MOnzWq0S0S/VRKJwrAY8tRhD7NTN/CtqZMRGULuzl+hPem4t9Gc1EyWnwOYxIzH1HIz1xTRZ5Y3yJGGDhcda0B8M52hbheAeAtDS+HL0D93JFgE4J4zQ4SRlOD9grajOcRu6sjYyMdRTSxsG1SWQwTRxwxEK8n4sH2pXcaLqMPrjQSRHghTyoNIbu9lttJGk3EkkUBlL/SRAiSfPuaDix1NR/iN7jw3bXWpGw+rtk1AAlWjmBLrngkfFG6f4MvLG6SZL15XVdm3aFGPkDqaBs/CviTWrOILZ2ehaYzBtsXplKj8zYyxP3r2GCdRDDDLbRSqkapv2+psDGT806RzznvTMV+wGk/zY1+Bio//Hljx5ZeJyOdhxxW7Mdk+C9q8fb0nFd/Z1rKQYpJEHcN6uKNwXYt5H0edTeGpnnS5WV2mQYzL6ww9jUdG0DUNC1LzrWUrbTH/qIScq59x7GvRDpC5JWZuDxkVEaUM4N0Rnp6e9Hlj/QP5fwBhmuIh6HYY6YGRVi3lwnLLuB5/DirW02ZTlbgEY645zXFhv4vwyo6/wCoUG4P2IlkR8NSUPtdGUkZ4FERXkJ3FJGGSMq6+1UqbgyDfFHjOCc4x9qmII36TKCexNSlGJSMphUVwGPQZ74qTXCAY9ec9cUKkOwZ81W+xqwMwONxPvil4jqciaGEEqqnkZJxxVM6xOQY4xx1J71Lzo3b1Eg47LzRERhfBLMOOh4oXQ+nsAeEJtKHadvIIzg1WsZx6hG23nOOtMnVWOEbeD3z0qp7duNrKQRyVNFbFuhdJArPuHU9Qoqn6EpOZIpmVjwwHQ/pRxXySEbzOevNQEUsu94hu2tg54P3xRdhTTK2gnVQPqWY9nKjP2riCdGIabzM9DtAxV/lTLIUaN0zzuYcVJY22FgwA+QaQZWAzzzoFLQlwepWqn1NYmCkuCT6t8fAFMGlxjcApzjp1+1UXamQnZGhbHUtg/aiibaswWq+LptTtbuCOG1iiaQxKSpMiAcbv1pDpECS+MLC0ufMSWM4VScqcDOTW8vvDMeqMGm0+2Fw/Hm+Zh1+RjrSy3/w8nivnnOpO5IbHoGc9Mk1VNIHY18QwtPpF0Vcq6gOCvPQ5ovTrz9p6TbSAHDxhjuXkGlT6De2qBRdtIijB9By1DWljqcEbIWfZGSsewken5oNWJdos/wmt44vDt9NLdRW7S3xxvIG4BeM1vI5ECtIhDL0Ow5ya8i0abQf2Rb297ay293Hndcs5KSkn2HSmBnjhUNb3pweNyTZAqyQjyu+hv8A4lXqalaw6a6s1vawtcyDgMkp4T+ma8juIZ0i9QyWwu8Dv81sNWmnm09meUyXM7hj5hyXVexpQlqZpvLdWIUq8quc8dl/Wlq2Wi6jyYJLA8C53oEAVSQQQTVUTgyE+/CsD0PzResSx/tG4MMaCOYiVohwsPwPegrC1jvbnyp7n6WEnDEDr8D5rf0FO1ZpbW81x7I2sEEMksimSSV879nUbftTOaBY0jnub0iaUAqgTIXjt7VZpUhgtUt4LkSxwhoRK42k+xJoO4lhiZYri8W6ZVCiRCNzH22j2oCp0wSWzlKARzjqT6eorkNtZhtixs7IwJLZOau+rgQHy5Np6Et1qgXSqy4uVUcn0jFLQ/I4sUcEjkQxxruPTkjPxQx8szYiRF5zkjGatlmVjuDiVvdhwaHkOTlVQf8AaaI1grwo8gzIWUHOB0zXwtYQpJbGOMZxXPK3ZYK2c8H2qJtcsS3B/Nnq1ADObIcnAzzn3qEjqB6V6+1fAwpgbiSD2oeVgzebt24bAQHr80UibZRKPqC0bsQM88Z2r3IHvXp9p4W1PRNOvrl9NRrea1SfLMHbIXATb/I/rWH03SJ7hkDBYpLhwke8/hz0Zviv0aY8IsbsHxGELgZD4GD096Enoriivbo8eu4NLi0e2vtaht45ZlAMNscEPjqv27mjfC2m6TreptpDxSCzii+uW3L4NxKTg7sflAxwOtNfH3+H9pqNpLrGhxeRqkMZea1TJS4RRztHRXHXjrXnGg+Kv2VqFrfwkNPbtyhbb5inhkPscf2pe9odyS7R70I9qqu1cAcBAAAB0AHapCNw2SSB345pd4f8S6V4h08XsVwtrIHMT21wwDK33/MMdDTsqSCI2AxwckNmg4sp80QWRd2NpGenNUMrhyvJYjt0otgBgDBBOOK+aBlXlMAjqOtLTG+aIvIbHrzk9MCuBNxCqTRpgzzxjPftXPLB/Dj7itRT5YlGwqOuB7+1dXcoKgZzV5tJmyUYHHUGoiIZJCkEcU6RKWZIiGUL6mKZ+Ktkt41lYJIJFwCDXPKkXDHJVl5FRKiQkMQq9BRSFeZ3Z8ypgBo+PtUG0eyvfTNHlO4HAq5YlCqGZXIHABqItyhkPnvjglSc8Uy10SyTjLtCGf8Aww8GPN5i6fNBJ/8A65cD+Vc/+BaLEWW1gcDPp3HnFPZboxEtJau4zg+X1+9fQ39tcN+6uEU4wVdsMKPJoiqZj7rwbtyQjJzkEcg1ntZ8EfUojxzTQzQuHidByhH/AJr1pmIxlsge1UmRGYqSGOOQRQeT9AoO9M8S1258d3/lWOoLNeQRkNmNFCsezE+9aO206N3jH08m3YAysepxzXojR20mRJEo+wxUBp8AOY/R+lBZIIzWQwx0ANuUQSr3Hqz/AFpFqX+HhuX8yC7eFidwSSMMoPuK9YGnsM4cEHsai2mPn8uD+v8ASqKcGJ/uI8+0fQZNIg2yzy3Ep/P2b9KcW0PmyBQsnAySV7VpjYzAnaFAPGcVL6C4YbdyHHTtinUoitzfaEkdg2M+dhv4WFWiwyfx9eeBmnqWEm07sZHx1qI06MNl1IGeq55ouaFjGYqXRfNAYXEfzxzXJPCcVzHicQXC9wVGadiygXmMlN3HPapfStGVMb4Iqbn+Fq/UIrXw62nSl7YzKAPw7ty49sGmCQzpzKgZByRjGKaiSQZ2qGHt0NVvcSCM7oSBjn1Aip/IzPHEqGRGcEqB0zyK4joCu5uT8VX9TFJGGLKIweWJwFPsalvim9STROAcD1d6R7KwaSLDOcYLHr2r5ZUOM5z05qrYw52YI9utcJLAnnGfakaKOV+i4DIypJx2HeqgXU8sD+lfMvo5Xa3wa5mTC4PDHHqFYFWUzzyr+FlIPf2qDLI4zGyluvtXEuUkDeYvlbGIA678dSK+jl82BWEZAbkY9jRtIV45MHkGoGMrbG18zeAGlzhR36UFNfa8kfGnIJN3qKMSGA/MB2pt5ZY/gUdhzX04W3kSPfIZHGdsf5fuaZSQjxzEUHi5TctFqMZ08YGx5Adp9xntzTqO9SdE8mSGQHOShDce9A3esWtuwiBW5uCOIVTf/PistqUElzcJNa2UthdpnaYEZN2ffsaNJg4SRvPNQAFioB6HFSJSRO+OgKtisZpjeI7WCNJwWz+IvgmrZPEGpaewN7bMsYGBMFyGbPGQK3Fgk67NfiMN6XbOMc84qsrskRkmkG3o0bbetCW89xdbGt7adlYZY+WQP60U1hfD1OqRLtycyDNDY6cSfn3cZBOoTbemGCv/AHqma/1KIeZFexuBwQYl5PtSvVNTbSIzLc2czICA2xM//t81XY6/ZXcZZYmXLlVXjcze5Has0zc4l51d0nUai0pJyeB6VPbAoxby0lO30jC7iz/hOe33qMVql/EGngVF5wuc8diTQE+hQB3VZ2XvjPFKB76L5Nft4sIkcb4BDEHkfaox6uHVW+mkAXjK/mrsGlKkP7pIyc/iJzRH0o8vDD2yAeKxkmkWRXitGZBlVxnL8GuNPE0ZbzB9wetAXumtMcwuAuMFM0tns7uNmjaMsM9QeP0oC1ZhHu7aOUAJIgUAZA4I9s1Wk1kZZMJtJ/04x/zVEtqRtWJwuFy+/v8ANctLN5rmONvzuAzDkYHNdOxlGPYZqUpVoY2VgoUEOvUDPOPagLacQtLKzkBvUMqc5+aY6lesl1cRqFC+WWMhHT/zSOIuYmdpC6Y5PY/81kPJWkiEeZpdxBJJqqVTuZlDrluTRturz3aQwDDnoWGQnyauvIIm9NuGMcPp3/xnuf51mq2b+hZkCCVAzt5hG4FzyPmjYcIpnjgXaBgKg5BoCRNw5AB+KtguZLcPHt9MhBOOopWwIY+a8iKPLIIH4qsVF8wF13A9RVdvIJHwhwRxkdKMltmwBiPpwd2KVlEcRoUxiE4BOCfaq5Z0RyxEagdO+aq8tywR5W29whqaw+lT6SEOCex/WhY3B9lEuoybwsSIRn0nFUF7mclGjJ7lgvSikZcgIq55KgVXN9TIoAJXcM4BwcVuQriCvshwVBJb3r5UWJluZFXzB/lBvf7UdFZNDt3cynkMTxVFwBudZGE02QTg/wA/0FFSvo3x1tjOymmM+i2ibTcy3I6j1Oxz29vat6Ir/T5JUX6q2kjOAGJUfp2rzBbo/tGzmiUFobqGUsTyFVhxX6OkvllMnmPlHH9CKvDJwVUc2TD8ju6aMbB4i1aEjEpZtvXANB6hDpWsoW1Tw/aTzuRmdFEbk++RWrfT9PZfQintuB5Wg5dLt9pZJdx7Yqqlik+jmccsfZloLCztRstoBGg6KVGRVi+dbvmFpBj2cgimdzbyxnDR5TpvT/ehZFYe361fXojtM+XUrw+qSR2IGM5oq21+9gxli6+x7UIFUjAQlhXzdOEb7YoOMX2hlKS9jkeJZjjckeB1Hc0THr0BB/cFT8Gs3kkgbBuPvU1jk5OB880rwwfodZpr2amPWbd5AArru43HoKJW7hcAIy4PTnk1lFZ+MJgY/iolBMIzhAPZj3qcsKXRSOeT7NMJ5dgCw7mPQ56DtVYgmkdjsRAD6tzYzSqCWRSGZGY4/K1XJMxkClHAboSa55Qo6IzsZbXBJRokO3AIyTQDxXiq2LtBkcFV9TfBJ7UWspBAUKzdhmptkrlk2npjrmlSBIU21vqDv+8eODcuSxcsSftUP/j6TXEstzdmRmxxHDtwac5YqVK/qBXPV35I6UJNro0UvYlPh0RKPKv7iMker04/3q+1tJ7ENGskUkbtvZmB3k0yEjA8jmotuYAcknvUm2VSjZTkgY7muh2zgBicd6k/MuMYXua+bLRTRKoG9SpPTINAJdFKVBVlIb3NXrOgGWODjJzS+zie3tY4prgzsuApK7doHb5qdzDLLbSCCRDKRhRNyP6UeIeVBct3DDAXZMseFG7GSegqQjAyVjO4D1c9KxpTUNONlYX8X1ESMZdkJ3sQfzZ9h3FFan4qWz1qyQQXH0LIryvsI3Ek8DPtTU0LyTVmqRSMeo7f4RXyzuIlOHZW5VuxpBfeILG60mVLK4AmmVo4gxwyNxhvsRmm1vGiJE0RdQy4EOchiByR/Kg2xqX/ABDFeKRCCn3BrrKBjA/Sh3kQD1Jjjt1ru5ggYOduON1amK5V2WgMDgZxXdh6lc1UkjDPU/auyXLKgbPCsMj470rtG5IrkhR4yrwKVz0I70HJptv5iyC3CsDxsOMUwlmXf5Z/FgEAnt71TNceRbySJCXcDCrn8RPFDkwfVlAYqmN7d+oql5ryJQEiilz3BxijxIqR88Y457mq3cMm3ZtoWxm0K31pUYC5s7m22jhsblb9aW3XiHfbO0J2MrKyBvxNg9hT94lI2nLJ169KHmgt5FImhjcEYwyUdDRb9GesbfVtVtC0t7bwyNPI4QL6jk/iIHT2p3Hpd59GkL3kh2A5dCBu/TtVJ0q0DebCrwSbs74mwaGvYNXtUUpr1vHGoJC3S7S36it30Om12NPopY0CeZux3I5qP7KRi7vuYv13H/is7L4j1aBFMr2kiPwTG4OeO3eunxS8mfSrKDwpGMUVBgc1+GiKJCAsKrHxghQFz/ual5hZNvLDH5jWfXxGgCL9JIwY8lCCF/nRjal5TDCna64UMw6+9NxYnyoNCKN0ezORnBP9qnb3kNhcq0tlKFZCpuEAcK3bKn/aq47q2Ay7Rrx6mY8Cq5NSjPogZGVjjeB1rKxJO/ex1KwjQNJqluykDAkuVU/3qu4ubO3gMs+p6ZFD1y1ypyP581nLzR9M1JVNzZW00gJBk27WH2NV6d4c0fTLjzrfSYN5GC8i7iPgZpXxGSn0PBq1tuP0cks6kZ3JGdp+2eDWZ1TS7PVNRmmt7N7GZhh7lCSZT8r0FaJgdo2gKv8Ap4qgySqNy5x3zRUqG+NvsWJaXsUaDeWAxjbx0q6S5uoOtuX98UbHdszfgPyKtW6EnDRgN71uX9CPEvTE8utwI4STzIs9dyGrINd0xo1D38OGbAVxyfnHt80ZM63WVlVW4/C4zSi48JaVc28riAJMThZEbkD2+1akK21pjW41OG1gadkSaEqdm05XP6Ukg8WiILFNbHcR/mgen+VC2+jXem7kjIlgPPlueP5UFdwt5gb6UKinDcliPgUyihF2Z6Fg0yqU5GRjs1HWYhs997JGZHAISEnCqD1Necx+LNTUjmA4BAJiHFdbxfqzQNCXh2EY/wAoZH61exuJsrqUGOS6n8sSz/hQDP6AfalZKvcZiDbWPCk81mG8Q377dxiJUYBMYziuR6/fRDKtHkcZ2CgUZtWY2263hbE0oHmSEZwPYfNfSuIYjBEwMjj1uew9se9Y8eJNQBLgw56f5Yoix1u8lnKt5fPOQgzRB0OpIo1wMszY5UDrVKr6unPYfPzSe91m7huMJ5f3KDNCft28zn91n/sFJRjZhSy+YCqsOuDUnnnWNTgFRySRmsYniC+jbcDFn5jBro8Q6gARvTBOcbBQcR4ujZfWSEDai5bGfT0r4C5upT5jcH+EYxjtiscviPUVB9cZz7oKsHinVFbcJI84x/lihxGUv02sdhardMfqshU9SSDbg46fNXwR+gDYEJxsGeQKxq6/fiwaQujM75JaMHmhP/lGqbCokQA9wgzScGx1lj6Rori6lljNnC5jtw7MykZLH23dhQiRF7pRvGCcEnjArPjWbxQAGUD/ALRRFlqd1Pewxu64LdlFVUaINtu2aW2tn1HXrGygZgZJ1XJHQDkke+K/QyqOrOGO0LnHPA6mvCv8K55NS8cPJcEbobd9hVQMV7eF9eNx5HNBmTSthEShhuO3Oc5xg1Z5MD7mMa/JFAjctwih2xiiVXDZBIxQ2I6b6LRb26AbVG3uAaHfSbN8gGQZOQSc4+KtIxuOfiq5AwwRI4/WnUpL2Zxg/QOdAgEgbznZegB4wapfQ41GY5y3sCKZiPES+pvwk9e9BxM7xjMjcVSM5/pKUMafQEdIVxyjg98dqkNCWU4incHv5go9S8iHMjdD0NXeY8aqqscADrTPJIT44X0KRok20skoBH5WWiEs5UIjeL1Y5IHFGOWZN5dtwIwRRgZsgbiRnvSvJL2UWOHoVfQyqMyY4PY80VBbFJl3jBx6TjNEM5OVOCM+1fK7LwpxzUnJsoopFRZowBLkMxPTqKnucFSzdB3rgZiG3HdhuNwzVE0YiRmUtxzgnIrIWfYT5hUMNyqKrWRfwgt8k0gsdSnnm8uTYwLEfhp0wICgM3SsxFIIXB/MPuag+YlGTj596p24UgEioypyRubH3qL7LKWi0sCSuefivjl+/HtVSKQq+tvtVgXzOCTge1MkhXNnxUkjLCpAKwGWwfg9as8gBMhmzX3kL1y3SmSA5H0eUIwQN2c4A6e1cmt0uEMcwEqE52tUggODkjivseocmjQtipvCOiSSrL9M0BySUjkIBPY1dJojyRQM2pzrPbDEMi8bfgD/AHpgowoIPU81YOhOaVoKdCNLTWmuxJNN69pDqMbcdiD3+1fPNLZOqzzypGT+IqSv6U7GdmNxPNckgjuIzFMgkQjBVhmtWhUkZ0eI0ium84vt3EoXXbgY44qyy1iJ7ZfqriHdMTkL156D71ZPo1m0YR1ZwBtBY84zXnXjbTYNBhe5si4ckAB23BfkD3pow5AlLjs313fx29wJnlDuu2FwT0Lceof1oaHxEuJdQunMNvA5gtreIhpbpxwzkflXPSsMt5PJZXUjvukGmrNvIGd4PBpl/hvYQeI4bq/1FS8tvI0cYT0qowOce/NK4UNGdpM1ia7FOWEgd5RjIUelfgY6mipr/VUkRY9Nd1P8a4AH3onYmllbS0REjHrztBYk981GaSVSMSv78nNJSDdsthkmkiDTQrbyEn92rb+PvUHDnAZwATzgZodXd2ALsMHPFfPI6KyqxAPWg4lIyIzWzOmPOkXHUocGhv2NasB5rvNntIc5qxZJCygucE0WmVjJ3HjnHFEe0CQ6RYcbbGNGXIyFzmrm0iwljVHs4cHr6cE0TDM7qSTjA7CoGaXYw3nn/mik2TeQWy+G9O3g2ySQn+ENlT9xQp0CeFmksr9c5z5bLgfanG9zxvI57UQqjYG7ge1Ns1xkroRPbXbxGCRAH7svTNX2VsY4AkijK5yff9aKt5pHt/MJ53EdOKvhG+Jtx96zfoi4pSsojti6KCdp7k1NtgXJfIQ4PzQOolo1ba7YyOKT3Oq3lvG6Ry4BQtnAzkUvCx/9Q0zRR3JRRvDRhhgEjPU/0q55fTtUqx6EV5wfFGrpG8P1O5WySWUE9a7deLNUm8JLqjPELlrk27FYwAy9OR7/ADSONFlnftG++oCg4UhB7c1ERed+FwN3JDHn9K8w0XxHqU/khpVCrbsdqrgE7utP9J1a6vbVpZihcHqFx3o0b51+GnuIdrSDzDsQ4yTn+tWQ3K+WV3biD/DSy5uZItQCJgII8hccZNK9R8Q6haY8mRBuPOUBo0ReS9I1Mk0bhQ0OG556jFDTMZIjEiqqcHGACaA0a9nvcec+dwycACjL1PJ4UngZ55pkhG67P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E:\lxy\支部工作\19年\十九届四中会学习-1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9" y="2463738"/>
            <a:ext cx="3648405" cy="205222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lum bright="10000"/>
          </a:blip>
          <a:srcRect t="29405" b="27942"/>
          <a:stretch>
            <a:fillRect/>
          </a:stretch>
        </p:blipFill>
        <p:spPr bwMode="auto">
          <a:xfrm>
            <a:off x="1475656" y="2401444"/>
            <a:ext cx="3240360" cy="224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475657" y="1059582"/>
            <a:ext cx="3554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760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zh-CN" altLang="zh-CN" dirty="0" smtClean="0"/>
              <a:t>开展“十九届四中全会”学习</a:t>
            </a:r>
            <a:endParaRPr lang="zh-CN" altLang="en-US" dirty="0" smtClean="0"/>
          </a:p>
        </p:txBody>
      </p:sp>
      <p:sp>
        <p:nvSpPr>
          <p:cNvPr id="12" name="矩形 11"/>
          <p:cNvSpPr/>
          <p:nvPr/>
        </p:nvSpPr>
        <p:spPr>
          <a:xfrm>
            <a:off x="1475656" y="1491631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华文行楷" pitchFamily="2" charset="-122"/>
                <a:ea typeface="华文行楷" pitchFamily="2" charset="-122"/>
              </a:rPr>
              <a:t>坚定了道路自信、理论自信、制度自信、文化自信，对全面建成小康社会、全面建设社会主义现代化国家、实现中华民族伟大复兴的中国梦充满信心。</a:t>
            </a:r>
            <a:endParaRPr lang="zh-CN" altLang="en-US" sz="1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83568" y="411510"/>
            <a:ext cx="8229600" cy="695232"/>
          </a:xfrm>
        </p:spPr>
        <p:txBody>
          <a:bodyPr>
            <a:normAutofit fontScale="90000"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       一、</a:t>
            </a:r>
            <a:r>
              <a:rPr lang="zh-CN" altLang="zh-CN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贯彻“</a:t>
            </a:r>
            <a: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不忘初心、牢记使命</a:t>
            </a:r>
            <a:r>
              <a:rPr lang="zh-CN" altLang="zh-CN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”</a:t>
            </a:r>
            <a: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教育活动</a:t>
            </a:r>
            <a:br>
              <a:rPr lang="zh-CN" altLang="en-US" sz="32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endParaRPr lang="zh-CN" altLang="zh-CN" sz="3200" dirty="0">
              <a:solidFill>
                <a:srgbClr val="0070C0"/>
              </a:solidFill>
              <a:effectLst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483518"/>
            <a:ext cx="7488832" cy="695232"/>
          </a:xfrm>
        </p:spPr>
        <p:txBody>
          <a:bodyPr>
            <a:no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一、</a:t>
            </a:r>
            <a:r>
              <a:rPr lang="zh-CN" altLang="zh-CN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贯彻“</a:t>
            </a:r>
            <a:r>
              <a:rPr lang="zh-CN" altLang="en-US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不忘初心、牢记使命</a:t>
            </a:r>
            <a:r>
              <a:rPr lang="zh-CN" altLang="zh-CN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”</a:t>
            </a:r>
            <a:r>
              <a:rPr lang="zh-CN" altLang="en-US" sz="2800" dirty="0" smtClean="0">
                <a:solidFill>
                  <a:srgbClr val="0070C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教育活动</a:t>
            </a:r>
            <a:endParaRPr lang="zh-CN" altLang="zh-CN" sz="2800" dirty="0">
              <a:solidFill>
                <a:srgbClr val="0070C0"/>
              </a:solidFill>
              <a:effectLst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329612"/>
            <a:ext cx="7168840" cy="972108"/>
          </a:xfrm>
        </p:spPr>
        <p:txBody>
          <a:bodyPr>
            <a:normAutofit/>
          </a:bodyPr>
          <a:lstStyle/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r>
              <a:rPr lang="zh-CN" altLang="zh-CN" sz="2000" dirty="0" smtClean="0"/>
              <a:t>开展“</a:t>
            </a:r>
            <a:r>
              <a:rPr lang="zh-CN" altLang="en-US" sz="2000" dirty="0" smtClean="0"/>
              <a:t>不忘初心、牢记使命</a:t>
            </a:r>
            <a:r>
              <a:rPr lang="zh-CN" altLang="zh-CN" sz="2000" dirty="0" smtClean="0"/>
              <a:t>”民主生活会</a:t>
            </a:r>
            <a:endParaRPr lang="en-US" altLang="zh-CN" sz="2000" dirty="0" smtClean="0"/>
          </a:p>
          <a:p>
            <a:pPr marL="777240" lvl="4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r>
              <a:rPr lang="zh-CN" altLang="en-US" sz="1600" dirty="0" smtClean="0"/>
              <a:t>广泛谈心，批评与自我批评，自评与党员互评</a:t>
            </a:r>
            <a:endParaRPr lang="en-US" altLang="zh-CN" sz="1600" dirty="0" smtClean="0"/>
          </a:p>
          <a:p>
            <a:pPr marL="777240" lvl="4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endParaRPr lang="en-US" altLang="zh-CN" sz="1600" dirty="0" smtClean="0"/>
          </a:p>
          <a:p>
            <a:pPr marL="777240" lvl="4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endParaRPr lang="zh-CN" altLang="zh-CN" sz="1600" dirty="0" smtClean="0"/>
          </a:p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endParaRPr lang="zh-CN" altLang="zh-CN" sz="2000" dirty="0" smtClean="0"/>
          </a:p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endParaRPr lang="zh-CN" altLang="zh-CN" sz="2000" dirty="0" smtClean="0"/>
          </a:p>
          <a:p>
            <a:pPr marL="365760" lvl="2" indent="-283464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80000"/>
              <a:buBlip>
                <a:blip r:embed="rId2"/>
              </a:buBlip>
            </a:pPr>
            <a:endParaRPr lang="en-US" altLang="zh-CN" sz="2000" dirty="0" smtClean="0"/>
          </a:p>
        </p:txBody>
      </p:sp>
      <p:pic>
        <p:nvPicPr>
          <p:cNvPr id="24578" name="Picture 2" descr="https://timgsa.baidu.com/timg?image&amp;quality=80&amp;size=b9999_10000&amp;sec=1603537007343&amp;di=7f4cbc3df6b2dcd6060fc9029b7a9a39&amp;imgtype=0&amp;src=http%3A%2F%2Fp0.ifengimg.com%2Fpmop%2F2017%2F1025%2F72D6C0E4BB0FAD512076577871AB595D2A62DAC8_size129_w1920_h1080.jpe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5515" b="19120"/>
          <a:stretch>
            <a:fillRect/>
          </a:stretch>
        </p:blipFill>
        <p:spPr bwMode="auto">
          <a:xfrm>
            <a:off x="3995936" y="2283718"/>
            <a:ext cx="4935126" cy="2376264"/>
          </a:xfrm>
          <a:prstGeom prst="rect">
            <a:avLst/>
          </a:prstGeom>
          <a:noFill/>
        </p:spPr>
      </p:pic>
      <p:pic>
        <p:nvPicPr>
          <p:cNvPr id="5" name="图片 4"/>
          <p:cNvPicPr/>
          <p:nvPr/>
        </p:nvPicPr>
        <p:blipFill>
          <a:blip r:embed="rId4" cstate="print">
            <a:lum/>
          </a:blip>
          <a:srcRect l="28389" t="17995" r="12863" b="22622"/>
          <a:stretch>
            <a:fillRect/>
          </a:stretch>
        </p:blipFill>
        <p:spPr bwMode="auto">
          <a:xfrm>
            <a:off x="1619672" y="2427734"/>
            <a:ext cx="302433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05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187624" y="1419622"/>
            <a:ext cx="7884368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b="1" dirty="0" smtClean="0">
                <a:solidFill>
                  <a:srgbClr val="3894AA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二、新冠疫情期间利用网络开展学习和教育活动</a:t>
            </a:r>
            <a:endParaRPr lang="zh-CN" altLang="en-US" sz="2800" b="1" dirty="0">
              <a:solidFill>
                <a:srgbClr val="3894AA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0306168-C726-4C0F-9871-E29D979F4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3075806"/>
            <a:ext cx="7992888" cy="720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11421</TotalTime>
  <Words>677</Words>
  <Application>Microsoft Office PowerPoint</Application>
  <PresentationFormat>全屏显示(16:9)</PresentationFormat>
  <Paragraphs>72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夏至</vt:lpstr>
      <vt:lpstr>继教支部2019-2020年度总结</vt:lpstr>
      <vt:lpstr>支部总体情况</vt:lpstr>
      <vt:lpstr>       支部生活 </vt:lpstr>
      <vt:lpstr>幻灯片 4</vt:lpstr>
      <vt:lpstr>       一、贯彻“不忘初心、牢记使命”教育活动 </vt:lpstr>
      <vt:lpstr>       一、贯彻“不忘初心、牢记使命”教育活动 </vt:lpstr>
      <vt:lpstr>       一、贯彻“不忘初心、牢记使命”教育活动 </vt:lpstr>
      <vt:lpstr>一、贯彻“不忘初心、牢记使命”教育活动</vt:lpstr>
      <vt:lpstr>幻灯片 9</vt:lpstr>
      <vt:lpstr>召开“抗击疫情、发挥作用”线上组织生活会</vt:lpstr>
      <vt:lpstr>召开“加强党风廉政建设，推动全面从严治党”线上组织生活会</vt:lpstr>
      <vt:lpstr>组织党员收看“初心如磐 使命在肩”专题党课暨“党课开讲啦”、“伟大工程”示范党课第2季启动仪式</vt:lpstr>
      <vt:lpstr>组织收看“习近平给复旦大学青年师生党员的回信”</vt:lpstr>
      <vt:lpstr>三、深入学习“四史”，坚守初心使命</vt:lpstr>
      <vt:lpstr>深入开展“四史”学习</vt:lpstr>
      <vt:lpstr>深入开展“四史”学习</vt:lpstr>
      <vt:lpstr>深入开展“四史”学习</vt:lpstr>
      <vt:lpstr>深入开展“四史”学习</vt:lpstr>
      <vt:lpstr>幻灯片 19</vt:lpstr>
      <vt:lpstr>幻灯片 20</vt:lpstr>
      <vt:lpstr>幻灯片 21</vt:lpstr>
      <vt:lpstr>幻灯片 22</vt:lpstr>
      <vt:lpstr>幻灯片 23</vt:lpstr>
      <vt:lpstr>幻灯片 24</vt:lpstr>
      <vt:lpstr>五、重视党员的发展工作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船员培训部工作回顾</dc:title>
  <dc:creator>user</dc:creator>
  <cp:lastModifiedBy>lxy</cp:lastModifiedBy>
  <cp:revision>478</cp:revision>
  <dcterms:created xsi:type="dcterms:W3CDTF">2015-11-23T00:27:59Z</dcterms:created>
  <dcterms:modified xsi:type="dcterms:W3CDTF">2020-10-24T08:58:03Z</dcterms:modified>
</cp:coreProperties>
</file>