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6" r:id="rId4"/>
    <p:sldId id="267" r:id="rId5"/>
    <p:sldId id="268" r:id="rId6"/>
    <p:sldId id="269" r:id="rId7"/>
    <p:sldId id="270" r:id="rId8"/>
    <p:sldId id="272" r:id="rId9"/>
    <p:sldId id="271" r:id="rId10"/>
    <p:sldId id="273" r:id="rId11"/>
    <p:sldId id="275" r:id="rId12"/>
    <p:sldId id="274" r:id="rId13"/>
    <p:sldId id="278" r:id="rId14"/>
    <p:sldId id="276" r:id="rId15"/>
    <p:sldId id="277" r:id="rId16"/>
    <p:sldId id="279" r:id="rId17"/>
    <p:sldId id="280" r:id="rId18"/>
    <p:sldId id="282" r:id="rId19"/>
    <p:sldId id="281" r:id="rId20"/>
    <p:sldId id="283" r:id="rId21"/>
    <p:sldId id="287" r:id="rId22"/>
    <p:sldId id="286" r:id="rId23"/>
    <p:sldId id="285" r:id="rId24"/>
    <p:sldId id="288" r:id="rId25"/>
    <p:sldId id="290" r:id="rId26"/>
    <p:sldId id="289" r:id="rId2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0AE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96" d="100"/>
          <a:sy n="96" d="100"/>
        </p:scale>
        <p:origin x="-1980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角三角形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任意多边形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AutoShape 2"/>
          <p:cNvSpPr>
            <a:spLocks noChangeArrowheads="1"/>
          </p:cNvSpPr>
          <p:nvPr/>
        </p:nvSpPr>
        <p:spPr bwMode="auto">
          <a:xfrm>
            <a:off x="250825" y="1582738"/>
            <a:ext cx="1546225" cy="838200"/>
          </a:xfrm>
          <a:prstGeom prst="chevron">
            <a:avLst>
              <a:gd name="adj" fmla="val 20497"/>
            </a:avLst>
          </a:prstGeom>
          <a:gradFill rotWithShape="0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099" name="AutoShape 3"/>
          <p:cNvSpPr>
            <a:spLocks noChangeArrowheads="1"/>
          </p:cNvSpPr>
          <p:nvPr/>
        </p:nvSpPr>
        <p:spPr bwMode="auto">
          <a:xfrm>
            <a:off x="439738" y="1658938"/>
            <a:ext cx="211137" cy="152400"/>
          </a:xfrm>
          <a:prstGeom prst="chevron">
            <a:avLst>
              <a:gd name="adj" fmla="val 15393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00" name="AutoShape 4"/>
          <p:cNvSpPr>
            <a:spLocks noChangeArrowheads="1"/>
          </p:cNvSpPr>
          <p:nvPr/>
        </p:nvSpPr>
        <p:spPr bwMode="auto">
          <a:xfrm>
            <a:off x="720725" y="1658938"/>
            <a:ext cx="211138" cy="152400"/>
          </a:xfrm>
          <a:prstGeom prst="chevron">
            <a:avLst>
              <a:gd name="adj" fmla="val 15394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4000">
              <a:latin typeface="+mj-ea"/>
              <a:ea typeface="+mj-ea"/>
            </a:endParaRPr>
          </a:p>
        </p:txBody>
      </p:sp>
      <p:sp>
        <p:nvSpPr>
          <p:cNvPr id="4101" name="AutoShape 5"/>
          <p:cNvSpPr>
            <a:spLocks noChangeArrowheads="1"/>
          </p:cNvSpPr>
          <p:nvPr/>
        </p:nvSpPr>
        <p:spPr bwMode="auto">
          <a:xfrm>
            <a:off x="1001713" y="1658938"/>
            <a:ext cx="211137" cy="152400"/>
          </a:xfrm>
          <a:prstGeom prst="chevron">
            <a:avLst>
              <a:gd name="adj" fmla="val 15393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4000">
              <a:latin typeface="+mj-ea"/>
              <a:ea typeface="+mj-ea"/>
            </a:endParaRPr>
          </a:p>
        </p:txBody>
      </p:sp>
      <p:sp>
        <p:nvSpPr>
          <p:cNvPr id="4102" name="AutoShape 6"/>
          <p:cNvSpPr>
            <a:spLocks noChangeArrowheads="1"/>
          </p:cNvSpPr>
          <p:nvPr/>
        </p:nvSpPr>
        <p:spPr bwMode="auto">
          <a:xfrm>
            <a:off x="439738" y="2192338"/>
            <a:ext cx="211137" cy="152400"/>
          </a:xfrm>
          <a:prstGeom prst="chevron">
            <a:avLst>
              <a:gd name="adj" fmla="val 15393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03" name="AutoShape 7"/>
          <p:cNvSpPr>
            <a:spLocks noChangeArrowheads="1"/>
          </p:cNvSpPr>
          <p:nvPr/>
        </p:nvSpPr>
        <p:spPr bwMode="auto">
          <a:xfrm>
            <a:off x="720725" y="2192338"/>
            <a:ext cx="211138" cy="152400"/>
          </a:xfrm>
          <a:prstGeom prst="chevron">
            <a:avLst>
              <a:gd name="adj" fmla="val 15394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4000">
              <a:latin typeface="+mj-ea"/>
              <a:ea typeface="+mj-ea"/>
            </a:endParaRPr>
          </a:p>
        </p:txBody>
      </p:sp>
      <p:sp>
        <p:nvSpPr>
          <p:cNvPr id="4104" name="AutoShape 8"/>
          <p:cNvSpPr>
            <a:spLocks noChangeArrowheads="1"/>
          </p:cNvSpPr>
          <p:nvPr/>
        </p:nvSpPr>
        <p:spPr bwMode="auto">
          <a:xfrm>
            <a:off x="1001713" y="2192338"/>
            <a:ext cx="211137" cy="152400"/>
          </a:xfrm>
          <a:prstGeom prst="chevron">
            <a:avLst>
              <a:gd name="adj" fmla="val 15393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4000">
              <a:latin typeface="+mj-ea"/>
              <a:ea typeface="+mj-ea"/>
            </a:endParaRPr>
          </a:p>
        </p:txBody>
      </p:sp>
      <p:sp>
        <p:nvSpPr>
          <p:cNvPr id="4105" name="AutoShape 9"/>
          <p:cNvSpPr>
            <a:spLocks noChangeArrowheads="1"/>
          </p:cNvSpPr>
          <p:nvPr/>
        </p:nvSpPr>
        <p:spPr bwMode="auto">
          <a:xfrm>
            <a:off x="1282700" y="2192338"/>
            <a:ext cx="211138" cy="152400"/>
          </a:xfrm>
          <a:prstGeom prst="chevron">
            <a:avLst>
              <a:gd name="adj" fmla="val 15394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4000">
              <a:latin typeface="+mj-ea"/>
              <a:ea typeface="+mj-ea"/>
            </a:endParaRPr>
          </a:p>
        </p:txBody>
      </p:sp>
      <p:sp>
        <p:nvSpPr>
          <p:cNvPr id="4106" name="Line 10"/>
          <p:cNvSpPr>
            <a:spLocks noChangeShapeType="1"/>
          </p:cNvSpPr>
          <p:nvPr/>
        </p:nvSpPr>
        <p:spPr bwMode="auto">
          <a:xfrm>
            <a:off x="720725" y="1887538"/>
            <a:ext cx="1588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zh-CN" altLang="en-US" sz="4000">
              <a:latin typeface="+mj-ea"/>
              <a:ea typeface="+mj-ea"/>
            </a:endParaRPr>
          </a:p>
        </p:txBody>
      </p:sp>
      <p:sp>
        <p:nvSpPr>
          <p:cNvPr id="44043" name="AutoShape 11"/>
          <p:cNvSpPr>
            <a:spLocks noChangeArrowheads="1"/>
          </p:cNvSpPr>
          <p:nvPr/>
        </p:nvSpPr>
        <p:spPr bwMode="auto">
          <a:xfrm>
            <a:off x="1654175" y="1582738"/>
            <a:ext cx="1546225" cy="838200"/>
          </a:xfrm>
          <a:prstGeom prst="chevron">
            <a:avLst>
              <a:gd name="adj" fmla="val 20497"/>
            </a:avLst>
          </a:prstGeom>
          <a:gradFill rotWithShape="0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zh-CN" altLang="en-US" sz="4000" dirty="0" smtClean="0">
                <a:latin typeface="+mj-ea"/>
                <a:ea typeface="+mj-ea"/>
              </a:rPr>
              <a:t>业</a:t>
            </a:r>
            <a:endParaRPr lang="zh-CN" altLang="en-US" sz="4000" dirty="0">
              <a:latin typeface="+mj-ea"/>
              <a:ea typeface="+mj-ea"/>
            </a:endParaRPr>
          </a:p>
        </p:txBody>
      </p:sp>
      <p:sp>
        <p:nvSpPr>
          <p:cNvPr id="44044" name="AutoShape 12"/>
          <p:cNvSpPr>
            <a:spLocks noChangeArrowheads="1"/>
          </p:cNvSpPr>
          <p:nvPr/>
        </p:nvSpPr>
        <p:spPr bwMode="auto">
          <a:xfrm>
            <a:off x="3103563" y="1582738"/>
            <a:ext cx="1544637" cy="838200"/>
          </a:xfrm>
          <a:prstGeom prst="chevron">
            <a:avLst>
              <a:gd name="adj" fmla="val 20476"/>
            </a:avLst>
          </a:prstGeom>
          <a:gradFill rotWithShape="0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zh-CN" altLang="en-US" sz="4000" dirty="0" smtClean="0">
                <a:latin typeface="+mj-ea"/>
                <a:ea typeface="+mj-ea"/>
              </a:rPr>
              <a:t>务</a:t>
            </a:r>
            <a:endParaRPr lang="zh-CN" altLang="en-US" sz="4000" dirty="0">
              <a:latin typeface="+mj-ea"/>
              <a:ea typeface="+mj-ea"/>
            </a:endParaRPr>
          </a:p>
        </p:txBody>
      </p:sp>
      <p:sp>
        <p:nvSpPr>
          <p:cNvPr id="44045" name="AutoShape 13"/>
          <p:cNvSpPr>
            <a:spLocks noChangeArrowheads="1"/>
          </p:cNvSpPr>
          <p:nvPr/>
        </p:nvSpPr>
        <p:spPr bwMode="auto">
          <a:xfrm>
            <a:off x="4549775" y="1582738"/>
            <a:ext cx="1546225" cy="838200"/>
          </a:xfrm>
          <a:prstGeom prst="chevron">
            <a:avLst>
              <a:gd name="adj" fmla="val 20497"/>
            </a:avLst>
          </a:prstGeom>
          <a:gradFill rotWithShape="0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zh-CN" altLang="en-US" sz="4000" dirty="0" smtClean="0">
                <a:latin typeface="+mj-ea"/>
                <a:ea typeface="+mj-ea"/>
              </a:rPr>
              <a:t>培</a:t>
            </a:r>
            <a:endParaRPr lang="zh-CN" altLang="en-US" sz="4000" dirty="0">
              <a:latin typeface="+mj-ea"/>
              <a:ea typeface="+mj-ea"/>
            </a:endParaRPr>
          </a:p>
        </p:txBody>
      </p:sp>
      <p:sp>
        <p:nvSpPr>
          <p:cNvPr id="44046" name="AutoShape 14"/>
          <p:cNvSpPr>
            <a:spLocks noChangeArrowheads="1"/>
          </p:cNvSpPr>
          <p:nvPr/>
        </p:nvSpPr>
        <p:spPr bwMode="auto">
          <a:xfrm>
            <a:off x="5999163" y="1582738"/>
            <a:ext cx="1544637" cy="838200"/>
          </a:xfrm>
          <a:prstGeom prst="chevron">
            <a:avLst>
              <a:gd name="adj" fmla="val 20476"/>
            </a:avLst>
          </a:prstGeom>
          <a:gradFill rotWithShape="0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zh-CN" altLang="en-US" sz="4000" dirty="0" smtClean="0">
                <a:latin typeface="+mj-ea"/>
                <a:ea typeface="+mj-ea"/>
              </a:rPr>
              <a:t>训</a:t>
            </a:r>
            <a:endParaRPr lang="zh-CN" altLang="en-US" sz="4000" dirty="0">
              <a:latin typeface="+mj-ea"/>
              <a:ea typeface="+mj-ea"/>
            </a:endParaRPr>
          </a:p>
        </p:txBody>
      </p:sp>
      <p:sp>
        <p:nvSpPr>
          <p:cNvPr id="44047" name="AutoShape 15"/>
          <p:cNvSpPr>
            <a:spLocks noChangeArrowheads="1"/>
          </p:cNvSpPr>
          <p:nvPr/>
        </p:nvSpPr>
        <p:spPr bwMode="auto">
          <a:xfrm>
            <a:off x="7446963" y="1582738"/>
            <a:ext cx="1544637" cy="838200"/>
          </a:xfrm>
          <a:prstGeom prst="chevron">
            <a:avLst>
              <a:gd name="adj" fmla="val 20476"/>
            </a:avLst>
          </a:prstGeom>
          <a:gradFill rotWithShape="0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112" name="AutoShape 17"/>
          <p:cNvSpPr>
            <a:spLocks noChangeArrowheads="1"/>
          </p:cNvSpPr>
          <p:nvPr/>
        </p:nvSpPr>
        <p:spPr bwMode="auto">
          <a:xfrm rot="-8363876">
            <a:off x="2195513" y="0"/>
            <a:ext cx="6173787" cy="61341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1299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296" y="15423"/>
                </a:moveTo>
                <a:cubicBezTo>
                  <a:pt x="595" y="13983"/>
                  <a:pt x="231" y="12402"/>
                  <a:pt x="231" y="10800"/>
                </a:cubicBezTo>
                <a:cubicBezTo>
                  <a:pt x="231" y="4962"/>
                  <a:pt x="4962" y="231"/>
                  <a:pt x="10800" y="231"/>
                </a:cubicBezTo>
                <a:cubicBezTo>
                  <a:pt x="16637" y="231"/>
                  <a:pt x="21369" y="4962"/>
                  <a:pt x="21369" y="10800"/>
                </a:cubicBezTo>
                <a:cubicBezTo>
                  <a:pt x="21369" y="12402"/>
                  <a:pt x="21004" y="13983"/>
                  <a:pt x="20303" y="15423"/>
                </a:cubicBezTo>
                <a:lnTo>
                  <a:pt x="20511" y="15524"/>
                </a:lnTo>
                <a:cubicBezTo>
                  <a:pt x="21227" y="14052"/>
                  <a:pt x="21600" y="12437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2437"/>
                  <a:pt x="372" y="14052"/>
                  <a:pt x="1088" y="15524"/>
                </a:cubicBezTo>
                <a:lnTo>
                  <a:pt x="1296" y="15423"/>
                </a:lnTo>
                <a:close/>
              </a:path>
            </a:pathLst>
          </a:custGeom>
          <a:noFill/>
          <a:ln w="9525">
            <a:solidFill>
              <a:schemeClr val="accent2"/>
            </a:solidFill>
            <a:prstDash val="sysDot"/>
            <a:miter lim="800000"/>
            <a:headEnd/>
            <a:tailEnd/>
          </a:ln>
        </p:spPr>
        <p:txBody>
          <a:bodyPr rot="10800000" wrap="none" anchor="ctr"/>
          <a:lstStyle/>
          <a:p>
            <a:endParaRPr lang="zh-CN" altLang="en-US"/>
          </a:p>
        </p:txBody>
      </p:sp>
      <p:sp>
        <p:nvSpPr>
          <p:cNvPr id="4113" name="AutoShape 18"/>
          <p:cNvSpPr>
            <a:spLocks noChangeArrowheads="1"/>
          </p:cNvSpPr>
          <p:nvPr/>
        </p:nvSpPr>
        <p:spPr bwMode="auto">
          <a:xfrm rot="-4529818">
            <a:off x="7948613" y="3652838"/>
            <a:ext cx="533400" cy="228600"/>
          </a:xfrm>
          <a:prstGeom prst="rightArrow">
            <a:avLst>
              <a:gd name="adj1" fmla="val 50000"/>
              <a:gd name="adj2" fmla="val 58333"/>
            </a:avLst>
          </a:prstGeom>
          <a:noFill/>
          <a:ln w="9525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4114" name="Text Box 24"/>
          <p:cNvSpPr txBox="1">
            <a:spLocks noChangeArrowheads="1"/>
          </p:cNvSpPr>
          <p:nvPr/>
        </p:nvSpPr>
        <p:spPr bwMode="auto">
          <a:xfrm>
            <a:off x="4932363" y="4508500"/>
            <a:ext cx="2376487" cy="701675"/>
          </a:xfrm>
          <a:prstGeom prst="rect">
            <a:avLst/>
          </a:prstGeom>
          <a:noFill/>
          <a:ln w="25400">
            <a:noFill/>
            <a:miter lim="800000"/>
            <a:headEnd type="none" w="sm" len="sm"/>
            <a:tailEnd type="none" w="sm" len="sm"/>
          </a:ln>
        </p:spPr>
        <p:txBody>
          <a:bodyPr anchor="ctr">
            <a:spAutoFit/>
          </a:bodyPr>
          <a:lstStyle/>
          <a:p>
            <a:pPr algn="ctr"/>
            <a:r>
              <a:rPr kumimoji="1" lang="zh-CN" altLang="en-US" sz="20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杨国良</a:t>
            </a:r>
          </a:p>
          <a:p>
            <a:pPr algn="ctr"/>
            <a:r>
              <a:rPr kumimoji="1" lang="zh-CN" altLang="en-US" sz="20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天津职业大学</a:t>
            </a:r>
          </a:p>
        </p:txBody>
      </p:sp>
      <p:sp>
        <p:nvSpPr>
          <p:cNvPr id="4115" name="Text Box 16"/>
          <p:cNvSpPr txBox="1">
            <a:spLocks noChangeArrowheads="1"/>
          </p:cNvSpPr>
          <p:nvPr/>
        </p:nvSpPr>
        <p:spPr bwMode="auto">
          <a:xfrm>
            <a:off x="1985963" y="3179763"/>
            <a:ext cx="6172200" cy="707886"/>
          </a:xfrm>
          <a:prstGeom prst="rect">
            <a:avLst/>
          </a:prstGeom>
          <a:solidFill>
            <a:srgbClr val="97480D"/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4000" b="1" dirty="0" smtClean="0">
                <a:solidFill>
                  <a:schemeClr val="bg1"/>
                </a:solidFill>
                <a:latin typeface="+mj-ea"/>
                <a:ea typeface="+mj-ea"/>
              </a:rPr>
              <a:t>教学管理制度解读篇</a:t>
            </a:r>
            <a:endParaRPr lang="en-US" altLang="zh-CN" sz="4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4116" name="图片 3" descr="冲刺.jpg">
            <a:hlinkClick r:id="" action="ppaction://noaction"/>
          </p:cNvPr>
          <p:cNvPicPr>
            <a:picLocks noGrp="1"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" y="5013325"/>
            <a:ext cx="2733675" cy="182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724648"/>
          </a:xfrm>
        </p:spPr>
        <p:txBody>
          <a:bodyPr>
            <a:normAutofit/>
          </a:bodyPr>
          <a:lstStyle/>
          <a:p>
            <a:pPr algn="ctr"/>
            <a:r>
              <a:rPr lang="zh-CN" altLang="en-US" sz="3600" dirty="0" smtClean="0"/>
              <a:t>优秀教学奖评选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038740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latin typeface="+mj-ea"/>
                <a:ea typeface="+mj-ea"/>
              </a:rPr>
              <a:t>二、评选范围</a:t>
            </a:r>
          </a:p>
          <a:p>
            <a:r>
              <a:rPr lang="en-US" sz="2400" dirty="0" smtClean="0">
                <a:latin typeface="+mj-ea"/>
                <a:ea typeface="+mj-ea"/>
              </a:rPr>
              <a:t>   </a:t>
            </a:r>
            <a:r>
              <a:rPr lang="zh-CN" altLang="en-US" sz="2400" dirty="0" smtClean="0">
                <a:latin typeface="+mj-ea"/>
                <a:ea typeface="+mj-ea"/>
              </a:rPr>
              <a:t>凡我校在</a:t>
            </a:r>
            <a:r>
              <a:rPr lang="en-US" sz="2400" dirty="0" smtClean="0">
                <a:latin typeface="+mj-ea"/>
                <a:ea typeface="+mj-ea"/>
              </a:rPr>
              <a:t>2018-2019</a:t>
            </a:r>
            <a:r>
              <a:rPr lang="zh-CN" altLang="en-US" sz="2400" dirty="0" smtClean="0">
                <a:latin typeface="+mj-ea"/>
                <a:ea typeface="+mj-ea"/>
              </a:rPr>
              <a:t>学年担任过中职教学的主讲教师且在编在岗专任教师、实训教师均可参评。</a:t>
            </a:r>
          </a:p>
          <a:p>
            <a:r>
              <a:rPr lang="en-US" sz="2400" dirty="0" smtClean="0">
                <a:latin typeface="+mj-ea"/>
                <a:ea typeface="+mj-ea"/>
              </a:rPr>
              <a:t>   </a:t>
            </a:r>
            <a:r>
              <a:rPr lang="zh-CN" altLang="en-US" sz="2400" dirty="0" smtClean="0">
                <a:latin typeface="+mj-ea"/>
                <a:ea typeface="+mj-ea"/>
              </a:rPr>
              <a:t>凡在参评学年教学工作中出现以下情况之一者，取消其该学年优秀教学奖申报资格：</a:t>
            </a:r>
          </a:p>
          <a:p>
            <a:r>
              <a:rPr lang="en-US" sz="2400" dirty="0" smtClean="0">
                <a:latin typeface="+mj-ea"/>
                <a:ea typeface="+mj-ea"/>
              </a:rPr>
              <a:t>1.</a:t>
            </a:r>
            <a:r>
              <a:rPr lang="zh-CN" altLang="en-US" sz="2400" dirty="0" smtClean="0">
                <a:latin typeface="+mj-ea"/>
                <a:ea typeface="+mj-ea"/>
              </a:rPr>
              <a:t>参评学年教学工作量不足。</a:t>
            </a:r>
          </a:p>
          <a:p>
            <a:r>
              <a:rPr lang="en-US" sz="2400" dirty="0" smtClean="0">
                <a:latin typeface="+mj-ea"/>
                <a:ea typeface="+mj-ea"/>
              </a:rPr>
              <a:t>2.</a:t>
            </a:r>
            <a:r>
              <a:rPr lang="zh-CN" altLang="en-US" sz="2400" dirty="0" smtClean="0">
                <a:latin typeface="+mj-ea"/>
                <a:ea typeface="+mj-ea"/>
              </a:rPr>
              <a:t>参评学年发生过教学事故或受其他行政处分，仍在处分有效期内。</a:t>
            </a:r>
          </a:p>
          <a:p>
            <a:r>
              <a:rPr lang="en-US" sz="2400" dirty="0" smtClean="0">
                <a:latin typeface="+mj-ea"/>
                <a:ea typeface="+mj-ea"/>
              </a:rPr>
              <a:t>3.</a:t>
            </a:r>
            <a:r>
              <a:rPr lang="zh-CN" altLang="en-US" sz="2400" dirty="0" smtClean="0">
                <a:latin typeface="+mj-ea"/>
                <a:ea typeface="+mj-ea"/>
              </a:rPr>
              <a:t>参评学年教学纪律松弛，不认真编写、不按时提交授课计划、教案、课程小结、网上评教等教学文件。</a:t>
            </a:r>
            <a:endParaRPr lang="zh-CN" altLang="en-US" sz="2400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724648"/>
          </a:xfrm>
        </p:spPr>
        <p:txBody>
          <a:bodyPr>
            <a:normAutofit/>
          </a:bodyPr>
          <a:lstStyle/>
          <a:p>
            <a:pPr algn="ctr"/>
            <a:r>
              <a:rPr lang="zh-CN" altLang="en-US" sz="3600" dirty="0" smtClean="0"/>
              <a:t>优秀教学奖评选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67302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latin typeface="+mj-ea"/>
                <a:ea typeface="+mj-ea"/>
              </a:rPr>
              <a:t>三、 评选内容及条件</a:t>
            </a:r>
          </a:p>
          <a:p>
            <a:r>
              <a:rPr lang="en-US" sz="2400" dirty="0" smtClean="0">
                <a:latin typeface="+mj-ea"/>
                <a:ea typeface="+mj-ea"/>
              </a:rPr>
              <a:t>1.</a:t>
            </a:r>
            <a:r>
              <a:rPr lang="zh-CN" altLang="en-US" sz="2400" dirty="0" smtClean="0">
                <a:latin typeface="+mj-ea"/>
                <a:ea typeface="+mj-ea"/>
              </a:rPr>
              <a:t>教学态度</a:t>
            </a:r>
          </a:p>
          <a:p>
            <a:r>
              <a:rPr lang="en-US" sz="2400" dirty="0" smtClean="0">
                <a:latin typeface="+mj-ea"/>
                <a:ea typeface="+mj-ea"/>
              </a:rPr>
              <a:t>2.</a:t>
            </a:r>
            <a:r>
              <a:rPr lang="zh-CN" altLang="en-US" sz="2400" dirty="0" smtClean="0">
                <a:latin typeface="+mj-ea"/>
                <a:ea typeface="+mj-ea"/>
              </a:rPr>
              <a:t>教学内容</a:t>
            </a:r>
          </a:p>
          <a:p>
            <a:r>
              <a:rPr lang="en-US" sz="2400" dirty="0" smtClean="0">
                <a:latin typeface="+mj-ea"/>
                <a:ea typeface="+mj-ea"/>
              </a:rPr>
              <a:t>3.</a:t>
            </a:r>
            <a:r>
              <a:rPr lang="zh-CN" altLang="en-US" sz="2400" dirty="0" smtClean="0">
                <a:latin typeface="+mj-ea"/>
                <a:ea typeface="+mj-ea"/>
              </a:rPr>
              <a:t>教学方法与手段</a:t>
            </a:r>
          </a:p>
          <a:p>
            <a:r>
              <a:rPr lang="en-US" sz="2400" dirty="0" smtClean="0">
                <a:latin typeface="+mj-ea"/>
                <a:ea typeface="+mj-ea"/>
              </a:rPr>
              <a:t>4.</a:t>
            </a:r>
            <a:r>
              <a:rPr lang="zh-CN" altLang="en-US" sz="2400" dirty="0" smtClean="0">
                <a:latin typeface="+mj-ea"/>
                <a:ea typeface="+mj-ea"/>
              </a:rPr>
              <a:t>教学效果</a:t>
            </a:r>
          </a:p>
          <a:p>
            <a:r>
              <a:rPr lang="en-US" sz="2400" dirty="0" smtClean="0">
                <a:latin typeface="+mj-ea"/>
                <a:ea typeface="+mj-ea"/>
              </a:rPr>
              <a:t>5.</a:t>
            </a:r>
            <a:r>
              <a:rPr lang="zh-CN" altLang="en-US" sz="2400" dirty="0" smtClean="0">
                <a:latin typeface="+mj-ea"/>
                <a:ea typeface="+mj-ea"/>
              </a:rPr>
              <a:t>技能竞赛兴趣小组、技能竞赛中获得奖项</a:t>
            </a:r>
          </a:p>
          <a:p>
            <a:endParaRPr lang="zh-CN" altLang="en-US" sz="2400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rmAutofit/>
          </a:bodyPr>
          <a:lstStyle/>
          <a:p>
            <a:pPr algn="ctr"/>
            <a:r>
              <a:rPr lang="zh-CN" altLang="en-US" sz="3600" dirty="0" smtClean="0"/>
              <a:t>优秀教学奖的评选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752988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latin typeface="+mj-ea"/>
                <a:ea typeface="+mj-ea"/>
              </a:rPr>
              <a:t>四、评选程序</a:t>
            </a:r>
          </a:p>
          <a:p>
            <a:r>
              <a:rPr lang="en-US" altLang="en-US" dirty="0" smtClean="0">
                <a:latin typeface="+mj-ea"/>
                <a:ea typeface="+mj-ea"/>
              </a:rPr>
              <a:t>1.</a:t>
            </a:r>
            <a:r>
              <a:rPr lang="zh-CN" altLang="en-US" dirty="0" smtClean="0">
                <a:latin typeface="+mj-ea"/>
                <a:ea typeface="+mj-ea"/>
              </a:rPr>
              <a:t>个人申报或组织推荐</a:t>
            </a:r>
          </a:p>
          <a:p>
            <a:r>
              <a:rPr lang="en-US" altLang="en-US" dirty="0" smtClean="0">
                <a:latin typeface="+mj-ea"/>
                <a:ea typeface="+mj-ea"/>
              </a:rPr>
              <a:t>2.</a:t>
            </a:r>
            <a:r>
              <a:rPr lang="zh-CN" altLang="en-US" dirty="0" smtClean="0">
                <a:latin typeface="+mj-ea"/>
                <a:ea typeface="+mj-ea"/>
              </a:rPr>
              <a:t>部门审核</a:t>
            </a:r>
          </a:p>
          <a:p>
            <a:r>
              <a:rPr lang="en-US" altLang="en-US" dirty="0" smtClean="0">
                <a:latin typeface="+mj-ea"/>
                <a:ea typeface="+mj-ea"/>
              </a:rPr>
              <a:t>3.</a:t>
            </a:r>
            <a:r>
              <a:rPr lang="zh-CN" altLang="en-US" dirty="0" smtClean="0">
                <a:latin typeface="+mj-ea"/>
                <a:ea typeface="+mj-ea"/>
              </a:rPr>
              <a:t>学校评选</a:t>
            </a:r>
            <a:endParaRPr lang="zh-CN" altLang="en-US" sz="2800" dirty="0" smtClean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rmAutofit/>
          </a:bodyPr>
          <a:lstStyle/>
          <a:p>
            <a:pPr algn="ctr"/>
            <a:r>
              <a:rPr lang="zh-CN" altLang="en-US" sz="3600" dirty="0" smtClean="0"/>
              <a:t>优秀教学奖的评选</a:t>
            </a:r>
            <a:endParaRPr lang="zh-CN" altLang="en-US" sz="3600" dirty="0"/>
          </a:p>
        </p:txBody>
      </p:sp>
      <p:pic>
        <p:nvPicPr>
          <p:cNvPr id="921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63966" y="1571625"/>
            <a:ext cx="6016068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rmAutofit/>
          </a:bodyPr>
          <a:lstStyle/>
          <a:p>
            <a:pPr algn="ctr"/>
            <a:r>
              <a:rPr lang="zh-CN" altLang="en-US" sz="3600" dirty="0" smtClean="0"/>
              <a:t>优秀教学奖的评选</a:t>
            </a:r>
            <a:endParaRPr lang="zh-CN" altLang="en-US" sz="36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035940"/>
            <a:ext cx="8229600" cy="3824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38896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sz="3600" dirty="0" smtClean="0"/>
              <a:t>优秀教学奖的评选</a:t>
            </a:r>
            <a:endParaRPr lang="zh-CN" altLang="en-US" sz="3600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35520" y="1214423"/>
            <a:ext cx="5272959" cy="5110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rmAutofit/>
          </a:bodyPr>
          <a:lstStyle/>
          <a:p>
            <a:pPr algn="ctr"/>
            <a:r>
              <a:rPr lang="zh-CN" altLang="en-US" sz="3600" dirty="0" smtClean="0"/>
              <a:t>技能竞赛奖励申报与评选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752988"/>
          </a:xfrm>
        </p:spPr>
        <p:txBody>
          <a:bodyPr>
            <a:normAutofit/>
          </a:bodyPr>
          <a:lstStyle/>
          <a:p>
            <a:r>
              <a:rPr lang="en-US" altLang="zh-CN" sz="2800" dirty="0" smtClean="0">
                <a:latin typeface="+mj-ea"/>
                <a:ea typeface="+mj-ea"/>
              </a:rPr>
              <a:t>《</a:t>
            </a:r>
            <a:r>
              <a:rPr lang="zh-CN" altLang="en-US" sz="2800" dirty="0" smtClean="0">
                <a:latin typeface="+mj-ea"/>
                <a:ea typeface="+mj-ea"/>
              </a:rPr>
              <a:t>上海港湾学校技能竞赛活动管理办法</a:t>
            </a:r>
            <a:r>
              <a:rPr lang="en-US" altLang="zh-CN" sz="2800" dirty="0" smtClean="0">
                <a:latin typeface="+mj-ea"/>
                <a:ea typeface="+mj-ea"/>
              </a:rPr>
              <a:t>》</a:t>
            </a:r>
          </a:p>
          <a:p>
            <a:pPr algn="ctr">
              <a:buNone/>
            </a:pPr>
            <a:r>
              <a:rPr lang="zh-CN" altLang="en-US" sz="2800" dirty="0" smtClean="0">
                <a:latin typeface="+mj-ea"/>
                <a:ea typeface="+mj-ea"/>
              </a:rPr>
              <a:t>             沪海港院教字</a:t>
            </a:r>
            <a:r>
              <a:rPr lang="en-US" sz="2800" dirty="0" smtClean="0">
                <a:latin typeface="+mj-ea"/>
                <a:ea typeface="+mj-ea"/>
              </a:rPr>
              <a:t>[2018] 42</a:t>
            </a:r>
            <a:r>
              <a:rPr lang="zh-CN" altLang="en-US" sz="2800" dirty="0" smtClean="0">
                <a:latin typeface="+mj-ea"/>
                <a:ea typeface="+mj-ea"/>
              </a:rPr>
              <a:t>号</a:t>
            </a:r>
            <a:endParaRPr lang="en-US" altLang="zh-CN" sz="2800" dirty="0" smtClean="0">
              <a:latin typeface="+mj-ea"/>
              <a:ea typeface="+mj-ea"/>
            </a:endParaRPr>
          </a:p>
          <a:p>
            <a:pPr algn="ctr">
              <a:buNone/>
            </a:pPr>
            <a:endParaRPr lang="en-US" altLang="zh-CN" sz="2800" dirty="0" smtClean="0">
              <a:latin typeface="+mj-ea"/>
              <a:ea typeface="+mj-ea"/>
            </a:endParaRPr>
          </a:p>
          <a:p>
            <a:r>
              <a:rPr lang="en-US" altLang="zh-CN" sz="2800" dirty="0" smtClean="0">
                <a:latin typeface="+mj-ea"/>
                <a:ea typeface="+mj-ea"/>
              </a:rPr>
              <a:t>《</a:t>
            </a:r>
            <a:r>
              <a:rPr lang="zh-CN" altLang="en-US" sz="2800" dirty="0" smtClean="0">
                <a:latin typeface="+mj-ea"/>
                <a:ea typeface="+mj-ea"/>
              </a:rPr>
              <a:t>上海港湾学校技能竞赛奖励办法</a:t>
            </a:r>
            <a:r>
              <a:rPr lang="en-US" altLang="zh-CN" sz="2800" dirty="0" smtClean="0">
                <a:latin typeface="+mj-ea"/>
                <a:ea typeface="+mj-ea"/>
              </a:rPr>
              <a:t>》</a:t>
            </a:r>
          </a:p>
          <a:p>
            <a:r>
              <a:rPr lang="en-US" altLang="zh-CN" sz="2800" dirty="0" smtClean="0">
                <a:latin typeface="+mj-ea"/>
                <a:ea typeface="+mj-ea"/>
              </a:rPr>
              <a:t>                </a:t>
            </a:r>
            <a:r>
              <a:rPr lang="zh-CN" altLang="en-US" sz="2800" dirty="0" smtClean="0">
                <a:latin typeface="+mj-ea"/>
                <a:ea typeface="+mj-ea"/>
              </a:rPr>
              <a:t> 沪海港院教字</a:t>
            </a:r>
            <a:r>
              <a:rPr lang="en-US" sz="2800" dirty="0" smtClean="0">
                <a:latin typeface="+mj-ea"/>
                <a:ea typeface="+mj-ea"/>
              </a:rPr>
              <a:t>[2018] 43</a:t>
            </a:r>
            <a:r>
              <a:rPr lang="zh-CN" altLang="en-US" sz="2800" dirty="0" smtClean="0">
                <a:latin typeface="+mj-ea"/>
                <a:ea typeface="+mj-ea"/>
              </a:rPr>
              <a:t>号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rmAutofit/>
          </a:bodyPr>
          <a:lstStyle/>
          <a:p>
            <a:pPr algn="ctr"/>
            <a:r>
              <a:rPr lang="zh-CN" altLang="en-US" sz="3600" dirty="0" smtClean="0"/>
              <a:t>技能竞赛奖励申报与评选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752988"/>
          </a:xfrm>
        </p:spPr>
        <p:txBody>
          <a:bodyPr>
            <a:normAutofit/>
          </a:bodyPr>
          <a:lstStyle/>
          <a:p>
            <a:r>
              <a:rPr lang="en-US" altLang="zh-CN" sz="2800" dirty="0" smtClean="0">
                <a:latin typeface="+mj-ea"/>
                <a:ea typeface="+mj-ea"/>
              </a:rPr>
              <a:t>《</a:t>
            </a:r>
            <a:r>
              <a:rPr lang="zh-CN" altLang="en-US" sz="2800" dirty="0" smtClean="0">
                <a:latin typeface="+mj-ea"/>
                <a:ea typeface="+mj-ea"/>
              </a:rPr>
              <a:t>上海港湾学校技能竞赛活动管理办法</a:t>
            </a:r>
            <a:r>
              <a:rPr lang="en-US" altLang="zh-CN" sz="2800" dirty="0" smtClean="0">
                <a:latin typeface="+mj-ea"/>
                <a:ea typeface="+mj-ea"/>
              </a:rPr>
              <a:t>》</a:t>
            </a:r>
          </a:p>
          <a:p>
            <a:r>
              <a:rPr lang="zh-CN" altLang="en-US" sz="2800" dirty="0" smtClean="0">
                <a:latin typeface="+mj-ea"/>
                <a:ea typeface="+mj-ea"/>
              </a:rPr>
              <a:t>项目流程：</a:t>
            </a:r>
            <a:endParaRPr lang="en-US" altLang="zh-CN" sz="2800" dirty="0" smtClean="0">
              <a:latin typeface="+mj-ea"/>
              <a:ea typeface="+mj-ea"/>
            </a:endParaRPr>
          </a:p>
          <a:p>
            <a:r>
              <a:rPr lang="en-US" altLang="zh-CN" sz="2800" dirty="0" smtClean="0">
                <a:latin typeface="+mj-ea"/>
                <a:ea typeface="+mj-ea"/>
              </a:rPr>
              <a:t>         </a:t>
            </a:r>
            <a:r>
              <a:rPr lang="zh-CN" altLang="en-US" sz="2800" dirty="0" smtClean="0">
                <a:latin typeface="+mj-ea"/>
                <a:ea typeface="+mj-ea"/>
              </a:rPr>
              <a:t>教务发布竞赛信息</a:t>
            </a:r>
            <a:endParaRPr lang="en-US" altLang="zh-CN" sz="2800" dirty="0" smtClean="0">
              <a:latin typeface="+mj-ea"/>
              <a:ea typeface="+mj-ea"/>
            </a:endParaRPr>
          </a:p>
          <a:p>
            <a:r>
              <a:rPr lang="zh-CN" altLang="en-US" sz="2800" dirty="0" smtClean="0">
                <a:latin typeface="+mj-ea"/>
                <a:ea typeface="+mj-ea"/>
              </a:rPr>
              <a:t>         教师填写参赛申请（专业审核通过）</a:t>
            </a:r>
            <a:endParaRPr lang="en-US" altLang="zh-CN" sz="2800" dirty="0" smtClean="0">
              <a:latin typeface="+mj-ea"/>
              <a:ea typeface="+mj-ea"/>
            </a:endParaRPr>
          </a:p>
          <a:p>
            <a:r>
              <a:rPr lang="en-US" altLang="zh-CN" sz="2800" dirty="0" smtClean="0">
                <a:latin typeface="+mj-ea"/>
                <a:ea typeface="+mj-ea"/>
              </a:rPr>
              <a:t>         </a:t>
            </a:r>
            <a:r>
              <a:rPr lang="zh-CN" altLang="en-US" sz="2800" dirty="0" smtClean="0">
                <a:latin typeface="+mj-ea"/>
                <a:ea typeface="+mj-ea"/>
              </a:rPr>
              <a:t>竞赛小组审核（审核通过）</a:t>
            </a:r>
            <a:endParaRPr lang="en-US" altLang="zh-CN" sz="2800" dirty="0" smtClean="0">
              <a:latin typeface="+mj-ea"/>
              <a:ea typeface="+mj-ea"/>
            </a:endParaRPr>
          </a:p>
          <a:p>
            <a:r>
              <a:rPr lang="zh-CN" altLang="en-US" sz="2800" dirty="0" smtClean="0">
                <a:latin typeface="+mj-ea"/>
                <a:ea typeface="+mj-ea"/>
              </a:rPr>
              <a:t>         竞赛领导小组审批（批准后）</a:t>
            </a:r>
            <a:endParaRPr lang="en-US" altLang="zh-CN" sz="2800" dirty="0" smtClean="0">
              <a:latin typeface="+mj-ea"/>
              <a:ea typeface="+mj-ea"/>
            </a:endParaRPr>
          </a:p>
          <a:p>
            <a:r>
              <a:rPr lang="en-US" altLang="zh-CN" sz="2800" dirty="0" smtClean="0">
                <a:latin typeface="+mj-ea"/>
                <a:ea typeface="+mj-ea"/>
              </a:rPr>
              <a:t>         </a:t>
            </a:r>
            <a:r>
              <a:rPr lang="zh-CN" altLang="en-US" sz="2800" dirty="0" smtClean="0">
                <a:latin typeface="+mj-ea"/>
                <a:ea typeface="+mj-ea"/>
              </a:rPr>
              <a:t>对外报送材料、项目实施</a:t>
            </a:r>
            <a:r>
              <a:rPr lang="en-US" altLang="zh-CN" sz="2800" dirty="0" smtClean="0">
                <a:latin typeface="+mj-ea"/>
                <a:ea typeface="+mj-ea"/>
              </a:rPr>
              <a:t>                </a:t>
            </a:r>
          </a:p>
        </p:txBody>
      </p:sp>
      <p:sp>
        <p:nvSpPr>
          <p:cNvPr id="4" name="下箭头 3"/>
          <p:cNvSpPr/>
          <p:nvPr/>
        </p:nvSpPr>
        <p:spPr>
          <a:xfrm>
            <a:off x="3786182" y="2571744"/>
            <a:ext cx="45719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下箭头 4"/>
          <p:cNvSpPr/>
          <p:nvPr/>
        </p:nvSpPr>
        <p:spPr>
          <a:xfrm>
            <a:off x="3786182" y="3000372"/>
            <a:ext cx="71438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下箭头 5"/>
          <p:cNvSpPr/>
          <p:nvPr/>
        </p:nvSpPr>
        <p:spPr>
          <a:xfrm>
            <a:off x="3786182" y="3571876"/>
            <a:ext cx="45719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下箭头 7"/>
          <p:cNvSpPr/>
          <p:nvPr/>
        </p:nvSpPr>
        <p:spPr>
          <a:xfrm>
            <a:off x="3786182" y="4071942"/>
            <a:ext cx="45719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rmAutofit/>
          </a:bodyPr>
          <a:lstStyle/>
          <a:p>
            <a:pPr algn="ctr"/>
            <a:r>
              <a:rPr lang="zh-CN" altLang="en-US" sz="3600" dirty="0" smtClean="0"/>
              <a:t>技能竞赛奖励申报与评选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752988"/>
          </a:xfrm>
        </p:spPr>
        <p:txBody>
          <a:bodyPr>
            <a:normAutofit/>
          </a:bodyPr>
          <a:lstStyle/>
          <a:p>
            <a:r>
              <a:rPr lang="en-US" altLang="zh-CN" sz="2800" dirty="0" smtClean="0">
                <a:latin typeface="+mj-ea"/>
                <a:ea typeface="+mj-ea"/>
              </a:rPr>
              <a:t> </a:t>
            </a:r>
            <a:r>
              <a:rPr lang="zh-CN" altLang="en-US" sz="2800" dirty="0" smtClean="0">
                <a:latin typeface="+mj-ea"/>
                <a:ea typeface="+mj-ea"/>
              </a:rPr>
              <a:t>获奖后：</a:t>
            </a:r>
            <a:endParaRPr lang="en-US" altLang="zh-CN" sz="2800" dirty="0" smtClean="0">
              <a:latin typeface="+mj-ea"/>
              <a:ea typeface="+mj-ea"/>
            </a:endParaRPr>
          </a:p>
          <a:p>
            <a:r>
              <a:rPr lang="zh-CN" altLang="en-US" sz="2800" dirty="0" smtClean="0">
                <a:latin typeface="+mj-ea"/>
                <a:ea typeface="+mj-ea"/>
              </a:rPr>
              <a:t>   奖状、奖杯交教务科留档（原件返回老师）</a:t>
            </a:r>
            <a:endParaRPr lang="en-US" altLang="zh-CN" sz="2800" dirty="0" smtClean="0">
              <a:latin typeface="+mj-ea"/>
              <a:ea typeface="+mj-ea"/>
            </a:endParaRPr>
          </a:p>
          <a:p>
            <a:r>
              <a:rPr lang="en-US" altLang="zh-CN" sz="2800" dirty="0" smtClean="0">
                <a:latin typeface="+mj-ea"/>
                <a:ea typeface="+mj-ea"/>
              </a:rPr>
              <a:t>          </a:t>
            </a:r>
            <a:r>
              <a:rPr lang="zh-CN" altLang="en-US" sz="2800" dirty="0" smtClean="0">
                <a:latin typeface="+mj-ea"/>
                <a:ea typeface="+mj-ea"/>
              </a:rPr>
              <a:t>教务科做好记录（统计）</a:t>
            </a:r>
            <a:endParaRPr lang="en-US" altLang="zh-CN" sz="2800" dirty="0" smtClean="0">
              <a:latin typeface="+mj-ea"/>
              <a:ea typeface="+mj-ea"/>
            </a:endParaRPr>
          </a:p>
          <a:p>
            <a:endParaRPr lang="zh-CN" altLang="en-US" sz="2800" dirty="0" smtClean="0">
              <a:latin typeface="+mj-ea"/>
              <a:ea typeface="+mj-ea"/>
            </a:endParaRPr>
          </a:p>
        </p:txBody>
      </p:sp>
      <p:sp>
        <p:nvSpPr>
          <p:cNvPr id="4" name="下箭头 3"/>
          <p:cNvSpPr/>
          <p:nvPr/>
        </p:nvSpPr>
        <p:spPr>
          <a:xfrm>
            <a:off x="4214810" y="2500306"/>
            <a:ext cx="45719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rmAutofit/>
          </a:bodyPr>
          <a:lstStyle/>
          <a:p>
            <a:pPr algn="ctr"/>
            <a:r>
              <a:rPr lang="zh-CN" altLang="en-US" sz="3600" dirty="0" smtClean="0"/>
              <a:t>技能竞赛奖励申报与评选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752988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奖励申报：</a:t>
            </a:r>
            <a:endParaRPr lang="en-US" altLang="zh-CN" sz="2800" dirty="0" smtClean="0">
              <a:latin typeface="+mj-ea"/>
              <a:ea typeface="+mj-ea"/>
            </a:endParaRPr>
          </a:p>
          <a:p>
            <a:r>
              <a:rPr lang="zh-CN" altLang="en-US" sz="2800" dirty="0" smtClean="0">
                <a:latin typeface="+mj-ea"/>
                <a:ea typeface="+mj-ea"/>
              </a:rPr>
              <a:t>时间：每学年开学初（具体根据通知）</a:t>
            </a:r>
            <a:endParaRPr lang="en-US" altLang="zh-CN" sz="2800" dirty="0" smtClean="0">
              <a:latin typeface="+mj-ea"/>
              <a:ea typeface="+mj-ea"/>
            </a:endParaRPr>
          </a:p>
          <a:p>
            <a:r>
              <a:rPr lang="zh-CN" altLang="en-US" sz="2800" dirty="0" smtClean="0">
                <a:latin typeface="+mj-ea"/>
                <a:ea typeface="+mj-ea"/>
              </a:rPr>
              <a:t>       </a:t>
            </a:r>
            <a:endParaRPr lang="en-US" altLang="zh-CN" sz="2800" dirty="0" smtClean="0">
              <a:latin typeface="+mj-ea"/>
              <a:ea typeface="+mj-ea"/>
            </a:endParaRPr>
          </a:p>
          <a:p>
            <a:r>
              <a:rPr lang="en-US" altLang="zh-CN" sz="2800" dirty="0" smtClean="0">
                <a:latin typeface="+mj-ea"/>
                <a:ea typeface="+mj-ea"/>
              </a:rPr>
              <a:t>      </a:t>
            </a:r>
            <a:r>
              <a:rPr lang="zh-CN" altLang="en-US" sz="2800" dirty="0" smtClean="0">
                <a:latin typeface="+mj-ea"/>
                <a:ea typeface="+mj-ea"/>
              </a:rPr>
              <a:t>获奖教师填写奖励申请表</a:t>
            </a:r>
            <a:r>
              <a:rPr lang="en-US" altLang="zh-CN" sz="2800" dirty="0" smtClean="0">
                <a:latin typeface="+mj-ea"/>
                <a:ea typeface="+mj-ea"/>
              </a:rPr>
              <a:t> </a:t>
            </a:r>
          </a:p>
          <a:p>
            <a:r>
              <a:rPr lang="en-US" altLang="zh-CN" sz="2800" dirty="0" smtClean="0">
                <a:latin typeface="+mj-ea"/>
                <a:ea typeface="+mj-ea"/>
              </a:rPr>
              <a:t>       </a:t>
            </a:r>
            <a:r>
              <a:rPr lang="zh-CN" altLang="en-US" sz="2800" dirty="0" smtClean="0">
                <a:latin typeface="+mj-ea"/>
                <a:ea typeface="+mj-ea"/>
              </a:rPr>
              <a:t>专业主任审核通过后交教务科</a:t>
            </a:r>
            <a:endParaRPr lang="en-US" altLang="zh-CN" sz="2800" dirty="0" smtClean="0">
              <a:latin typeface="+mj-ea"/>
              <a:ea typeface="+mj-ea"/>
            </a:endParaRPr>
          </a:p>
          <a:p>
            <a:r>
              <a:rPr lang="zh-CN" altLang="en-US" sz="2800" dirty="0" smtClean="0">
                <a:latin typeface="+mj-ea"/>
                <a:ea typeface="+mj-ea"/>
              </a:rPr>
              <a:t>   教务科审核后提交技能竞赛小组讨论</a:t>
            </a:r>
            <a:endParaRPr lang="en-US" altLang="zh-CN" sz="2800" dirty="0" smtClean="0">
              <a:latin typeface="+mj-ea"/>
              <a:ea typeface="+mj-ea"/>
            </a:endParaRPr>
          </a:p>
          <a:p>
            <a:r>
              <a:rPr lang="zh-CN" altLang="en-US" sz="2800" dirty="0" smtClean="0">
                <a:latin typeface="+mj-ea"/>
                <a:ea typeface="+mj-ea"/>
              </a:rPr>
              <a:t>           党政联席会讨论</a:t>
            </a:r>
            <a:endParaRPr lang="en-US" altLang="zh-CN" sz="2800" dirty="0" smtClean="0">
              <a:latin typeface="+mj-ea"/>
              <a:ea typeface="+mj-ea"/>
            </a:endParaRPr>
          </a:p>
          <a:p>
            <a:r>
              <a:rPr lang="en-US" altLang="zh-CN" sz="2800" dirty="0" smtClean="0">
                <a:latin typeface="+mj-ea"/>
                <a:ea typeface="+mj-ea"/>
              </a:rPr>
              <a:t>               </a:t>
            </a:r>
            <a:r>
              <a:rPr lang="zh-CN" altLang="en-US" sz="2800" dirty="0" smtClean="0">
                <a:latin typeface="+mj-ea"/>
                <a:ea typeface="+mj-ea"/>
              </a:rPr>
              <a:t>公示</a:t>
            </a:r>
          </a:p>
        </p:txBody>
      </p:sp>
      <p:sp>
        <p:nvSpPr>
          <p:cNvPr id="4" name="下箭头 3"/>
          <p:cNvSpPr/>
          <p:nvPr/>
        </p:nvSpPr>
        <p:spPr>
          <a:xfrm>
            <a:off x="3929058" y="5072074"/>
            <a:ext cx="71438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下箭头 4"/>
          <p:cNvSpPr/>
          <p:nvPr/>
        </p:nvSpPr>
        <p:spPr>
          <a:xfrm>
            <a:off x="3929058" y="3571876"/>
            <a:ext cx="71438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下箭头 5"/>
          <p:cNvSpPr/>
          <p:nvPr/>
        </p:nvSpPr>
        <p:spPr>
          <a:xfrm>
            <a:off x="3929058" y="4071942"/>
            <a:ext cx="71438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下箭头 6"/>
          <p:cNvSpPr/>
          <p:nvPr/>
        </p:nvSpPr>
        <p:spPr>
          <a:xfrm>
            <a:off x="3929058" y="4572008"/>
            <a:ext cx="45719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blackWhite">
          <a:xfrm>
            <a:off x="6438900" y="4448175"/>
            <a:ext cx="2705100" cy="24098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123" name="Text Box 10"/>
          <p:cNvSpPr txBox="1">
            <a:spLocks noChangeArrowheads="1"/>
          </p:cNvSpPr>
          <p:nvPr/>
        </p:nvSpPr>
        <p:spPr bwMode="auto">
          <a:xfrm>
            <a:off x="2366962" y="1357298"/>
            <a:ext cx="5634062" cy="584775"/>
          </a:xfrm>
          <a:prstGeom prst="rect">
            <a:avLst/>
          </a:prstGeom>
          <a:solidFill>
            <a:srgbClr val="97480D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kumimoji="1" lang="zh-CN" altLang="en-US" sz="3200" b="1" dirty="0" smtClean="0">
                <a:solidFill>
                  <a:schemeClr val="bg1"/>
                </a:solidFill>
                <a:latin typeface="+mj-ea"/>
                <a:ea typeface="+mj-ea"/>
              </a:rPr>
              <a:t>网上查询</a:t>
            </a:r>
            <a:endParaRPr kumimoji="1" lang="zh-CN" altLang="en-US" sz="3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124" name="AutoShape 9"/>
          <p:cNvSpPr>
            <a:spLocks noChangeArrowheads="1"/>
          </p:cNvSpPr>
          <p:nvPr/>
        </p:nvSpPr>
        <p:spPr bwMode="auto">
          <a:xfrm>
            <a:off x="1571625" y="1346200"/>
            <a:ext cx="685800" cy="1161633"/>
          </a:xfrm>
          <a:prstGeom prst="diamond">
            <a:avLst/>
          </a:prstGeom>
          <a:solidFill>
            <a:srgbClr val="99CCFF"/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zh-CN" altLang="en-US" sz="32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125" name="Text Box 11"/>
          <p:cNvSpPr txBox="1">
            <a:spLocks noChangeArrowheads="1"/>
          </p:cNvSpPr>
          <p:nvPr/>
        </p:nvSpPr>
        <p:spPr bwMode="auto">
          <a:xfrm>
            <a:off x="1717675" y="1433513"/>
            <a:ext cx="354013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kumimoji="1" lang="zh-CN" altLang="en-US" sz="3200" b="1">
                <a:solidFill>
                  <a:schemeClr val="bg1"/>
                </a:solidFill>
                <a:latin typeface="+mj-ea"/>
                <a:ea typeface="+mj-ea"/>
              </a:rPr>
              <a:t>一</a:t>
            </a:r>
          </a:p>
        </p:txBody>
      </p:sp>
      <p:sp>
        <p:nvSpPr>
          <p:cNvPr id="5126" name="Text Box 33"/>
          <p:cNvSpPr txBox="1">
            <a:spLocks noChangeArrowheads="1"/>
          </p:cNvSpPr>
          <p:nvPr/>
        </p:nvSpPr>
        <p:spPr bwMode="auto">
          <a:xfrm>
            <a:off x="2357422" y="2214554"/>
            <a:ext cx="5715040" cy="584775"/>
          </a:xfrm>
          <a:prstGeom prst="rect">
            <a:avLst/>
          </a:prstGeom>
          <a:solidFill>
            <a:srgbClr val="97480D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kumimoji="1" lang="zh-CN" altLang="en-US" sz="3200" b="1" dirty="0" smtClean="0">
                <a:solidFill>
                  <a:schemeClr val="bg1"/>
                </a:solidFill>
                <a:latin typeface="+mj-ea"/>
                <a:ea typeface="+mj-ea"/>
              </a:rPr>
              <a:t>教学优秀奖评选</a:t>
            </a:r>
            <a:endParaRPr kumimoji="1" lang="en-US" altLang="zh-CN" sz="3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127" name="AutoShape 34"/>
          <p:cNvSpPr>
            <a:spLocks noChangeArrowheads="1"/>
          </p:cNvSpPr>
          <p:nvPr/>
        </p:nvSpPr>
        <p:spPr bwMode="auto">
          <a:xfrm>
            <a:off x="1612900" y="2203450"/>
            <a:ext cx="685800" cy="1161633"/>
          </a:xfrm>
          <a:prstGeom prst="diamond">
            <a:avLst/>
          </a:prstGeom>
          <a:solidFill>
            <a:srgbClr val="99CCFF"/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zh-CN" altLang="en-US" sz="32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128" name="Text Box 35"/>
          <p:cNvSpPr txBox="1">
            <a:spLocks noChangeArrowheads="1"/>
          </p:cNvSpPr>
          <p:nvPr/>
        </p:nvSpPr>
        <p:spPr bwMode="auto">
          <a:xfrm>
            <a:off x="1758950" y="2203450"/>
            <a:ext cx="354013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kumimoji="1" lang="zh-CN" altLang="en-US" sz="3200" b="1" dirty="0">
                <a:solidFill>
                  <a:schemeClr val="bg1"/>
                </a:solidFill>
                <a:latin typeface="+mj-ea"/>
                <a:ea typeface="+mj-ea"/>
              </a:rPr>
              <a:t>二</a:t>
            </a:r>
          </a:p>
        </p:txBody>
      </p:sp>
      <p:sp>
        <p:nvSpPr>
          <p:cNvPr id="5129" name="Text Box 37"/>
          <p:cNvSpPr txBox="1">
            <a:spLocks noChangeArrowheads="1"/>
          </p:cNvSpPr>
          <p:nvPr/>
        </p:nvSpPr>
        <p:spPr bwMode="auto">
          <a:xfrm>
            <a:off x="2357422" y="3071810"/>
            <a:ext cx="5715040" cy="584775"/>
          </a:xfrm>
          <a:prstGeom prst="rect">
            <a:avLst/>
          </a:prstGeom>
          <a:solidFill>
            <a:srgbClr val="97480D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kumimoji="1" lang="zh-CN" altLang="en-US" sz="3200" b="1" dirty="0" smtClean="0">
                <a:solidFill>
                  <a:schemeClr val="bg1"/>
                </a:solidFill>
                <a:latin typeface="+mj-ea"/>
                <a:ea typeface="+mj-ea"/>
              </a:rPr>
              <a:t>技能竞赛奖励申报</a:t>
            </a:r>
            <a:endParaRPr kumimoji="1" lang="zh-CN" altLang="en-US" sz="3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130" name="AutoShape 38"/>
          <p:cNvSpPr>
            <a:spLocks noChangeArrowheads="1"/>
          </p:cNvSpPr>
          <p:nvPr/>
        </p:nvSpPr>
        <p:spPr bwMode="auto">
          <a:xfrm>
            <a:off x="1589088" y="2989263"/>
            <a:ext cx="685800" cy="1161633"/>
          </a:xfrm>
          <a:prstGeom prst="diamond">
            <a:avLst/>
          </a:prstGeom>
          <a:solidFill>
            <a:srgbClr val="99CCFF"/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zh-CN" altLang="en-US" sz="32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131" name="Text Box 39"/>
          <p:cNvSpPr txBox="1">
            <a:spLocks noChangeArrowheads="1"/>
          </p:cNvSpPr>
          <p:nvPr/>
        </p:nvSpPr>
        <p:spPr bwMode="auto">
          <a:xfrm>
            <a:off x="1717675" y="3076575"/>
            <a:ext cx="354013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kumimoji="1" lang="zh-CN" altLang="en-US" sz="3200" b="1" dirty="0">
                <a:solidFill>
                  <a:schemeClr val="bg1"/>
                </a:solidFill>
                <a:latin typeface="+mj-ea"/>
                <a:ea typeface="+mj-ea"/>
              </a:rPr>
              <a:t>三</a:t>
            </a:r>
          </a:p>
        </p:txBody>
      </p:sp>
      <p:sp>
        <p:nvSpPr>
          <p:cNvPr id="5132" name="Text Box 37"/>
          <p:cNvSpPr txBox="1">
            <a:spLocks noChangeArrowheads="1"/>
          </p:cNvSpPr>
          <p:nvPr/>
        </p:nvSpPr>
        <p:spPr bwMode="auto">
          <a:xfrm>
            <a:off x="2428860" y="3857628"/>
            <a:ext cx="5643602" cy="584775"/>
          </a:xfrm>
          <a:prstGeom prst="rect">
            <a:avLst/>
          </a:prstGeom>
          <a:solidFill>
            <a:srgbClr val="97480D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kumimoji="1" lang="zh-CN" altLang="en-US" sz="3200" b="1" dirty="0" smtClean="0">
                <a:solidFill>
                  <a:schemeClr val="bg1"/>
                </a:solidFill>
                <a:latin typeface="+mj-ea"/>
                <a:ea typeface="+mj-ea"/>
              </a:rPr>
              <a:t>学期授课计划、教案编写</a:t>
            </a:r>
            <a:endParaRPr kumimoji="1" lang="zh-CN" altLang="en-US" sz="3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133" name="AutoShape 38"/>
          <p:cNvSpPr>
            <a:spLocks noChangeArrowheads="1"/>
          </p:cNvSpPr>
          <p:nvPr/>
        </p:nvSpPr>
        <p:spPr bwMode="auto">
          <a:xfrm>
            <a:off x="1585913" y="3775075"/>
            <a:ext cx="685800" cy="1161633"/>
          </a:xfrm>
          <a:prstGeom prst="diamond">
            <a:avLst/>
          </a:prstGeom>
          <a:solidFill>
            <a:srgbClr val="99CCFF"/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zh-CN" altLang="en-US" sz="32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134" name="Text Box 39"/>
          <p:cNvSpPr txBox="1">
            <a:spLocks noChangeArrowheads="1"/>
          </p:cNvSpPr>
          <p:nvPr/>
        </p:nvSpPr>
        <p:spPr bwMode="auto">
          <a:xfrm>
            <a:off x="1714500" y="3862388"/>
            <a:ext cx="354013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kumimoji="1" lang="zh-CN" altLang="en-US" sz="3200" b="1">
                <a:solidFill>
                  <a:schemeClr val="bg1"/>
                </a:solidFill>
                <a:latin typeface="+mj-ea"/>
                <a:ea typeface="+mj-ea"/>
              </a:rPr>
              <a:t>四</a:t>
            </a:r>
          </a:p>
        </p:txBody>
      </p:sp>
      <p:sp>
        <p:nvSpPr>
          <p:cNvPr id="15" name="Text Box 37"/>
          <p:cNvSpPr txBox="1">
            <a:spLocks noChangeArrowheads="1"/>
          </p:cNvSpPr>
          <p:nvPr/>
        </p:nvSpPr>
        <p:spPr bwMode="auto">
          <a:xfrm>
            <a:off x="2428860" y="4643446"/>
            <a:ext cx="5643602" cy="584775"/>
          </a:xfrm>
          <a:prstGeom prst="rect">
            <a:avLst/>
          </a:prstGeom>
          <a:solidFill>
            <a:srgbClr val="97480D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kumimoji="1" lang="zh-CN" altLang="en-US" sz="3200" b="1" dirty="0" smtClean="0">
                <a:solidFill>
                  <a:schemeClr val="bg1"/>
                </a:solidFill>
                <a:latin typeface="+mj-ea"/>
                <a:ea typeface="+mj-ea"/>
              </a:rPr>
              <a:t>正在修改的文件</a:t>
            </a:r>
            <a:endParaRPr kumimoji="1" lang="zh-CN" altLang="en-US" sz="3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" name="AutoShape 38"/>
          <p:cNvSpPr>
            <a:spLocks noChangeArrowheads="1"/>
          </p:cNvSpPr>
          <p:nvPr/>
        </p:nvSpPr>
        <p:spPr bwMode="auto">
          <a:xfrm>
            <a:off x="1571604" y="4429132"/>
            <a:ext cx="685800" cy="1161633"/>
          </a:xfrm>
          <a:prstGeom prst="diamond">
            <a:avLst/>
          </a:prstGeom>
          <a:solidFill>
            <a:srgbClr val="99CCFF"/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kumimoji="1" lang="zh-CN" altLang="en-US" sz="3200" b="1" dirty="0" smtClean="0">
                <a:solidFill>
                  <a:schemeClr val="bg1"/>
                </a:solidFill>
                <a:latin typeface="+mj-ea"/>
              </a:rPr>
              <a:t>五</a:t>
            </a:r>
            <a:endParaRPr kumimoji="1" lang="zh-CN" altLang="en-US" sz="3200" b="1" dirty="0">
              <a:solidFill>
                <a:schemeClr val="bg1"/>
              </a:solidFill>
              <a:latin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rmAutofit/>
          </a:bodyPr>
          <a:lstStyle/>
          <a:p>
            <a:pPr algn="ctr"/>
            <a:r>
              <a:rPr lang="zh-CN" altLang="en-US" sz="3600" dirty="0" smtClean="0"/>
              <a:t>技能竞赛奖励申报与评选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752988"/>
          </a:xfrm>
        </p:spPr>
        <p:txBody>
          <a:bodyPr>
            <a:normAutofit/>
          </a:bodyPr>
          <a:lstStyle/>
          <a:p>
            <a:r>
              <a:rPr lang="en-US" altLang="zh-CN" sz="2800" dirty="0" smtClean="0">
                <a:latin typeface="+mj-ea"/>
                <a:ea typeface="+mj-ea"/>
              </a:rPr>
              <a:t> </a:t>
            </a:r>
            <a:r>
              <a:rPr lang="zh-CN" altLang="en-US" sz="2800" dirty="0" smtClean="0">
                <a:latin typeface="+mj-ea"/>
                <a:ea typeface="+mj-ea"/>
              </a:rPr>
              <a:t>技能竞赛等级界定：</a:t>
            </a:r>
            <a:endParaRPr lang="en-US" altLang="zh-CN" sz="2800" dirty="0" smtClean="0">
              <a:latin typeface="+mj-ea"/>
              <a:ea typeface="+mj-ea"/>
            </a:endParaRPr>
          </a:p>
          <a:p>
            <a:pPr lvl="1"/>
            <a:r>
              <a:rPr lang="zh-CN" altLang="en-US" dirty="0" smtClean="0">
                <a:solidFill>
                  <a:srgbClr val="240AE6"/>
                </a:solidFill>
                <a:latin typeface="+mj-ea"/>
                <a:ea typeface="+mj-ea"/>
              </a:rPr>
              <a:t>国家级</a:t>
            </a:r>
            <a:r>
              <a:rPr lang="zh-CN" altLang="en-US" dirty="0" smtClean="0">
                <a:latin typeface="+mj-ea"/>
                <a:ea typeface="+mj-ea"/>
              </a:rPr>
              <a:t>竞赛是指由教育部、人力资源和社会保障部、教育部各专业教学指导委员会等部门组织的全国性竞赛。</a:t>
            </a:r>
          </a:p>
          <a:p>
            <a:pPr lvl="1"/>
            <a:r>
              <a:rPr lang="zh-CN" altLang="en-US" dirty="0" smtClean="0">
                <a:solidFill>
                  <a:srgbClr val="240AE6"/>
                </a:solidFill>
                <a:latin typeface="+mj-ea"/>
                <a:ea typeface="+mj-ea"/>
              </a:rPr>
              <a:t>市级</a:t>
            </a:r>
            <a:r>
              <a:rPr lang="zh-CN" altLang="en-US" dirty="0" smtClean="0">
                <a:latin typeface="+mj-ea"/>
                <a:ea typeface="+mj-ea"/>
              </a:rPr>
              <a:t>竞赛是指由市教委、市人力资源和社会保障局、市各专业教学指导委员会等部门组织的全市性竞赛，国家级行业协会（学会）组织的竞赛经竞赛工作组审核批准后可相当于市级竞赛评奖。</a:t>
            </a:r>
          </a:p>
          <a:p>
            <a:pPr lvl="1"/>
            <a:r>
              <a:rPr lang="zh-CN" altLang="en-US" dirty="0" smtClean="0">
                <a:solidFill>
                  <a:srgbClr val="240AE6"/>
                </a:solidFill>
                <a:latin typeface="+mj-ea"/>
                <a:ea typeface="+mj-ea"/>
              </a:rPr>
              <a:t>区级</a:t>
            </a:r>
            <a:r>
              <a:rPr lang="zh-CN" altLang="en-US" dirty="0" smtClean="0">
                <a:latin typeface="+mj-ea"/>
                <a:ea typeface="+mj-ea"/>
              </a:rPr>
              <a:t>竞赛是指由市行业协会、区劳动和社会保障局、区教育局、区职业教育集团等部门组织的竞赛。</a:t>
            </a:r>
          </a:p>
          <a:p>
            <a:pPr lvl="1"/>
            <a:r>
              <a:rPr lang="zh-CN" altLang="en-US" dirty="0" smtClean="0">
                <a:solidFill>
                  <a:srgbClr val="240AE6"/>
                </a:solidFill>
                <a:latin typeface="+mj-ea"/>
                <a:ea typeface="+mj-ea"/>
              </a:rPr>
              <a:t>校区级</a:t>
            </a:r>
            <a:r>
              <a:rPr lang="zh-CN" altLang="en-US" dirty="0" smtClean="0">
                <a:latin typeface="+mj-ea"/>
                <a:ea typeface="+mj-ea"/>
              </a:rPr>
              <a:t>竞赛是指有教务科、实训中心等部门组织的全校性的职业技能竞赛。</a:t>
            </a:r>
          </a:p>
          <a:p>
            <a:endParaRPr lang="zh-CN" altLang="en-US" sz="2800" dirty="0" smtClean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rmAutofit/>
          </a:bodyPr>
          <a:lstStyle/>
          <a:p>
            <a:pPr algn="ctr"/>
            <a:r>
              <a:rPr lang="zh-CN" altLang="en-US" sz="3600" dirty="0" smtClean="0"/>
              <a:t>技能竞赛奖励申报与评选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752988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sz="2800" dirty="0" smtClean="0">
                <a:latin typeface="+mj-ea"/>
                <a:ea typeface="+mj-ea"/>
              </a:rPr>
              <a:t> </a:t>
            </a:r>
            <a:r>
              <a:rPr lang="zh-CN" altLang="en-US" sz="2800" dirty="0" smtClean="0">
                <a:latin typeface="+mj-ea"/>
                <a:ea typeface="+mj-ea"/>
              </a:rPr>
              <a:t>教师工作量界定：</a:t>
            </a:r>
            <a:endParaRPr lang="en-US" altLang="zh-CN" sz="2800" dirty="0" smtClean="0">
              <a:latin typeface="+mj-ea"/>
              <a:ea typeface="+mj-ea"/>
            </a:endParaRPr>
          </a:p>
          <a:p>
            <a:r>
              <a:rPr lang="zh-CN" altLang="en-US" sz="2800" dirty="0" smtClean="0">
                <a:latin typeface="+mj-ea"/>
                <a:ea typeface="+mj-ea"/>
              </a:rPr>
              <a:t>星光大赛：</a:t>
            </a:r>
            <a:r>
              <a:rPr lang="en-US" altLang="zh-CN" sz="2800" dirty="0" smtClean="0">
                <a:latin typeface="+mj-ea"/>
                <a:ea typeface="+mj-ea"/>
              </a:rPr>
              <a:t>60</a:t>
            </a:r>
            <a:r>
              <a:rPr lang="zh-CN" altLang="en-US" sz="2800" dirty="0" smtClean="0">
                <a:latin typeface="+mj-ea"/>
                <a:ea typeface="+mj-ea"/>
              </a:rPr>
              <a:t>课时</a:t>
            </a:r>
            <a:endParaRPr lang="en-US" altLang="zh-CN" sz="2800" dirty="0" smtClean="0">
              <a:latin typeface="+mj-ea"/>
              <a:ea typeface="+mj-ea"/>
            </a:endParaRPr>
          </a:p>
          <a:p>
            <a:r>
              <a:rPr lang="zh-CN" altLang="en-US" sz="2800" dirty="0" smtClean="0">
                <a:latin typeface="+mj-ea"/>
                <a:ea typeface="+mj-ea"/>
              </a:rPr>
              <a:t>市级、区级竞赛：</a:t>
            </a:r>
            <a:r>
              <a:rPr lang="en-US" altLang="zh-CN" sz="2800" dirty="0" smtClean="0">
                <a:latin typeface="+mj-ea"/>
                <a:ea typeface="+mj-ea"/>
              </a:rPr>
              <a:t>20</a:t>
            </a:r>
            <a:r>
              <a:rPr lang="zh-CN" altLang="en-US" sz="2800" dirty="0" smtClean="0">
                <a:latin typeface="+mj-ea"/>
                <a:ea typeface="+mj-ea"/>
              </a:rPr>
              <a:t>课时</a:t>
            </a:r>
            <a:endParaRPr lang="en-US" altLang="zh-CN" sz="2800" dirty="0" smtClean="0">
              <a:latin typeface="+mj-ea"/>
              <a:ea typeface="+mj-ea"/>
            </a:endParaRPr>
          </a:p>
          <a:p>
            <a:endParaRPr lang="en-US" altLang="zh-CN" sz="2800" dirty="0" smtClean="0">
              <a:latin typeface="+mj-ea"/>
              <a:ea typeface="+mj-ea"/>
            </a:endParaRPr>
          </a:p>
          <a:p>
            <a:r>
              <a:rPr lang="zh-CN" altLang="en-US" sz="2800" dirty="0" smtClean="0">
                <a:latin typeface="+mj-ea"/>
                <a:ea typeface="+mj-ea"/>
              </a:rPr>
              <a:t>奖励金额界定：</a:t>
            </a:r>
            <a:endParaRPr lang="en-US" altLang="zh-CN" sz="2800" dirty="0" smtClean="0">
              <a:latin typeface="+mj-ea"/>
              <a:ea typeface="+mj-ea"/>
            </a:endParaRPr>
          </a:p>
          <a:p>
            <a:r>
              <a:rPr lang="en-US" altLang="zh-CN" sz="2800" dirty="0" smtClean="0">
                <a:latin typeface="+mj-ea"/>
                <a:ea typeface="+mj-ea"/>
              </a:rPr>
              <a:t>1</a:t>
            </a:r>
            <a:r>
              <a:rPr lang="zh-CN" altLang="en-US" sz="2800" dirty="0" smtClean="0">
                <a:latin typeface="+mj-ea"/>
                <a:ea typeface="+mj-ea"/>
              </a:rPr>
              <a:t>、同一参赛项目，多人获奖，以奖状上姓名为依据</a:t>
            </a:r>
            <a:endParaRPr lang="en-US" altLang="zh-CN" sz="2800" dirty="0" smtClean="0">
              <a:latin typeface="+mj-ea"/>
              <a:ea typeface="+mj-ea"/>
            </a:endParaRPr>
          </a:p>
          <a:p>
            <a:r>
              <a:rPr lang="en-US" altLang="zh-CN" sz="2800" dirty="0" smtClean="0">
                <a:latin typeface="+mj-ea"/>
                <a:ea typeface="+mj-ea"/>
              </a:rPr>
              <a:t>2</a:t>
            </a:r>
            <a:r>
              <a:rPr lang="zh-CN" altLang="en-US" sz="2800" dirty="0" smtClean="0">
                <a:latin typeface="+mj-ea"/>
                <a:ea typeface="+mj-ea"/>
              </a:rPr>
              <a:t>、多人写在一张奖状上，为一个奖励项</a:t>
            </a:r>
            <a:endParaRPr lang="en-US" altLang="zh-CN" sz="2800" dirty="0" smtClean="0">
              <a:latin typeface="+mj-ea"/>
              <a:ea typeface="+mj-ea"/>
            </a:endParaRPr>
          </a:p>
          <a:p>
            <a:r>
              <a:rPr lang="en-US" altLang="zh-CN" sz="2800" dirty="0" smtClean="0">
                <a:latin typeface="+mj-ea"/>
                <a:ea typeface="+mj-ea"/>
              </a:rPr>
              <a:t>3</a:t>
            </a:r>
            <a:r>
              <a:rPr lang="zh-CN" altLang="en-US" sz="2800" dirty="0" smtClean="0">
                <a:latin typeface="+mj-ea"/>
                <a:ea typeface="+mj-ea"/>
              </a:rPr>
              <a:t>、同一奖项二人及以上获奖，奖状按姓名独立的，分别计算</a:t>
            </a:r>
            <a:endParaRPr lang="en-US" altLang="zh-CN" sz="2800" dirty="0" smtClean="0">
              <a:latin typeface="+mj-ea"/>
              <a:ea typeface="+mj-ea"/>
            </a:endParaRPr>
          </a:p>
          <a:p>
            <a:r>
              <a:rPr lang="en-US" altLang="zh-CN" sz="2800" dirty="0" smtClean="0">
                <a:latin typeface="+mj-ea"/>
                <a:ea typeface="+mj-ea"/>
              </a:rPr>
              <a:t>4</a:t>
            </a:r>
            <a:r>
              <a:rPr lang="zh-CN" altLang="en-US" sz="2800" dirty="0" smtClean="0">
                <a:latin typeface="+mj-ea"/>
                <a:ea typeface="+mj-ea"/>
              </a:rPr>
              <a:t>、同一参赛项目分或不同等地奖项，奖金按最高金额计算。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rmAutofit/>
          </a:bodyPr>
          <a:lstStyle/>
          <a:p>
            <a:pPr algn="ctr"/>
            <a:r>
              <a:rPr lang="zh-CN" altLang="en-US" sz="3600" dirty="0" smtClean="0"/>
              <a:t>教师授课计划和教案编写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643050"/>
            <a:ext cx="8258204" cy="4681550"/>
          </a:xfrm>
        </p:spPr>
        <p:txBody>
          <a:bodyPr/>
          <a:lstStyle/>
          <a:p>
            <a:r>
              <a:rPr lang="en-US" altLang="zh-CN" b="1" dirty="0" smtClean="0">
                <a:latin typeface="+mj-ea"/>
                <a:ea typeface="+mj-ea"/>
              </a:rPr>
              <a:t>《</a:t>
            </a:r>
            <a:r>
              <a:rPr lang="zh-CN" altLang="en-US" b="1" dirty="0" smtClean="0">
                <a:latin typeface="+mj-ea"/>
                <a:ea typeface="+mj-ea"/>
              </a:rPr>
              <a:t>上海港湾学校关于规范教师学期授课计划编写和</a:t>
            </a:r>
            <a:endParaRPr lang="zh-CN" altLang="en-US" dirty="0" smtClean="0">
              <a:latin typeface="+mj-ea"/>
              <a:ea typeface="+mj-ea"/>
            </a:endParaRPr>
          </a:p>
          <a:p>
            <a:r>
              <a:rPr lang="zh-CN" altLang="en-US" b="1" dirty="0" smtClean="0">
                <a:latin typeface="+mj-ea"/>
                <a:ea typeface="+mj-ea"/>
              </a:rPr>
              <a:t>管理的若干规定</a:t>
            </a:r>
            <a:r>
              <a:rPr lang="en-US" altLang="zh-CN" b="1" dirty="0" smtClean="0">
                <a:latin typeface="+mj-ea"/>
                <a:ea typeface="+mj-ea"/>
              </a:rPr>
              <a:t>》2018</a:t>
            </a:r>
            <a:r>
              <a:rPr lang="zh-CN" altLang="en-US" b="1" dirty="0" smtClean="0">
                <a:latin typeface="+mj-ea"/>
                <a:ea typeface="+mj-ea"/>
              </a:rPr>
              <a:t>，</a:t>
            </a:r>
            <a:r>
              <a:rPr lang="en-US" altLang="zh-CN" b="1" dirty="0" smtClean="0">
                <a:latin typeface="+mj-ea"/>
                <a:ea typeface="+mj-ea"/>
              </a:rPr>
              <a:t>39</a:t>
            </a:r>
            <a:r>
              <a:rPr lang="zh-CN" altLang="en-US" b="1" dirty="0" smtClean="0">
                <a:latin typeface="+mj-ea"/>
                <a:ea typeface="+mj-ea"/>
              </a:rPr>
              <a:t>号</a:t>
            </a:r>
            <a:endParaRPr lang="en-US" altLang="zh-CN" b="1" dirty="0" smtClean="0">
              <a:latin typeface="+mj-ea"/>
              <a:ea typeface="+mj-ea"/>
            </a:endParaRPr>
          </a:p>
          <a:p>
            <a:r>
              <a:rPr lang="en-US" altLang="zh-CN" b="1" dirty="0" smtClean="0">
                <a:latin typeface="+mj-ea"/>
                <a:ea typeface="+mj-ea"/>
              </a:rPr>
              <a:t>《</a:t>
            </a:r>
            <a:r>
              <a:rPr lang="zh-CN" altLang="en-US" b="1" dirty="0" smtClean="0">
                <a:latin typeface="+mj-ea"/>
                <a:ea typeface="+mj-ea"/>
              </a:rPr>
              <a:t>上海港湾学校关于规范教师教案编写和管理的若干规定</a:t>
            </a:r>
            <a:r>
              <a:rPr lang="en-US" altLang="zh-CN" b="1" dirty="0" smtClean="0">
                <a:latin typeface="+mj-ea"/>
                <a:ea typeface="+mj-ea"/>
              </a:rPr>
              <a:t>》</a:t>
            </a:r>
            <a:endParaRPr lang="en-US" altLang="en-US" b="1" dirty="0" smtClean="0">
              <a:latin typeface="+mj-ea"/>
              <a:ea typeface="+mj-ea"/>
            </a:endParaRPr>
          </a:p>
          <a:p>
            <a:pPr>
              <a:buNone/>
            </a:pPr>
            <a:r>
              <a:rPr lang="en-US" dirty="0" smtClean="0">
                <a:latin typeface="+mj-ea"/>
                <a:ea typeface="+mj-ea"/>
              </a:rPr>
              <a:t>4.2</a:t>
            </a:r>
            <a:r>
              <a:rPr lang="zh-CN" altLang="en-US" dirty="0" smtClean="0">
                <a:latin typeface="+mj-ea"/>
                <a:ea typeface="+mj-ea"/>
              </a:rPr>
              <a:t>授课教师统一按学期授课任务书、校历、课程标准（教学大纲）确定的教学周序编写学期授课计划，授课内容按每一个教学单元（二节课或三节课）课为单位编写。</a:t>
            </a:r>
          </a:p>
          <a:p>
            <a:pPr>
              <a:buNone/>
            </a:pPr>
            <a:r>
              <a:rPr lang="zh-CN" altLang="en-US" dirty="0" smtClean="0">
                <a:solidFill>
                  <a:srgbClr val="240AE6"/>
                </a:solidFill>
                <a:latin typeface="+mj-ea"/>
                <a:ea typeface="+mj-ea"/>
              </a:rPr>
              <a:t>实训课程：根据教学周安排实训的课程</a:t>
            </a:r>
            <a:endParaRPr lang="en-US" altLang="zh-CN" dirty="0" smtClean="0">
              <a:solidFill>
                <a:srgbClr val="240AE6"/>
              </a:solidFill>
              <a:latin typeface="+mj-ea"/>
              <a:ea typeface="+mj-ea"/>
            </a:endParaRPr>
          </a:p>
          <a:p>
            <a:pPr>
              <a:buNone/>
            </a:pPr>
            <a:r>
              <a:rPr lang="en-US" altLang="zh-CN" dirty="0" smtClean="0">
                <a:solidFill>
                  <a:srgbClr val="240AE6"/>
                </a:solidFill>
                <a:latin typeface="+mj-ea"/>
                <a:ea typeface="+mj-ea"/>
              </a:rPr>
              <a:t>          </a:t>
            </a:r>
            <a:r>
              <a:rPr lang="zh-CN" altLang="en-US" dirty="0" smtClean="0">
                <a:solidFill>
                  <a:srgbClr val="240AE6"/>
                </a:solidFill>
                <a:latin typeface="+mj-ea"/>
                <a:ea typeface="+mj-ea"/>
              </a:rPr>
              <a:t>按天编写授课计划和教案</a:t>
            </a:r>
            <a:endParaRPr lang="zh-CN" altLang="en-US" dirty="0">
              <a:solidFill>
                <a:srgbClr val="240AE6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rmAutofit/>
          </a:bodyPr>
          <a:lstStyle/>
          <a:p>
            <a:pPr algn="ctr"/>
            <a:r>
              <a:rPr lang="zh-CN" altLang="en-US" sz="3600" dirty="0" smtClean="0"/>
              <a:t>正在修改的文件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500174"/>
            <a:ext cx="8229600" cy="4752988"/>
          </a:xfrm>
        </p:spPr>
        <p:txBody>
          <a:bodyPr>
            <a:normAutofit/>
          </a:bodyPr>
          <a:lstStyle/>
          <a:p>
            <a:pPr lvl="1"/>
            <a:r>
              <a:rPr lang="zh-CN" altLang="en-US" dirty="0" smtClean="0">
                <a:latin typeface="+mj-ea"/>
                <a:ea typeface="+mj-ea"/>
              </a:rPr>
              <a:t>一、外聘教师管理规定</a:t>
            </a:r>
            <a:endParaRPr lang="en-US" altLang="zh-CN" dirty="0" smtClean="0">
              <a:latin typeface="+mj-ea"/>
              <a:ea typeface="+mj-ea"/>
            </a:endParaRPr>
          </a:p>
          <a:p>
            <a:pPr lvl="1"/>
            <a:endParaRPr lang="en-US" altLang="zh-CN" dirty="0" smtClean="0">
              <a:latin typeface="+mj-ea"/>
              <a:ea typeface="+mj-ea"/>
            </a:endParaRPr>
          </a:p>
          <a:p>
            <a:pPr lvl="1"/>
            <a:r>
              <a:rPr lang="zh-CN" altLang="en-US" dirty="0" smtClean="0">
                <a:latin typeface="+mj-ea"/>
                <a:ea typeface="+mj-ea"/>
              </a:rPr>
              <a:t>二、上海港湾学校教师教学质量测评实施办法</a:t>
            </a:r>
            <a:endParaRPr lang="en-US" altLang="zh-CN" dirty="0" smtClean="0">
              <a:latin typeface="+mj-ea"/>
              <a:ea typeface="+mj-ea"/>
            </a:endParaRPr>
          </a:p>
          <a:p>
            <a:pPr lvl="1"/>
            <a:endParaRPr lang="en-US" altLang="zh-CN" dirty="0" smtClean="0">
              <a:latin typeface="+mj-ea"/>
              <a:ea typeface="+mj-ea"/>
            </a:endParaRPr>
          </a:p>
          <a:p>
            <a:pPr lvl="1"/>
            <a:r>
              <a:rPr lang="zh-CN" altLang="en-US" dirty="0" smtClean="0">
                <a:latin typeface="+mj-ea"/>
                <a:ea typeface="+mj-ea"/>
              </a:rPr>
              <a:t>三、上海港湾学校专任教师教学工作量计算办法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rmAutofit/>
          </a:bodyPr>
          <a:lstStyle/>
          <a:p>
            <a:pPr algn="ctr"/>
            <a:r>
              <a:rPr lang="zh-CN" altLang="en-US" sz="3600" dirty="0" smtClean="0"/>
              <a:t>正在修改的文件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500174"/>
            <a:ext cx="8229600" cy="4752988"/>
          </a:xfrm>
        </p:spPr>
        <p:txBody>
          <a:bodyPr>
            <a:normAutofit/>
          </a:bodyPr>
          <a:lstStyle/>
          <a:p>
            <a:pPr lvl="1"/>
            <a:r>
              <a:rPr lang="zh-CN" altLang="en-US" dirty="0" smtClean="0">
                <a:latin typeface="+mj-ea"/>
                <a:ea typeface="+mj-ea"/>
              </a:rPr>
              <a:t>一、外聘教师管理规定</a:t>
            </a:r>
            <a:endParaRPr lang="en-US" altLang="zh-CN" dirty="0" smtClean="0">
              <a:latin typeface="+mj-ea"/>
              <a:ea typeface="+mj-ea"/>
            </a:endParaRPr>
          </a:p>
          <a:p>
            <a:pPr lvl="1"/>
            <a:r>
              <a:rPr lang="en-US" altLang="zh-CN" dirty="0" smtClean="0">
                <a:latin typeface="+mj-ea"/>
                <a:ea typeface="+mj-ea"/>
              </a:rPr>
              <a:t>1</a:t>
            </a:r>
            <a:r>
              <a:rPr lang="zh-CN" altLang="en-US" dirty="0" smtClean="0">
                <a:latin typeface="+mj-ea"/>
                <a:ea typeface="+mj-ea"/>
              </a:rPr>
              <a:t>、明确各自的职责</a:t>
            </a:r>
            <a:endParaRPr lang="en-US" altLang="zh-CN" dirty="0" smtClean="0">
              <a:latin typeface="+mj-ea"/>
              <a:ea typeface="+mj-ea"/>
            </a:endParaRPr>
          </a:p>
          <a:p>
            <a:pPr lvl="1"/>
            <a:r>
              <a:rPr lang="en-US" altLang="zh-CN" dirty="0" smtClean="0">
                <a:latin typeface="+mj-ea"/>
                <a:ea typeface="+mj-ea"/>
              </a:rPr>
              <a:t>2</a:t>
            </a:r>
            <a:r>
              <a:rPr lang="zh-CN" altLang="en-US" dirty="0" smtClean="0">
                <a:latin typeface="+mj-ea"/>
                <a:ea typeface="+mj-ea"/>
              </a:rPr>
              <a:t>、聘用程序</a:t>
            </a:r>
            <a:endParaRPr lang="en-US" altLang="zh-CN" dirty="0" smtClean="0">
              <a:latin typeface="+mj-ea"/>
              <a:ea typeface="+mj-ea"/>
            </a:endParaRPr>
          </a:p>
          <a:p>
            <a:pPr lvl="1"/>
            <a:r>
              <a:rPr lang="en-US" altLang="zh-CN" dirty="0" smtClean="0">
                <a:latin typeface="+mj-ea"/>
                <a:ea typeface="+mj-ea"/>
              </a:rPr>
              <a:t>3</a:t>
            </a:r>
            <a:r>
              <a:rPr lang="zh-CN" altLang="en-US" dirty="0" smtClean="0">
                <a:latin typeface="+mj-ea"/>
                <a:ea typeface="+mj-ea"/>
              </a:rPr>
              <a:t>、薪酬计算与发放</a:t>
            </a:r>
            <a:endParaRPr lang="en-US" altLang="zh-CN" dirty="0" smtClean="0">
              <a:latin typeface="+mj-ea"/>
              <a:ea typeface="+mj-ea"/>
            </a:endParaRPr>
          </a:p>
          <a:p>
            <a:pPr lvl="0"/>
            <a:r>
              <a:rPr lang="en-US" altLang="zh-CN" sz="2400" dirty="0" smtClean="0">
                <a:latin typeface="+mj-ea"/>
                <a:ea typeface="+mj-ea"/>
              </a:rPr>
              <a:t>  4</a:t>
            </a:r>
            <a:r>
              <a:rPr lang="zh-CN" altLang="en-US" sz="2400" dirty="0" smtClean="0">
                <a:latin typeface="+mj-ea"/>
                <a:ea typeface="+mj-ea"/>
              </a:rPr>
              <a:t>、考核和奖励</a:t>
            </a:r>
            <a:endParaRPr lang="en-US" altLang="zh-CN" sz="2400" dirty="0" smtClean="0">
              <a:latin typeface="+mj-ea"/>
              <a:ea typeface="+mj-ea"/>
            </a:endParaRPr>
          </a:p>
          <a:p>
            <a:pPr lvl="0"/>
            <a:endParaRPr lang="zh-CN" altLang="en-US" sz="2400" dirty="0" smtClean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653210"/>
          </a:xfrm>
        </p:spPr>
        <p:txBody>
          <a:bodyPr>
            <a:normAutofit/>
          </a:bodyPr>
          <a:lstStyle/>
          <a:p>
            <a:pPr algn="ctr"/>
            <a:r>
              <a:rPr lang="zh-CN" altLang="en-US" sz="3600" dirty="0" smtClean="0"/>
              <a:t>正在修改的文件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285860"/>
            <a:ext cx="8229600" cy="4967302"/>
          </a:xfrm>
        </p:spPr>
        <p:txBody>
          <a:bodyPr>
            <a:normAutofit fontScale="85000" lnSpcReduction="20000"/>
          </a:bodyPr>
          <a:lstStyle/>
          <a:p>
            <a:pPr lvl="1">
              <a:buNone/>
            </a:pPr>
            <a:r>
              <a:rPr lang="zh-CN" altLang="en-US" sz="2800" dirty="0" smtClean="0">
                <a:latin typeface="+mj-ea"/>
                <a:ea typeface="+mj-ea"/>
              </a:rPr>
              <a:t>二、上海港湾学校教师教学质量测评实施办法</a:t>
            </a:r>
            <a:endParaRPr lang="en-US" altLang="zh-CN" sz="2800" dirty="0" smtClean="0">
              <a:latin typeface="+mj-ea"/>
              <a:ea typeface="+mj-ea"/>
            </a:endParaRPr>
          </a:p>
          <a:p>
            <a:pPr lvl="1"/>
            <a:endParaRPr lang="en-US" altLang="zh-CN" sz="2800" dirty="0" smtClean="0">
              <a:latin typeface="+mj-ea"/>
              <a:ea typeface="+mj-ea"/>
            </a:endParaRPr>
          </a:p>
          <a:p>
            <a:r>
              <a:rPr lang="zh-CN" altLang="en-US" sz="2800" dirty="0" smtClean="0">
                <a:latin typeface="+mj-ea"/>
                <a:ea typeface="+mj-ea"/>
              </a:rPr>
              <a:t>教学质量测评分数由</a:t>
            </a:r>
            <a:r>
              <a:rPr lang="zh-CN" altLang="en-US" sz="2800" dirty="0" smtClean="0">
                <a:solidFill>
                  <a:srgbClr val="240AE6"/>
                </a:solidFill>
                <a:latin typeface="+mj-ea"/>
                <a:ea typeface="+mj-ea"/>
              </a:rPr>
              <a:t>质量基础分</a:t>
            </a:r>
            <a:r>
              <a:rPr lang="zh-CN" altLang="en-US" sz="2800" dirty="0" smtClean="0">
                <a:latin typeface="+mj-ea"/>
                <a:ea typeface="+mj-ea"/>
              </a:rPr>
              <a:t>和</a:t>
            </a:r>
            <a:r>
              <a:rPr lang="zh-CN" altLang="en-US" sz="2800" dirty="0" smtClean="0">
                <a:solidFill>
                  <a:srgbClr val="240AE6"/>
                </a:solidFill>
                <a:latin typeface="+mj-ea"/>
                <a:ea typeface="+mj-ea"/>
              </a:rPr>
              <a:t>网上测评分</a:t>
            </a:r>
            <a:r>
              <a:rPr lang="zh-CN" altLang="en-US" sz="2800" dirty="0" smtClean="0">
                <a:latin typeface="+mj-ea"/>
                <a:ea typeface="+mj-ea"/>
              </a:rPr>
              <a:t>（学生测评分、督导测评分、主任测评分）两部分组成。</a:t>
            </a:r>
          </a:p>
          <a:p>
            <a:r>
              <a:rPr lang="en-US" sz="2800" dirty="0" smtClean="0">
                <a:latin typeface="+mj-ea"/>
                <a:ea typeface="+mj-ea"/>
              </a:rPr>
              <a:t>1.</a:t>
            </a:r>
            <a:r>
              <a:rPr lang="zh-CN" altLang="en-US" sz="2800" dirty="0" smtClean="0">
                <a:latin typeface="+mj-ea"/>
                <a:ea typeface="+mj-ea"/>
              </a:rPr>
              <a:t>质量基础分</a:t>
            </a:r>
          </a:p>
          <a:p>
            <a:r>
              <a:rPr lang="en-US" sz="2800" dirty="0" smtClean="0">
                <a:latin typeface="+mj-ea"/>
                <a:ea typeface="+mj-ea"/>
              </a:rPr>
              <a:t>50</a:t>
            </a:r>
            <a:r>
              <a:rPr lang="zh-CN" altLang="en-US" sz="2800" dirty="0" smtClean="0">
                <a:latin typeface="+mj-ea"/>
                <a:ea typeface="+mj-ea"/>
              </a:rPr>
              <a:t>分。主要为教学资料提交完整性评分，在评教系统关闭后即由系统后台进行教学质量基础分统计，教学规定中要求提交的教学资料每少一次扣</a:t>
            </a:r>
            <a:r>
              <a:rPr lang="en-US" sz="2800" dirty="0" smtClean="0">
                <a:latin typeface="+mj-ea"/>
                <a:ea typeface="+mj-ea"/>
              </a:rPr>
              <a:t>2</a:t>
            </a:r>
            <a:r>
              <a:rPr lang="zh-CN" altLang="en-US" sz="2800" dirty="0" smtClean="0">
                <a:latin typeface="+mj-ea"/>
                <a:ea typeface="+mj-ea"/>
              </a:rPr>
              <a:t>分，日常管理中每迟到或早退一次，扣</a:t>
            </a:r>
            <a:r>
              <a:rPr lang="en-US" sz="2800" dirty="0" smtClean="0">
                <a:latin typeface="+mj-ea"/>
                <a:ea typeface="+mj-ea"/>
              </a:rPr>
              <a:t>5</a:t>
            </a:r>
            <a:r>
              <a:rPr lang="zh-CN" altLang="en-US" sz="2800" dirty="0" smtClean="0">
                <a:latin typeface="+mj-ea"/>
                <a:ea typeface="+mj-ea"/>
              </a:rPr>
              <a:t>分，未经批准私自调课换课行为每次扣</a:t>
            </a:r>
            <a:r>
              <a:rPr lang="en-US" sz="2800" dirty="0" smtClean="0">
                <a:latin typeface="+mj-ea"/>
                <a:ea typeface="+mj-ea"/>
              </a:rPr>
              <a:t>10</a:t>
            </a:r>
            <a:r>
              <a:rPr lang="zh-CN" altLang="en-US" sz="2800" dirty="0" smtClean="0">
                <a:latin typeface="+mj-ea"/>
                <a:ea typeface="+mj-ea"/>
              </a:rPr>
              <a:t>分。</a:t>
            </a:r>
          </a:p>
          <a:p>
            <a:r>
              <a:rPr lang="en-US" sz="2800" dirty="0" smtClean="0">
                <a:latin typeface="+mj-ea"/>
                <a:ea typeface="+mj-ea"/>
              </a:rPr>
              <a:t>2.</a:t>
            </a:r>
            <a:r>
              <a:rPr lang="zh-CN" altLang="en-US" sz="2800" dirty="0" smtClean="0">
                <a:latin typeface="+mj-ea"/>
                <a:ea typeface="+mj-ea"/>
              </a:rPr>
              <a:t>网上测评分</a:t>
            </a:r>
          </a:p>
          <a:p>
            <a:r>
              <a:rPr lang="en-US" sz="2800" dirty="0" smtClean="0">
                <a:latin typeface="+mj-ea"/>
                <a:ea typeface="+mj-ea"/>
              </a:rPr>
              <a:t>    50</a:t>
            </a:r>
            <a:r>
              <a:rPr lang="zh-CN" altLang="en-US" sz="2800" dirty="0" smtClean="0">
                <a:latin typeface="+mj-ea"/>
                <a:ea typeface="+mj-ea"/>
              </a:rPr>
              <a:t>分。其中学生测评分占比</a:t>
            </a:r>
            <a:r>
              <a:rPr lang="en-US" sz="2800" dirty="0" smtClean="0">
                <a:latin typeface="+mj-ea"/>
                <a:ea typeface="+mj-ea"/>
              </a:rPr>
              <a:t>50%</a:t>
            </a:r>
            <a:r>
              <a:rPr lang="zh-CN" altLang="en-US" sz="2800" dirty="0" smtClean="0">
                <a:latin typeface="+mj-ea"/>
                <a:ea typeface="+mj-ea"/>
              </a:rPr>
              <a:t>，督导测评分</a:t>
            </a:r>
            <a:r>
              <a:rPr lang="en-US" sz="2800" dirty="0" smtClean="0">
                <a:latin typeface="+mj-ea"/>
                <a:ea typeface="+mj-ea"/>
              </a:rPr>
              <a:t>40%</a:t>
            </a:r>
            <a:r>
              <a:rPr lang="zh-CN" altLang="en-US" sz="2800" dirty="0" smtClean="0">
                <a:latin typeface="+mj-ea"/>
                <a:ea typeface="+mj-ea"/>
              </a:rPr>
              <a:t>，主任测评分</a:t>
            </a:r>
            <a:r>
              <a:rPr lang="en-US" sz="2800" dirty="0" smtClean="0">
                <a:latin typeface="+mj-ea"/>
                <a:ea typeface="+mj-ea"/>
              </a:rPr>
              <a:t>10%</a:t>
            </a:r>
            <a:r>
              <a:rPr lang="zh-CN" altLang="en-US" sz="2800" dirty="0" smtClean="0">
                <a:latin typeface="+mj-ea"/>
                <a:ea typeface="+mj-ea"/>
              </a:rPr>
              <a:t>。主要以教育教学态度、教学方法效果、教学内容质量、教学管理力度、教学资料提交及时性等几个方面为观测重点。</a:t>
            </a:r>
          </a:p>
          <a:p>
            <a:pPr lvl="1"/>
            <a:endParaRPr lang="en-US" altLang="zh-CN" sz="2800" dirty="0" smtClean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rmAutofit/>
          </a:bodyPr>
          <a:lstStyle/>
          <a:p>
            <a:pPr algn="ctr"/>
            <a:r>
              <a:rPr lang="zh-CN" altLang="en-US" sz="3600" dirty="0" smtClean="0"/>
              <a:t>正在修改的文件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500174"/>
            <a:ext cx="8229600" cy="4752988"/>
          </a:xfrm>
        </p:spPr>
        <p:txBody>
          <a:bodyPr>
            <a:normAutofit lnSpcReduction="10000"/>
          </a:bodyPr>
          <a:lstStyle/>
          <a:p>
            <a:pPr lvl="1">
              <a:buNone/>
            </a:pPr>
            <a:r>
              <a:rPr lang="zh-CN" altLang="en-US" dirty="0" smtClean="0">
                <a:latin typeface="+mj-ea"/>
                <a:ea typeface="+mj-ea"/>
              </a:rPr>
              <a:t>三、上海港湾学校专任教师教学工作量计算办法</a:t>
            </a:r>
            <a:endParaRPr lang="en-US" altLang="zh-CN" dirty="0" smtClean="0">
              <a:latin typeface="+mj-ea"/>
              <a:ea typeface="+mj-ea"/>
            </a:endParaRPr>
          </a:p>
          <a:p>
            <a:pPr lvl="1"/>
            <a:r>
              <a:rPr lang="zh-CN" altLang="en-US" dirty="0" smtClean="0">
                <a:latin typeface="+mj-ea"/>
                <a:ea typeface="+mj-ea"/>
              </a:rPr>
              <a:t>设计原则和思路</a:t>
            </a:r>
            <a:endParaRPr lang="en-US" altLang="zh-CN" dirty="0" smtClean="0">
              <a:latin typeface="+mj-ea"/>
              <a:ea typeface="+mj-ea"/>
            </a:endParaRPr>
          </a:p>
          <a:p>
            <a:pPr lvl="1"/>
            <a:r>
              <a:rPr lang="zh-CN" altLang="en-US" dirty="0" smtClean="0">
                <a:latin typeface="+mj-ea"/>
                <a:ea typeface="+mj-ea"/>
              </a:rPr>
              <a:t>原则一，要明确新课的认定；</a:t>
            </a:r>
            <a:endParaRPr lang="en-US" altLang="zh-CN" dirty="0" smtClean="0">
              <a:latin typeface="+mj-ea"/>
              <a:ea typeface="+mj-ea"/>
            </a:endParaRPr>
          </a:p>
          <a:p>
            <a:pPr lvl="1"/>
            <a:r>
              <a:rPr lang="zh-CN" altLang="en-US" dirty="0" smtClean="0">
                <a:latin typeface="+mj-ea"/>
                <a:ea typeface="+mj-ea"/>
              </a:rPr>
              <a:t>原则二，尽量维持专任教师总体课时量不变以保证预算和考核的执行；</a:t>
            </a:r>
            <a:endParaRPr lang="en-US" altLang="zh-CN" dirty="0" smtClean="0">
              <a:latin typeface="+mj-ea"/>
              <a:ea typeface="+mj-ea"/>
            </a:endParaRPr>
          </a:p>
          <a:p>
            <a:pPr lvl="1"/>
            <a:r>
              <a:rPr lang="zh-CN" altLang="en-US" dirty="0" smtClean="0">
                <a:latin typeface="+mj-ea"/>
                <a:ea typeface="+mj-ea"/>
              </a:rPr>
              <a:t>原则三，鉴于校情，我们希望能够向贯通班倾斜师资；原则四，方法的设定要综合考虑各种情况和因素的变化，能够相对公平公正的进行客观操作，能够均衡基础课和专业课的差异。</a:t>
            </a:r>
            <a:endParaRPr lang="en-US" altLang="zh-CN" dirty="0" smtClean="0">
              <a:latin typeface="+mj-ea"/>
              <a:ea typeface="+mj-ea"/>
            </a:endParaRPr>
          </a:p>
          <a:p>
            <a:pPr lvl="1"/>
            <a:r>
              <a:rPr lang="zh-CN" altLang="en-US" dirty="0" smtClean="0">
                <a:latin typeface="+mj-ea"/>
                <a:ea typeface="+mj-ea"/>
              </a:rPr>
              <a:t>基于这些原则，教务科的设计思路为：明确新课定义，调整人数系数，调整门数系数，但这些都有一个大的前提，就是趋势是稳定的，我们只能在</a:t>
            </a:r>
            <a:r>
              <a:rPr lang="en-US" dirty="0" smtClean="0">
                <a:latin typeface="+mj-ea"/>
                <a:ea typeface="+mj-ea"/>
              </a:rPr>
              <a:t>17,18,19</a:t>
            </a:r>
            <a:r>
              <a:rPr lang="zh-CN" altLang="en-US" dirty="0" smtClean="0">
                <a:latin typeface="+mj-ea"/>
                <a:ea typeface="+mj-ea"/>
              </a:rPr>
              <a:t>的情况下来假设预期。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dirty="0" smtClean="0"/>
              <a:t>网上查询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dirty="0" smtClean="0">
                <a:latin typeface="华文隶书" pitchFamily="2" charset="-122"/>
                <a:ea typeface="华文隶书" pitchFamily="2" charset="-122"/>
              </a:rPr>
              <a:t>上海海事大学数字平台              部门工作（学院</a:t>
            </a:r>
            <a:r>
              <a:rPr lang="en-US" altLang="zh-CN" sz="2400" dirty="0" smtClean="0">
                <a:latin typeface="华文隶书" pitchFamily="2" charset="-122"/>
                <a:ea typeface="华文隶书" pitchFamily="2" charset="-122"/>
              </a:rPr>
              <a:t>—</a:t>
            </a:r>
            <a:r>
              <a:rPr lang="zh-CN" altLang="en-US" sz="2400" dirty="0" smtClean="0">
                <a:latin typeface="华文隶书" pitchFamily="2" charset="-122"/>
                <a:ea typeface="华文隶书" pitchFamily="2" charset="-122"/>
              </a:rPr>
              <a:t>高等技术学院           院务公开（规章制度）          教学管理</a:t>
            </a:r>
            <a:endParaRPr lang="en-US" altLang="zh-CN" sz="2400" dirty="0" smtClean="0">
              <a:latin typeface="华文隶书" pitchFamily="2" charset="-122"/>
              <a:ea typeface="华文隶书" pitchFamily="2" charset="-122"/>
            </a:endParaRPr>
          </a:p>
          <a:p>
            <a:endParaRPr lang="en-US" altLang="zh-CN" dirty="0" smtClean="0"/>
          </a:p>
          <a:p>
            <a:r>
              <a:rPr lang="en-US" altLang="zh-CN" dirty="0" smtClean="0"/>
              <a:t>https://portal.shmtu.edu.cn/</a:t>
            </a:r>
            <a:endParaRPr lang="zh-CN" altLang="en-US" dirty="0"/>
          </a:p>
        </p:txBody>
      </p:sp>
      <p:sp>
        <p:nvSpPr>
          <p:cNvPr id="4" name="右箭头 3"/>
          <p:cNvSpPr/>
          <p:nvPr/>
        </p:nvSpPr>
        <p:spPr>
          <a:xfrm>
            <a:off x="4143372" y="2214554"/>
            <a:ext cx="571504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右箭头 4"/>
          <p:cNvSpPr/>
          <p:nvPr/>
        </p:nvSpPr>
        <p:spPr>
          <a:xfrm>
            <a:off x="1500166" y="2500306"/>
            <a:ext cx="571504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右箭头 5"/>
          <p:cNvSpPr/>
          <p:nvPr/>
        </p:nvSpPr>
        <p:spPr>
          <a:xfrm>
            <a:off x="5286380" y="2500306"/>
            <a:ext cx="571504" cy="714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24648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网上查询</a:t>
            </a:r>
            <a:endParaRPr lang="zh-CN" alt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3" y="1571612"/>
            <a:ext cx="7837241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网上查询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2071678"/>
            <a:ext cx="6618287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网上查询</a:t>
            </a:r>
            <a:endParaRPr lang="zh-CN" alt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95809" y="1928802"/>
            <a:ext cx="8152382" cy="4015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网上查询</a:t>
            </a:r>
            <a:endParaRPr lang="zh-CN" alt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857364"/>
            <a:ext cx="822960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5913" y="3929066"/>
            <a:ext cx="8328053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38962"/>
          </a:xfrm>
        </p:spPr>
        <p:txBody>
          <a:bodyPr/>
          <a:lstStyle/>
          <a:p>
            <a:r>
              <a:rPr lang="zh-CN" altLang="en-US" dirty="0" smtClean="0"/>
              <a:t>网上查询</a:t>
            </a:r>
            <a:endParaRPr lang="zh-CN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928802"/>
            <a:ext cx="7643865" cy="432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rmAutofit/>
          </a:bodyPr>
          <a:lstStyle/>
          <a:p>
            <a:pPr algn="ctr"/>
            <a:r>
              <a:rPr lang="zh-CN" altLang="en-US" sz="3600" dirty="0" smtClean="0"/>
              <a:t>优秀教学奖的评选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752988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单项奖评选实施办法</a:t>
            </a:r>
            <a:endParaRPr lang="en-US" altLang="zh-CN" sz="2800" dirty="0" smtClean="0">
              <a:latin typeface="+mj-ea"/>
              <a:ea typeface="+mj-ea"/>
            </a:endParaRPr>
          </a:p>
          <a:p>
            <a:pPr>
              <a:buNone/>
            </a:pPr>
            <a:r>
              <a:rPr lang="zh-CN" altLang="en-US" sz="2800" dirty="0" smtClean="0">
                <a:latin typeface="+mj-ea"/>
                <a:ea typeface="+mj-ea"/>
              </a:rPr>
              <a:t>   附件</a:t>
            </a:r>
            <a:r>
              <a:rPr lang="en-US" altLang="zh-CN" sz="2800" dirty="0" smtClean="0">
                <a:latin typeface="+mj-ea"/>
                <a:ea typeface="+mj-ea"/>
              </a:rPr>
              <a:t>1</a:t>
            </a:r>
            <a:r>
              <a:rPr lang="zh-CN" altLang="en-US" sz="2800" dirty="0" smtClean="0">
                <a:latin typeface="+mj-ea"/>
                <a:ea typeface="+mj-ea"/>
              </a:rPr>
              <a:t>：优秀教学奖评选办法</a:t>
            </a:r>
            <a:endParaRPr lang="en-US" altLang="zh-CN" sz="2800" dirty="0" smtClean="0">
              <a:latin typeface="+mj-ea"/>
              <a:ea typeface="+mj-ea"/>
            </a:endParaRPr>
          </a:p>
          <a:p>
            <a:endParaRPr lang="en-US" altLang="zh-CN" sz="2800" dirty="0" smtClean="0">
              <a:latin typeface="+mj-ea"/>
              <a:ea typeface="+mj-ea"/>
            </a:endParaRPr>
          </a:p>
          <a:p>
            <a:r>
              <a:rPr lang="zh-CN" altLang="en-US" sz="2800" dirty="0" smtClean="0">
                <a:latin typeface="+mj-ea"/>
                <a:ea typeface="+mj-ea"/>
              </a:rPr>
              <a:t>关于</a:t>
            </a:r>
            <a:r>
              <a:rPr lang="en-US" altLang="zh-CN" sz="2800" dirty="0" smtClean="0">
                <a:latin typeface="+mj-ea"/>
                <a:ea typeface="+mj-ea"/>
              </a:rPr>
              <a:t>2018-2019</a:t>
            </a:r>
            <a:r>
              <a:rPr lang="zh-CN" altLang="en-US" sz="2800" dirty="0" smtClean="0">
                <a:latin typeface="+mj-ea"/>
                <a:ea typeface="+mj-ea"/>
              </a:rPr>
              <a:t>学年教学优秀奖评选活动的说明</a:t>
            </a:r>
            <a:endParaRPr lang="en-US" altLang="zh-CN" sz="2800" dirty="0" smtClean="0">
              <a:latin typeface="+mj-ea"/>
              <a:ea typeface="+mj-ea"/>
            </a:endParaRPr>
          </a:p>
          <a:p>
            <a:endParaRPr lang="en-US" altLang="zh-CN" sz="2800" dirty="0" smtClean="0">
              <a:latin typeface="+mj-ea"/>
              <a:ea typeface="+mj-ea"/>
            </a:endParaRPr>
          </a:p>
          <a:p>
            <a:r>
              <a:rPr lang="zh-CN" altLang="en-US" sz="2800" dirty="0" smtClean="0">
                <a:latin typeface="+mj-ea"/>
                <a:ea typeface="+mj-ea"/>
              </a:rPr>
              <a:t>本次共评选出</a:t>
            </a:r>
            <a:r>
              <a:rPr lang="en-US" altLang="zh-CN" sz="2800" dirty="0" smtClean="0">
                <a:latin typeface="+mj-ea"/>
                <a:ea typeface="+mj-ea"/>
              </a:rPr>
              <a:t>6</a:t>
            </a:r>
            <a:r>
              <a:rPr lang="zh-CN" altLang="en-US" sz="2800" dirty="0" smtClean="0">
                <a:latin typeface="+mj-ea"/>
                <a:ea typeface="+mj-ea"/>
              </a:rPr>
              <a:t>位老师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272</TotalTime>
  <Words>1201</Words>
  <PresentationFormat>全屏显示(4:3)</PresentationFormat>
  <Paragraphs>132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流畅</vt:lpstr>
      <vt:lpstr>幻灯片 1</vt:lpstr>
      <vt:lpstr>幻灯片 2</vt:lpstr>
      <vt:lpstr>网上查询</vt:lpstr>
      <vt:lpstr>网上查询</vt:lpstr>
      <vt:lpstr>网上查询</vt:lpstr>
      <vt:lpstr>网上查询</vt:lpstr>
      <vt:lpstr>网上查询</vt:lpstr>
      <vt:lpstr>网上查询</vt:lpstr>
      <vt:lpstr>优秀教学奖的评选</vt:lpstr>
      <vt:lpstr>优秀教学奖评选</vt:lpstr>
      <vt:lpstr>优秀教学奖评选</vt:lpstr>
      <vt:lpstr>优秀教学奖的评选</vt:lpstr>
      <vt:lpstr>优秀教学奖的评选</vt:lpstr>
      <vt:lpstr>优秀教学奖的评选</vt:lpstr>
      <vt:lpstr>优秀教学奖的评选</vt:lpstr>
      <vt:lpstr>技能竞赛奖励申报与评选</vt:lpstr>
      <vt:lpstr>技能竞赛奖励申报与评选</vt:lpstr>
      <vt:lpstr>技能竞赛奖励申报与评选</vt:lpstr>
      <vt:lpstr>技能竞赛奖励申报与评选</vt:lpstr>
      <vt:lpstr>技能竞赛奖励申报与评选</vt:lpstr>
      <vt:lpstr>技能竞赛奖励申报与评选</vt:lpstr>
      <vt:lpstr>教师授课计划和教案编写</vt:lpstr>
      <vt:lpstr>正在修改的文件</vt:lpstr>
      <vt:lpstr>正在修改的文件</vt:lpstr>
      <vt:lpstr>正在修改的文件</vt:lpstr>
      <vt:lpstr>正在修改的文件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hp</cp:lastModifiedBy>
  <cp:revision>35</cp:revision>
  <dcterms:created xsi:type="dcterms:W3CDTF">2018-01-18T04:05:48Z</dcterms:created>
  <dcterms:modified xsi:type="dcterms:W3CDTF">2019-09-25T06:13:53Z</dcterms:modified>
</cp:coreProperties>
</file>