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259" r:id="rId3"/>
    <p:sldId id="256" r:id="rId4"/>
    <p:sldId id="273" r:id="rId5"/>
    <p:sldId id="274" r:id="rId6"/>
    <p:sldId id="267" r:id="rId7"/>
    <p:sldId id="275" r:id="rId8"/>
    <p:sldId id="257" r:id="rId9"/>
    <p:sldId id="258" r:id="rId10"/>
    <p:sldId id="277" r:id="rId11"/>
    <p:sldId id="278" r:id="rId12"/>
    <p:sldId id="280" r:id="rId13"/>
    <p:sldId id="279" r:id="rId14"/>
    <p:sldId id="276" r:id="rId15"/>
    <p:sldId id="282" r:id="rId16"/>
    <p:sldId id="271" r:id="rId17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DE41B-F4DC-4E8F-84DB-174D132B9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9DC82-465B-426F-80EB-9A17A96DCC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A9DE2-6987-4006-B921-38F1DB2D4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899D1-5E65-401E-851D-39CF415DC9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0316" y="1554030"/>
            <a:ext cx="6373823" cy="1982751"/>
          </a:xfrm>
        </p:spPr>
        <p:txBody>
          <a:bodyPr>
            <a:norm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港湾校区</a:t>
            </a:r>
            <a:br>
              <a:rPr lang="en-US" altLang="zh-CN" sz="27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en-US" altLang="zh-CN" sz="27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后勤党支部</a:t>
            </a:r>
            <a:r>
              <a:rPr lang="en-US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2018—2019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学年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工作汇报</a:t>
            </a:r>
            <a:endParaRPr lang="zh-CN" altLang="en-US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HP\Desktop\QQ图片2019062614081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90263" y="1119115"/>
            <a:ext cx="1998572" cy="31597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发挥战斗堡垒作用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049730" cy="482291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u"/>
            </a:pPr>
            <a:r>
              <a:rPr lang="zh-CN" altLang="en-US" sz="21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推进服务精细化管理</a:t>
            </a:r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73" name="Picture 1" descr="C:\Users\HP\Documents\Tencent Files\1944772457\Image\C2C\2C2D426C0EB5B55846F52A49AF42EFF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104" y="2302123"/>
            <a:ext cx="1917167" cy="1437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6" name="Picture 4" descr="C:\Users\HP\Desktop\QQ图片201906261400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3583" y="2194092"/>
            <a:ext cx="2697952" cy="2697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4" name="Picture 2" descr="C:\Users\HP\Desktop\2019\2019_05\20190510_IMG_8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124" y="3436447"/>
            <a:ext cx="2133229" cy="15999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图片 12" descr="微信图片_.jpg"/>
          <p:cNvPicPr/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817212" y="3112354"/>
            <a:ext cx="1782510" cy="17825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发挥战斗堡垒作用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049730" cy="482291"/>
          </a:xfrm>
        </p:spPr>
        <p:txBody>
          <a:bodyPr>
            <a:normAutofit fontScale="75000" lnSpcReduction="10000"/>
          </a:bodyPr>
          <a:lstStyle/>
          <a:p>
            <a:pPr algn="l">
              <a:buFont typeface="Wingdings" panose="05000000000000000000" pitchFamily="2" charset="2"/>
              <a:buChar char="u"/>
            </a:pPr>
            <a:r>
              <a:rPr lang="zh-CN" altLang="en-US" sz="195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开展垃圾分类工作：研讨推进会</a:t>
            </a:r>
            <a:r>
              <a:rPr lang="en-US" altLang="zh-CN" sz="195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195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次；制作视频、宣传展板等</a:t>
            </a:r>
            <a:endParaRPr lang="en-US" altLang="zh-CN" sz="195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Picture 2" descr="C:\Users\HP\Desktop\2019\fb1db272f5d0f6482c6d96e25f455c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53737" y="2248107"/>
            <a:ext cx="2061208" cy="1545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2" name="Picture 2" descr="C:\Users\HP\Desktop\2019\319feac9131fb7f317b1dc2adb29d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4355" y="2356138"/>
            <a:ext cx="1983165" cy="2644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 descr="C:\Users\HP\Desktop\2019\微信图片_201905310939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135" y="2086061"/>
            <a:ext cx="2003539" cy="1503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C:\Users\HP\Desktop\2019\微信图片_201906211042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1537" y="3220385"/>
            <a:ext cx="2592741" cy="1620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HP\Desktop\2019\2019_05\2019_05\20190516_IMG_8290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371" y="2194092"/>
            <a:ext cx="1944556" cy="1146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发挥战斗堡垒作用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77058" y="1545906"/>
            <a:ext cx="6049730" cy="482291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u"/>
            </a:pPr>
            <a:r>
              <a:rPr lang="zh-CN" altLang="en-US" sz="21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开展垃圾分类工作</a:t>
            </a:r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" name="图片 9" descr="C:\Users\HP\Desktop\2019\2019_05\2019_05\20190517_IMG_82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0340" y="3166370"/>
            <a:ext cx="1705111" cy="1278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 descr="C:\Users\HP\Desktop\2019\微信图片_201905310939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3119" y="2356138"/>
            <a:ext cx="1875852" cy="14067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 descr="C:\Users\HP\Desktop\2019\垃圾分类讲座\微信图片_201906101033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4046" y="1113783"/>
            <a:ext cx="1836525" cy="1340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 descr="C:\Users\HP\Desktop\2019\垃圾分类讲座\微信图片_201906131520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69799" y="2302123"/>
            <a:ext cx="1867872" cy="1400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1439104" y="3976602"/>
            <a:ext cx="1944556" cy="427509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068" tIns="34534" rIns="69068" bIns="34534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组织校区垃圾分类专题讲座</a:t>
            </a:r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gray">
          <a:xfrm>
            <a:off x="5598294" y="4516756"/>
            <a:ext cx="2052587" cy="427509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068" tIns="34534" rIns="69068" bIns="34534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开展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+mj-ea"/>
              </a:rPr>
              <a:t>7</a:t>
            </a: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场垃圾分类知识宣讲</a:t>
            </a:r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pic>
        <p:nvPicPr>
          <p:cNvPr id="9" name="图片 8" descr="C:\Users\HP\Desktop\2019\2019_05\2019_05\20190517_IMG_8287 (2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3737" y="3382432"/>
            <a:ext cx="1704385" cy="1278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HP\Desktop\2019\岗位服务\QQ图片2019062411005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90263" y="1167798"/>
            <a:ext cx="1848795" cy="1386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410316" y="750212"/>
            <a:ext cx="6374531" cy="803818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开展评优主题实践活动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1" name="图片 30" descr="QQ截图2019062519464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089" y="1437875"/>
            <a:ext cx="2160618" cy="3098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图片 31" descr="QQ截图2019062519485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629" y="1707953"/>
            <a:ext cx="3024865" cy="1908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 descr="QQ截图2019062519535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71228" y="2302123"/>
            <a:ext cx="1998572" cy="2662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8" name="Picture 2" descr="C:\Users\HP\Desktop\2019\岗位服务\微信图片_201906131520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1846" y="3058339"/>
            <a:ext cx="3149292" cy="17714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410316" y="750212"/>
            <a:ext cx="6374531" cy="803818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开展评优主题实践活动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3119" y="1491891"/>
            <a:ext cx="475335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开展“岗位服务比形象”活动表彰大会</a:t>
            </a:r>
            <a:endParaRPr lang="en-US" altLang="zh-CN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en-US" altLang="zh-CN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名服务之星”和</a:t>
            </a:r>
            <a:r>
              <a:rPr lang="en-US" altLang="zh-CN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个“文明窗口”</a:t>
            </a:r>
            <a:endParaRPr lang="zh-CN" altLang="en-US" b="1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026" name="Picture 2" descr="C:\Users\HP\Desktop\QQ图片2019062711141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71218" y="2356138"/>
            <a:ext cx="2991433" cy="22256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Users\HP\Desktop\QQ图片2019062711142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439104" y="2356138"/>
            <a:ext cx="3031634" cy="22353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0316" y="1554030"/>
            <a:ext cx="6373823" cy="1982751"/>
          </a:xfrm>
        </p:spPr>
        <p:txBody>
          <a:bodyPr>
            <a:norm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谢 谢！</a:t>
            </a:r>
            <a:endParaRPr lang="zh-CN" altLang="en-US" sz="6600" b="1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31073" y="1125327"/>
            <a:ext cx="6670527" cy="316168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0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主要工作</a:t>
            </a:r>
            <a:br>
              <a:rPr lang="en-US" altLang="zh-CN" sz="27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一、加强组织建设，落实“三会一课”制度；</a:t>
            </a:r>
            <a:br>
              <a:rPr lang="en-US" altLang="zh-CN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</a:t>
            </a: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、开展“主题党日”活动，规范党员教育管理；</a:t>
            </a:r>
            <a:br>
              <a:rPr lang="en-US" altLang="zh-CN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三、注重凝聚力工作的开展，将人文关怀与思政工作相结合；</a:t>
            </a:r>
            <a:br>
              <a:rPr lang="en-US" altLang="zh-CN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四、积极参与后勤各项工作，发挥支部战斗堡垒作用；</a:t>
            </a:r>
            <a:br>
              <a:rPr lang="en-US" altLang="zh-CN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</a:t>
            </a: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、立足后勤中心工作，开展评优主题</a:t>
            </a:r>
            <a:r>
              <a:rPr lang="zh-CN" altLang="en-US" sz="1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实践活动。</a:t>
            </a:r>
            <a:endParaRPr lang="zh-CN" altLang="en-US" sz="1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9104" y="789690"/>
            <a:ext cx="6173280" cy="857400"/>
          </a:xfrm>
        </p:spPr>
        <p:txBody>
          <a:bodyPr/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加强组织建设</a:t>
            </a:r>
            <a:endParaRPr lang="zh-CN" altLang="en-US" dirty="0"/>
          </a:p>
        </p:txBody>
      </p:sp>
      <p:pic>
        <p:nvPicPr>
          <p:cNvPr id="4" name="内容占位符 3" descr="C:\Users\HP\Desktop\QQ图片2018092814314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22386" y="1329845"/>
            <a:ext cx="1914340" cy="1350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Box 126"/>
          <p:cNvSpPr txBox="1">
            <a:spLocks noChangeArrowheads="1"/>
          </p:cNvSpPr>
          <p:nvPr/>
        </p:nvSpPr>
        <p:spPr bwMode="auto">
          <a:xfrm>
            <a:off x="1655166" y="1707953"/>
            <a:ext cx="2345327" cy="248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6" name="图片 5" descr="C:\Users\HP\Desktop\2019\QQ图片20190315160956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5706" y="2086062"/>
            <a:ext cx="1944556" cy="1350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 descr="C:\Users\HP\Desktop\2019\微信图片_201906211048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2386" y="3166370"/>
            <a:ext cx="1971675" cy="1350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 descr="C:\Users\HP\Desktop\2019\QQ图片201903051601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073" y="2086061"/>
            <a:ext cx="2160378" cy="1350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6246479" y="2734246"/>
            <a:ext cx="1350386" cy="324093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068" tIns="34534" rIns="69068" bIns="34534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支部换届选举</a:t>
            </a:r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1331073" y="1599922"/>
            <a:ext cx="2754788" cy="427509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068" tIns="34534" rIns="69068" bIns="34534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开展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+mj-ea"/>
              </a:rPr>
              <a:t>2018</a:t>
            </a: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年度专题民主生活会</a:t>
            </a:r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6192463" y="4570771"/>
            <a:ext cx="1539059" cy="427509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068" tIns="34534" rIns="69068" bIns="34534" anchor="ctr"/>
          <a:lstStyle/>
          <a:p>
            <a:pPr lvl="0" algn="ctr">
              <a:lnSpc>
                <a:spcPct val="200000"/>
              </a:lnSpc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+mj-ea"/>
              </a:rPr>
              <a:t>向党员汇报支部工作</a:t>
            </a:r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</p:txBody>
      </p:sp>
      <p:pic>
        <p:nvPicPr>
          <p:cNvPr id="14" name="图片 13" descr="QQ截图2019062518594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073" y="3544478"/>
            <a:ext cx="3366724" cy="14318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9104" y="789690"/>
            <a:ext cx="6173280" cy="857400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加强组织建设</a:t>
            </a:r>
            <a:endParaRPr lang="zh-CN" altLang="en-US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26"/>
          <p:cNvSpPr txBox="1">
            <a:spLocks noChangeArrowheads="1"/>
          </p:cNvSpPr>
          <p:nvPr/>
        </p:nvSpPr>
        <p:spPr bwMode="auto">
          <a:xfrm>
            <a:off x="1655166" y="1707953"/>
            <a:ext cx="2345327" cy="164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350" b="0" kern="0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1" name="图片 10" descr="93502aee17923c616e4d02605e931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84433" y="2356138"/>
            <a:ext cx="1665200" cy="124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C:\Users\HP\Desktop\2019\QQ图片2019062415135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031" y="1059767"/>
            <a:ext cx="1620463" cy="12267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Freeform 72"/>
          <p:cNvSpPr/>
          <p:nvPr/>
        </p:nvSpPr>
        <p:spPr>
          <a:xfrm>
            <a:off x="4247907" y="2032045"/>
            <a:ext cx="1315871" cy="746653"/>
          </a:xfrm>
          <a:custGeom>
            <a:avLst/>
            <a:gdLst>
              <a:gd name="txL" fmla="*/ 0 w 5034"/>
              <a:gd name="txT" fmla="*/ 0 h 1908"/>
              <a:gd name="txR" fmla="*/ 5034 w 5034"/>
              <a:gd name="txB" fmla="*/ 1908 h 190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rgbClr val="66CCFF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1547135" y="1599922"/>
            <a:ext cx="2484711" cy="415601"/>
          </a:xfrm>
          <a:prstGeom prst="roundRect">
            <a:avLst>
              <a:gd name="adj" fmla="val 50000"/>
            </a:avLst>
          </a:prstGeom>
          <a:solidFill>
            <a:srgbClr val="3366FF"/>
          </a:solidFill>
          <a:ln w="19050">
            <a:noFill/>
            <a:round/>
          </a:ln>
          <a:effectLst>
            <a:outerShdw dist="107763" dir="2700000" algn="ctr" rotWithShape="0">
              <a:srgbClr val="00808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 eaLnBrk="1" latinLnBrk="1" hangingPunct="1"/>
            <a:endParaRPr lang="ko-KR" altLang="en-US" sz="2400" dirty="0">
              <a:solidFill>
                <a:schemeClr val="bg1"/>
              </a:solidFill>
              <a:latin typeface="HY각헤드라인M" pitchFamily="18" charset="-127"/>
              <a:ea typeface="HY각헤드라인M" pitchFamily="18" charset="-127"/>
            </a:endParaRPr>
          </a:p>
        </p:txBody>
      </p:sp>
      <p:sp>
        <p:nvSpPr>
          <p:cNvPr id="20" name="Oval 74"/>
          <p:cNvSpPr/>
          <p:nvPr/>
        </p:nvSpPr>
        <p:spPr>
          <a:xfrm>
            <a:off x="3329645" y="2896293"/>
            <a:ext cx="918263" cy="810232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  <a:tileRect/>
          </a:gradFill>
          <a:ln w="28575">
            <a:noFill/>
          </a:ln>
        </p:spPr>
        <p:txBody>
          <a:bodyPr wrap="none" anchor="ctr"/>
          <a:lstStyle/>
          <a:p>
            <a:pPr algn="ctr" latinLnBrk="1"/>
            <a:endParaRPr lang="en-US" altLang="zh-CN" sz="1200" kern="0" dirty="0" smtClean="0">
              <a:solidFill>
                <a:sysClr val="windowText" lastClr="000000"/>
              </a:solidFill>
              <a:latin typeface="+mj-ea"/>
            </a:endParaRPr>
          </a:p>
          <a:p>
            <a:pPr algn="ctr" latinLnBrk="1"/>
            <a:r>
              <a:rPr lang="zh-CN" altLang="en-US" sz="1200" kern="0" dirty="0" smtClean="0">
                <a:solidFill>
                  <a:schemeClr val="bg1">
                    <a:lumMod val="95000"/>
                  </a:schemeClr>
                </a:solidFill>
                <a:latin typeface="+mj-ea"/>
              </a:rPr>
              <a:t>党员大会</a:t>
            </a:r>
            <a:endParaRPr lang="en-US" altLang="zh-CN" sz="1200" kern="0" dirty="0" smtClean="0">
              <a:solidFill>
                <a:schemeClr val="bg1">
                  <a:lumMod val="95000"/>
                </a:schemeClr>
              </a:solidFill>
              <a:latin typeface="+mj-ea"/>
            </a:endParaRPr>
          </a:p>
          <a:p>
            <a:pPr lvl="0" algn="ctr" eaLnBrk="1" latinLnBrk="1" hangingPunct="1"/>
            <a:endParaRPr lang="zh-CN" altLang="zh-CN" sz="1200" b="1" dirty="0">
              <a:solidFill>
                <a:srgbClr val="FFFFFF"/>
              </a:solidFill>
              <a:latin typeface="Times New Roman" panose="02020603050405020304" pitchFamily="18" charset="0"/>
              <a:ea typeface="HY각헤드라인M" pitchFamily="18" charset="-127"/>
            </a:endParaRPr>
          </a:p>
        </p:txBody>
      </p:sp>
      <p:sp>
        <p:nvSpPr>
          <p:cNvPr id="21" name="Oval 75"/>
          <p:cNvSpPr/>
          <p:nvPr/>
        </p:nvSpPr>
        <p:spPr>
          <a:xfrm>
            <a:off x="5382232" y="2896293"/>
            <a:ext cx="918263" cy="816242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  <a:tileRect/>
          </a:gradFill>
          <a:ln w="28575">
            <a:noFill/>
          </a:ln>
        </p:spPr>
        <p:txBody>
          <a:bodyPr wrap="none" anchor="ctr"/>
          <a:lstStyle/>
          <a:p>
            <a:pPr lvl="0" algn="ctr" eaLnBrk="1" latinLnBrk="1" hangingPunct="1"/>
            <a:endParaRPr lang="zh-CN" altLang="zh-CN" sz="1200" b="1" dirty="0">
              <a:solidFill>
                <a:srgbClr val="FFFFFF"/>
              </a:solidFill>
              <a:latin typeface="Times New Roman" panose="02020603050405020304" pitchFamily="18" charset="0"/>
              <a:ea typeface="HY각헤드라인M" pitchFamily="18" charset="-127"/>
            </a:endParaRPr>
          </a:p>
        </p:txBody>
      </p:sp>
      <p:sp>
        <p:nvSpPr>
          <p:cNvPr id="23" name="Text Box 116"/>
          <p:cNvSpPr txBox="1"/>
          <p:nvPr/>
        </p:nvSpPr>
        <p:spPr>
          <a:xfrm>
            <a:off x="1385089" y="1491891"/>
            <a:ext cx="3019004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350" b="1" dirty="0" smtClean="0">
                <a:solidFill>
                  <a:schemeClr val="bg1">
                    <a:lumMod val="9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落实“三会一课”制度</a:t>
            </a:r>
            <a:endParaRPr lang="en-US" altLang="zh-CN" sz="1350" b="1" kern="0" dirty="0" smtClean="0">
              <a:solidFill>
                <a:schemeClr val="bg1">
                  <a:lumMod val="9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82232" y="3004323"/>
            <a:ext cx="918263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350" kern="0" dirty="0" smtClean="0">
                <a:solidFill>
                  <a:schemeClr val="bg1">
                    <a:lumMod val="95000"/>
                  </a:schemeClr>
                </a:solidFill>
                <a:latin typeface="+mj-ea"/>
              </a:rPr>
              <a:t>党课</a:t>
            </a:r>
            <a:endParaRPr lang="en-US" altLang="zh-CN" sz="1350" kern="0" dirty="0" smtClean="0">
              <a:solidFill>
                <a:schemeClr val="bg1">
                  <a:lumMod val="95000"/>
                </a:schemeClr>
              </a:solidFill>
              <a:latin typeface="+mj-ea"/>
            </a:endParaRPr>
          </a:p>
          <a:p>
            <a:endParaRPr lang="zh-CN" altLang="en-US" sz="1350" dirty="0"/>
          </a:p>
        </p:txBody>
      </p:sp>
      <p:sp>
        <p:nvSpPr>
          <p:cNvPr id="29" name="TextBox 28"/>
          <p:cNvSpPr txBox="1"/>
          <p:nvPr/>
        </p:nvSpPr>
        <p:spPr>
          <a:xfrm>
            <a:off x="4517985" y="2302123"/>
            <a:ext cx="918263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>
                <a:solidFill>
                  <a:schemeClr val="bg1">
                    <a:lumMod val="95000"/>
                  </a:schemeClr>
                </a:solidFill>
              </a:rPr>
              <a:t>支委会</a:t>
            </a:r>
            <a:endParaRPr lang="zh-CN" altLang="en-US" sz="135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" name="图片 29" descr="C:\Users\HP\Desktop\855946793883870548.jpg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761768" y="3544478"/>
            <a:ext cx="1963854" cy="1469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图片 30" descr="c5413e1fcad0e969406f6eae5820d9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93119" y="2356138"/>
            <a:ext cx="1917718" cy="1268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丁字箭头 31"/>
          <p:cNvSpPr/>
          <p:nvPr/>
        </p:nvSpPr>
        <p:spPr>
          <a:xfrm>
            <a:off x="4463969" y="2788262"/>
            <a:ext cx="756216" cy="594170"/>
          </a:xfrm>
          <a:prstGeom prst="leftRightUp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HP\Desktop\微信图片_20190613152014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09181" y="2518184"/>
            <a:ext cx="2106602" cy="12372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C:\Users\HP\Desktop\2019\QQ图片201904021606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62" y="2302123"/>
            <a:ext cx="1860558" cy="14918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规范党员教育管理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049730" cy="3000921"/>
          </a:xfrm>
        </p:spPr>
        <p:txBody>
          <a:bodyPr>
            <a:normAutofit/>
          </a:bodyPr>
          <a:lstStyle/>
          <a:p>
            <a:pPr algn="l">
              <a:buBlip>
                <a:blip r:embed="rId3"/>
              </a:buBlip>
            </a:pP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根据薪资收入及时调整党费，按时缴纳；</a:t>
            </a:r>
            <a:endParaRPr lang="en-US" altLang="zh-CN" sz="1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>
              <a:buBlip>
                <a:blip r:embed="rId3"/>
              </a:buBlip>
            </a:pP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注重理论学习、文件精神传达（</a:t>
            </a:r>
            <a:r>
              <a:rPr lang="en-US" altLang="zh-CN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次）；</a:t>
            </a:r>
            <a:endParaRPr lang="en-US" altLang="zh-CN" sz="18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图片 4" descr="C:\Users\HP\Desktop\2018.9\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5398" y="3058339"/>
            <a:ext cx="2183225" cy="178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C:\Users\HP\Desktop\2019\QQ图片201904191617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0263" y="3328416"/>
            <a:ext cx="1803398" cy="1337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规范党员教育管理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049730" cy="3000921"/>
          </a:xfrm>
        </p:spPr>
        <p:txBody>
          <a:bodyPr>
            <a:normAutofit/>
          </a:bodyPr>
          <a:lstStyle/>
          <a:p>
            <a:pPr algn="l">
              <a:buBlip>
                <a:blip r:embed="rId1"/>
              </a:buBlip>
            </a:pP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深入开展“主题党日”活动</a:t>
            </a:r>
            <a:r>
              <a:rPr lang="en-US" altLang="zh-CN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8</a:t>
            </a:r>
            <a:r>
              <a:rPr lang="zh-CN" altLang="en-US" sz="18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次</a:t>
            </a:r>
            <a:endParaRPr lang="en-US" altLang="zh-CN" sz="1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en-US" altLang="zh-CN" sz="21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8" descr="C:\Users\HP\Desktop\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737" y="2140076"/>
            <a:ext cx="1840076" cy="12289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图片 10" descr="C:\Users\HP\Desktop\2018.9\QQ图片201811211554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228" y="2086061"/>
            <a:ext cx="1706226" cy="17090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C:\Users\HP\Desktop\2019\QQ图片201903291548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6015" y="3058339"/>
            <a:ext cx="2239719" cy="168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图片 12" descr="C:\Users\HP\Desktop\2019\微信图片_201905091558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309" y="2194092"/>
            <a:ext cx="1523314" cy="1143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C:\Users\HP\Desktop\2018.9\QQ图片2018102510534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259" y="3274401"/>
            <a:ext cx="2289258" cy="12918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规范党员教育管理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401329" cy="482291"/>
          </a:xfrm>
        </p:spPr>
        <p:txBody>
          <a:bodyPr>
            <a:normAutofit fontScale="55000" lnSpcReduction="20000"/>
          </a:bodyPr>
          <a:lstStyle/>
          <a:p>
            <a:pPr algn="l">
              <a:buBlip>
                <a:blip r:embed="rId1"/>
              </a:buBlip>
            </a:pPr>
            <a:r>
              <a:rPr lang="zh-CN" altLang="en-US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组织</a:t>
            </a:r>
            <a:r>
              <a:rPr lang="zh-CN" altLang="en-US" sz="33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党员参加校区党委召开的党员</a:t>
            </a:r>
            <a:r>
              <a:rPr lang="zh-CN" altLang="en-US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大会</a:t>
            </a:r>
            <a:r>
              <a:rPr lang="en-US" altLang="zh-CN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次，各类活动</a:t>
            </a:r>
            <a:r>
              <a:rPr lang="en-US" altLang="zh-CN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3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次。</a:t>
            </a:r>
            <a:endParaRPr lang="en-US" altLang="zh-CN" sz="33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 descr="a530904d8f17c75bc3e0f761129a2f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7135" y="3382432"/>
            <a:ext cx="2289258" cy="12689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图片 11" descr="C:\Users\HP\Desktop\2018.9\QQ图片201812181035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170" y="3274401"/>
            <a:ext cx="1974878" cy="14804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 descr="505066ddef61baba4cc0d1119b47e7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1691" y="2086061"/>
            <a:ext cx="2214633" cy="1458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HP\Desktop\2019\微信图片_2019061316072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185" y="3328416"/>
            <a:ext cx="2205250" cy="1653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410316" y="750212"/>
            <a:ext cx="6374531" cy="803818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将人文关怀与思政工作相结合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8433" descr="whiteline_0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6170" y="1491891"/>
            <a:ext cx="1620463" cy="121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8434" descr="whiteline_0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7212" y="1437875"/>
            <a:ext cx="1752447" cy="12963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1"/>
          <p:cNvSpPr txBox="1"/>
          <p:nvPr/>
        </p:nvSpPr>
        <p:spPr>
          <a:xfrm>
            <a:off x="5328216" y="1924015"/>
            <a:ext cx="1998572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思政工作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979259" y="1924015"/>
            <a:ext cx="1944556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人文关怀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2512808" y="2730640"/>
            <a:ext cx="492201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对本学年退休的</a:t>
            </a:r>
            <a:r>
              <a:rPr lang="en-US" altLang="zh-CN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名教职工进行慰问走访</a:t>
            </a:r>
            <a:endParaRPr lang="en-US" altLang="zh-CN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141305" y="3058339"/>
            <a:ext cx="4807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</a:t>
            </a:r>
            <a:r>
              <a:rPr lang="zh-CN" altLang="en-US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关注一线职工，举办“</a:t>
            </a:r>
            <a:r>
              <a:rPr lang="en-US" altLang="zh-CN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2019</a:t>
            </a:r>
            <a:r>
              <a:rPr lang="zh-CN" altLang="en-US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年迎新茶话“会</a:t>
            </a:r>
            <a:endParaRPr lang="en-US" altLang="zh-CN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249336" y="3058339"/>
            <a:ext cx="3285150" cy="299085"/>
            <a:chOff x="620366" y="1993262"/>
            <a:chExt cx="4379434" cy="398710"/>
          </a:xfrm>
        </p:grpSpPr>
        <p:grpSp>
          <p:nvGrpSpPr>
            <p:cNvPr id="27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加号 29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39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49336" y="3760540"/>
            <a:ext cx="4591313" cy="368300"/>
            <a:chOff x="620366" y="1979614"/>
            <a:chExt cx="5222691" cy="490981"/>
          </a:xfrm>
        </p:grpSpPr>
        <p:grpSp>
          <p:nvGrpSpPr>
            <p:cNvPr id="32" name="组合 151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加号 34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971599" y="1979614"/>
              <a:ext cx="4871458" cy="490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开展帮困工作</a:t>
              </a:r>
              <a:r>
                <a:rPr lang="en-US" altLang="zh-CN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r>
                <a:rPr lang="zh-CN" altLang="en-US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人次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加号 37"/>
          <p:cNvSpPr/>
          <p:nvPr/>
        </p:nvSpPr>
        <p:spPr>
          <a:xfrm>
            <a:off x="3653737" y="1491891"/>
            <a:ext cx="1404402" cy="1188340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9" name="组合 38"/>
          <p:cNvGrpSpPr/>
          <p:nvPr/>
        </p:nvGrpSpPr>
        <p:grpSpPr>
          <a:xfrm>
            <a:off x="2249336" y="2788262"/>
            <a:ext cx="3285150" cy="299085"/>
            <a:chOff x="620366" y="1993262"/>
            <a:chExt cx="4379434" cy="398710"/>
          </a:xfrm>
        </p:grpSpPr>
        <p:grpSp>
          <p:nvGrpSpPr>
            <p:cNvPr id="40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加号 42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39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49336" y="3436447"/>
            <a:ext cx="3285150" cy="368300"/>
            <a:chOff x="620366" y="1993262"/>
            <a:chExt cx="4379434" cy="490981"/>
          </a:xfrm>
        </p:grpSpPr>
        <p:grpSp>
          <p:nvGrpSpPr>
            <p:cNvPr id="45" name="组合 146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rgbClr val="00B0F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加号 47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971600" y="1993262"/>
              <a:ext cx="4028200" cy="490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  <a:r>
                <a:rPr lang="zh-CN" altLang="en-US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职工谈心活动开展</a:t>
              </a:r>
              <a:r>
                <a:rPr lang="en-US" altLang="zh-CN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18</a:t>
              </a:r>
              <a:r>
                <a:rPr lang="zh-CN" altLang="en-US" dirty="0" smtClean="0">
                  <a:solidFill>
                    <a:srgbClr val="00206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人次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P\Desktop\QQ图片2019062614135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85089" y="2194092"/>
            <a:ext cx="2075922" cy="2174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C:\Users\HP\Desktop\QQ图片2019062614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0108" y="681659"/>
            <a:ext cx="2667404" cy="3554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HP\Desktop\QQ图片2019062614482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1923" y="2356138"/>
            <a:ext cx="2484711" cy="2222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6728" y="696624"/>
            <a:ext cx="6373823" cy="1102712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发挥战斗堡垒作用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9552" y="1714794"/>
            <a:ext cx="6049730" cy="482291"/>
          </a:xfrm>
        </p:spPr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u"/>
            </a:pPr>
            <a:r>
              <a:rPr lang="zh-CN" altLang="en-US" sz="195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管理制度的立、改、废工作</a:t>
            </a:r>
            <a:endParaRPr lang="en-US" altLang="zh-CN" sz="195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/>
            <a:endParaRPr lang="zh-CN" altLang="en-US" sz="21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439104" y="3112354"/>
            <a:ext cx="6211776" cy="1314680"/>
          </a:xfrm>
          <a:prstGeom prst="rect">
            <a:avLst/>
          </a:prstGeom>
        </p:spPr>
        <p:txBody>
          <a:bodyPr vert="horz" lIns="68591" tIns="34295" rIns="68591" bIns="34295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zh-CN" altLang="en-US" sz="33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50" name="Picture 2" descr="C:\Users\HP\Desktop\QQ图片2019062614125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444" y="3058339"/>
            <a:ext cx="2990724" cy="1839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>WPS 演示</Application>
  <PresentationFormat>全屏显示(4:3)</PresentationFormat>
  <Paragraphs>101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华文隶书</vt:lpstr>
      <vt:lpstr>华文行楷</vt:lpstr>
      <vt:lpstr>华文楷体</vt:lpstr>
      <vt:lpstr>HY각헤드라인M</vt:lpstr>
      <vt:lpstr>Times New Roman</vt:lpstr>
      <vt:lpstr>华文中宋</vt:lpstr>
      <vt:lpstr>微软雅黑</vt:lpstr>
      <vt:lpstr>Calibri</vt:lpstr>
      <vt:lpstr>华文彩云</vt:lpstr>
      <vt:lpstr>Arial Unicode MS</vt:lpstr>
      <vt:lpstr>Malgun Gothic</vt:lpstr>
      <vt:lpstr>Office 主题</vt:lpstr>
      <vt:lpstr>港湾校区  后勤党支部2018—2019学年工作汇报</vt:lpstr>
      <vt:lpstr>主要工作 一、加强组织建设，落实“三会一课”制度； 二、开展“主题党日”活动，规范党员教育管理； 三、注重凝聚力工作的开展，将人文关怀与思政工作相结合； 四、积极参与后勤各项工作，发挥支部战斗堡垒作用； 五、立足后勤中心工作，开展评优主题实践活动。</vt:lpstr>
      <vt:lpstr>加强组织建设</vt:lpstr>
      <vt:lpstr>加强组织建设</vt:lpstr>
      <vt:lpstr>规范党员教育管理</vt:lpstr>
      <vt:lpstr>规范党员教育管理</vt:lpstr>
      <vt:lpstr>规范党员教育管理</vt:lpstr>
      <vt:lpstr>将人文关怀与思政工作相结合</vt:lpstr>
      <vt:lpstr>发挥战斗堡垒作用</vt:lpstr>
      <vt:lpstr>发挥战斗堡垒作用</vt:lpstr>
      <vt:lpstr>发挥战斗堡垒作用</vt:lpstr>
      <vt:lpstr>发挥战斗堡垒作用</vt:lpstr>
      <vt:lpstr>开展评优主题实践活动</vt:lpstr>
      <vt:lpstr>开展评优主题实践活动</vt:lpstr>
      <vt:lpstr>谢 谢！</vt:lpstr>
    </vt:vector>
  </TitlesOfParts>
  <Company>上海海事大学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高等技术学院、继续教育学院、港湾学校</dc:title>
  <dc:creator>lf</dc:creator>
  <cp:lastModifiedBy>蔚蓝天空</cp:lastModifiedBy>
  <cp:revision>181</cp:revision>
  <dcterms:created xsi:type="dcterms:W3CDTF">2015-11-13T01:27:00Z</dcterms:created>
  <dcterms:modified xsi:type="dcterms:W3CDTF">2019-06-28T01:35:29Z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