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8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71" r:id="rId5"/>
    <p:sldId id="288" r:id="rId6"/>
    <p:sldId id="265" r:id="rId7"/>
    <p:sldId id="270" r:id="rId8"/>
    <p:sldId id="293" r:id="rId9"/>
    <p:sldId id="266" r:id="rId10"/>
    <p:sldId id="275" r:id="rId11"/>
    <p:sldId id="267" r:id="rId12"/>
    <p:sldId id="285" r:id="rId13"/>
    <p:sldId id="294" r:id="rId14"/>
    <p:sldId id="289" r:id="rId15"/>
    <p:sldId id="286" r:id="rId16"/>
    <p:sldId id="282" r:id="rId17"/>
    <p:sldId id="290" r:id="rId18"/>
    <p:sldId id="287" r:id="rId19"/>
    <p:sldId id="292" r:id="rId20"/>
    <p:sldId id="261" r:id="rId21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D5"/>
    <a:srgbClr val="A71C2B"/>
    <a:srgbClr val="FFFFFF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18" autoAdjust="0"/>
  </p:normalViewPr>
  <p:slideViewPr>
    <p:cSldViewPr snapToGrid="0" showGuides="1">
      <p:cViewPr varScale="1">
        <p:scale>
          <a:sx n="113" d="100"/>
          <a:sy n="113" d="100"/>
        </p:scale>
        <p:origin x="-774" y="-90"/>
      </p:cViewPr>
      <p:guideLst>
        <p:guide orient="horz" pos="97"/>
        <p:guide orient="horz" pos="3143"/>
        <p:guide orient="horz" pos="421"/>
        <p:guide orient="horz" pos="518"/>
        <p:guide orient="horz" pos="3013"/>
        <p:guide orient="horz" pos="2916"/>
        <p:guide pos="173"/>
        <p:guide pos="55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666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36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46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46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36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313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377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3549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354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803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153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548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32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32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178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681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681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571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dir="u"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p:transition spd="slow" advClick="0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矩形 1">
            <a:extLst>
              <a:ext uri="{FF2B5EF4-FFF2-40B4-BE49-F238E27FC236}">
                <a16:creationId xmlns:a16="http://schemas.microsoft.com/office/drawing/2014/main" xmlns="" id="{9EAE20A2-BBBE-4274-A05F-A242A5DF5D2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5E7AC22-D077-40ED-A7BA-D1D6C0CF2E02}"/>
              </a:ext>
            </a:extLst>
          </p:cNvPr>
          <p:cNvSpPr/>
          <p:nvPr userDrawn="1"/>
        </p:nvSpPr>
        <p:spPr>
          <a:xfrm>
            <a:off x="-7204" y="742527"/>
            <a:ext cx="9151204" cy="342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就坐&#10;&#10;已生成高可信度的说明">
            <a:extLst>
              <a:ext uri="{FF2B5EF4-FFF2-40B4-BE49-F238E27FC236}">
                <a16:creationId xmlns:a16="http://schemas.microsoft.com/office/drawing/2014/main" xmlns="" id="{54AA9BA0-1F69-4242-A66C-B6A1881F0CD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4" y="4572000"/>
            <a:ext cx="9144000" cy="5754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93EABC1-B1BC-4ABA-9E61-B825609F1B4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3" y="141134"/>
            <a:ext cx="782872" cy="49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78" r:id="rId5"/>
  </p:sldLayoutIdLst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.mp3"/><Relationship Id="rId7" Type="http://schemas.openxmlformats.org/officeDocument/2006/relationships/image" Target="../media/image4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9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25ADAD86-6FF9-4DE0-B68B-9C695E74E2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A_矩形 19">
            <a:extLst>
              <a:ext uri="{FF2B5EF4-FFF2-40B4-BE49-F238E27FC236}">
                <a16:creationId xmlns:a16="http://schemas.microsoft.com/office/drawing/2014/main" xmlns="" id="{4DD33B0A-E3BC-43FC-BFA8-472B51E49B4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81154" y="2967076"/>
            <a:ext cx="4572000" cy="34624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A71C2B"/>
                </a:solidFill>
                <a:latin typeface="+mn-ea"/>
              </a:rPr>
              <a:t>汇报人</a:t>
            </a:r>
            <a:r>
              <a:rPr lang="zh-CN" altLang="en-US" sz="1800" dirty="0">
                <a:solidFill>
                  <a:srgbClr val="A71C2B"/>
                </a:solidFill>
                <a:latin typeface="+mn-ea"/>
              </a:rPr>
              <a:t>：</a:t>
            </a:r>
            <a:r>
              <a:rPr lang="zh-CN" altLang="en-US" sz="1800" dirty="0">
                <a:solidFill>
                  <a:srgbClr val="A71C2B"/>
                </a:solidFill>
                <a:latin typeface="+mn-ea"/>
              </a:rPr>
              <a:t>齐颖</a:t>
            </a:r>
            <a:r>
              <a:rPr lang="zh-CN" altLang="en-US" sz="1800" dirty="0">
                <a:solidFill>
                  <a:srgbClr val="A71C2B"/>
                </a:solidFill>
                <a:latin typeface="+mn-ea"/>
              </a:rPr>
              <a:t>        </a:t>
            </a:r>
            <a:r>
              <a:rPr lang="zh-CN" altLang="en-US" sz="1800" dirty="0">
                <a:solidFill>
                  <a:srgbClr val="A71C2B"/>
                </a:solidFill>
                <a:latin typeface="+mn-ea"/>
              </a:rPr>
              <a:t>时间：</a:t>
            </a:r>
            <a:r>
              <a:rPr lang="en-US" altLang="zh-CN" sz="1800" dirty="0">
                <a:solidFill>
                  <a:srgbClr val="A71C2B"/>
                </a:solidFill>
                <a:latin typeface="+mn-ea"/>
              </a:rPr>
              <a:t>2019</a:t>
            </a:r>
            <a:r>
              <a:rPr lang="zh-CN" altLang="en-US" sz="1800" dirty="0">
                <a:solidFill>
                  <a:srgbClr val="A71C2B"/>
                </a:solidFill>
                <a:latin typeface="+mn-ea"/>
              </a:rPr>
              <a:t>年</a:t>
            </a:r>
            <a:r>
              <a:rPr lang="en-US" altLang="zh-CN" sz="1800" dirty="0">
                <a:solidFill>
                  <a:srgbClr val="A71C2B"/>
                </a:solidFill>
                <a:latin typeface="+mn-ea"/>
              </a:rPr>
              <a:t>6</a:t>
            </a:r>
            <a:r>
              <a:rPr lang="zh-CN" altLang="en-US" sz="1800" dirty="0">
                <a:solidFill>
                  <a:srgbClr val="A71C2B"/>
                </a:solidFill>
                <a:latin typeface="+mn-ea"/>
              </a:rPr>
              <a:t>月</a:t>
            </a:r>
            <a:endParaRPr lang="zh-CN" altLang="en-US" sz="1800" dirty="0">
              <a:solidFill>
                <a:srgbClr val="A71C2B"/>
              </a:solidFill>
              <a:latin typeface="+mn-ea"/>
            </a:endParaRPr>
          </a:p>
        </p:txBody>
      </p:sp>
      <p:sp>
        <p:nvSpPr>
          <p:cNvPr id="4" name="PA_矩形 20">
            <a:extLst>
              <a:ext uri="{FF2B5EF4-FFF2-40B4-BE49-F238E27FC236}">
                <a16:creationId xmlns:a16="http://schemas.microsoft.com/office/drawing/2014/main" xmlns="" id="{7B4263C0-878E-49ED-A213-1960B769090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41354" y="1904801"/>
            <a:ext cx="6591284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500" b="1" dirty="0">
                <a:solidFill>
                  <a:srgbClr val="A71C2B"/>
                </a:solidFill>
                <a:latin typeface="+mj-ea"/>
                <a:ea typeface="+mj-ea"/>
              </a:rPr>
              <a:t>港湾教辅党支部</a:t>
            </a:r>
            <a:r>
              <a:rPr lang="zh-CN" altLang="en-US" sz="4500" b="1" dirty="0">
                <a:solidFill>
                  <a:srgbClr val="A71C2B"/>
                </a:solidFill>
                <a:latin typeface="+mj-ea"/>
                <a:ea typeface="+mj-ea"/>
              </a:rPr>
              <a:t>工作汇报</a:t>
            </a:r>
          </a:p>
        </p:txBody>
      </p:sp>
      <p:pic>
        <p:nvPicPr>
          <p:cNvPr id="6" name="中国人民解放军军乐团 - 歌唱祖国">
            <a:hlinkClick r:id="" action="ppaction://media"/>
            <a:extLst>
              <a:ext uri="{FF2B5EF4-FFF2-40B4-BE49-F238E27FC236}">
                <a16:creationId xmlns:a16="http://schemas.microsoft.com/office/drawing/2014/main" xmlns="" id="{F3CBE677-E4F3-4C3D-93A3-AB24B232B5F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76213" y="-87749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656906" y="12757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思想政治工作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任意多边形 36">
            <a:extLst>
              <a:ext uri="{FF2B5EF4-FFF2-40B4-BE49-F238E27FC236}">
                <a16:creationId xmlns:a16="http://schemas.microsoft.com/office/drawing/2014/main" xmlns="" id="{9A009B53-65F2-41A7-800C-4131FCE4755A}"/>
              </a:ext>
            </a:extLst>
          </p:cNvPr>
          <p:cNvSpPr/>
          <p:nvPr/>
        </p:nvSpPr>
        <p:spPr>
          <a:xfrm rot="2700000">
            <a:off x="4079302" y="1236537"/>
            <a:ext cx="228674" cy="228674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任意多边形 37">
            <a:extLst>
              <a:ext uri="{FF2B5EF4-FFF2-40B4-BE49-F238E27FC236}">
                <a16:creationId xmlns:a16="http://schemas.microsoft.com/office/drawing/2014/main" xmlns="" id="{9D052DBF-58F5-4461-A7E8-0551C8299BB9}"/>
              </a:ext>
            </a:extLst>
          </p:cNvPr>
          <p:cNvSpPr/>
          <p:nvPr/>
        </p:nvSpPr>
        <p:spPr>
          <a:xfrm rot="18900000" flipH="1">
            <a:off x="4803534" y="1992136"/>
            <a:ext cx="228674" cy="228674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任意多边形 38">
            <a:extLst>
              <a:ext uri="{FF2B5EF4-FFF2-40B4-BE49-F238E27FC236}">
                <a16:creationId xmlns:a16="http://schemas.microsoft.com/office/drawing/2014/main" xmlns="" id="{69DC2DFB-FA30-4BCA-9E27-99A9231BAA96}"/>
              </a:ext>
            </a:extLst>
          </p:cNvPr>
          <p:cNvSpPr/>
          <p:nvPr/>
        </p:nvSpPr>
        <p:spPr>
          <a:xfrm rot="2700000">
            <a:off x="4079302" y="2747734"/>
            <a:ext cx="228674" cy="228674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任意多边形 39">
            <a:extLst>
              <a:ext uri="{FF2B5EF4-FFF2-40B4-BE49-F238E27FC236}">
                <a16:creationId xmlns:a16="http://schemas.microsoft.com/office/drawing/2014/main" xmlns="" id="{0842BC22-AECA-41CE-8771-64E3196D8AC3}"/>
              </a:ext>
            </a:extLst>
          </p:cNvPr>
          <p:cNvSpPr/>
          <p:nvPr/>
        </p:nvSpPr>
        <p:spPr>
          <a:xfrm rot="18900000" flipH="1">
            <a:off x="4803534" y="3503332"/>
            <a:ext cx="228674" cy="228674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任意多边形 40">
            <a:extLst>
              <a:ext uri="{FF2B5EF4-FFF2-40B4-BE49-F238E27FC236}">
                <a16:creationId xmlns:a16="http://schemas.microsoft.com/office/drawing/2014/main" xmlns="" id="{F79E7F12-E409-4C11-9CA4-359A8A893A3F}"/>
              </a:ext>
            </a:extLst>
          </p:cNvPr>
          <p:cNvSpPr/>
          <p:nvPr/>
        </p:nvSpPr>
        <p:spPr>
          <a:xfrm rot="2700000">
            <a:off x="4079302" y="4258930"/>
            <a:ext cx="228674" cy="228674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10008EA-636D-4359-8370-0574F3877A27}"/>
              </a:ext>
            </a:extLst>
          </p:cNvPr>
          <p:cNvGrpSpPr/>
          <p:nvPr/>
        </p:nvGrpSpPr>
        <p:grpSpPr>
          <a:xfrm>
            <a:off x="4210459" y="1005577"/>
            <a:ext cx="690591" cy="690592"/>
            <a:chOff x="5613944" y="1340768"/>
            <a:chExt cx="920788" cy="920788"/>
          </a:xfrm>
          <a:solidFill>
            <a:schemeClr val="accent1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24B8CCF-5D21-4834-8E83-96AD1DECAB0B}"/>
                </a:ext>
              </a:extLst>
            </p:cNvPr>
            <p:cNvSpPr/>
            <p:nvPr/>
          </p:nvSpPr>
          <p:spPr>
            <a:xfrm>
              <a:off x="5613944" y="1340768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5823644C-A9E6-448F-B50B-1E82ED5256DD}"/>
                </a:ext>
              </a:extLst>
            </p:cNvPr>
            <p:cNvGrpSpPr/>
            <p:nvPr/>
          </p:nvGrpSpPr>
          <p:grpSpPr>
            <a:xfrm>
              <a:off x="5875566" y="1442091"/>
              <a:ext cx="397545" cy="718141"/>
              <a:chOff x="5875566" y="1432788"/>
              <a:chExt cx="397545" cy="718141"/>
            </a:xfrm>
            <a:grpFill/>
          </p:grpSpPr>
          <p:sp>
            <p:nvSpPr>
              <p:cNvPr id="17" name="TextBox 20">
                <a:extLst>
                  <a:ext uri="{FF2B5EF4-FFF2-40B4-BE49-F238E27FC236}">
                    <a16:creationId xmlns:a16="http://schemas.microsoft.com/office/drawing/2014/main" xmlns="" id="{1BCC2A83-2E6A-4131-94E4-0F989954A5C0}"/>
                  </a:ext>
                </a:extLst>
              </p:cNvPr>
              <p:cNvSpPr txBox="1"/>
              <p:nvPr/>
            </p:nvSpPr>
            <p:spPr>
              <a:xfrm>
                <a:off x="5875566" y="1596932"/>
                <a:ext cx="397545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700" spc="3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01</a:t>
                </a:r>
                <a:endParaRPr lang="zh-CN" altLang="en-US" sz="2700" spc="3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8" name="TextBox 20">
                <a:extLst>
                  <a:ext uri="{FF2B5EF4-FFF2-40B4-BE49-F238E27FC236}">
                    <a16:creationId xmlns:a16="http://schemas.microsoft.com/office/drawing/2014/main" xmlns="" id="{56BDE92C-FBE6-4A65-A61C-F10EFA47E970}"/>
                  </a:ext>
                </a:extLst>
              </p:cNvPr>
              <p:cNvSpPr txBox="1"/>
              <p:nvPr/>
            </p:nvSpPr>
            <p:spPr>
              <a:xfrm>
                <a:off x="5946099" y="1432788"/>
                <a:ext cx="256480" cy="22576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step</a:t>
                </a:r>
                <a:endParaRPr lang="zh-CN" altLang="en-US" sz="11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575D737-7F1F-4220-9443-7E405502C658}"/>
              </a:ext>
            </a:extLst>
          </p:cNvPr>
          <p:cNvGrpSpPr/>
          <p:nvPr/>
        </p:nvGrpSpPr>
        <p:grpSpPr>
          <a:xfrm>
            <a:off x="4210459" y="1761177"/>
            <a:ext cx="690591" cy="690592"/>
            <a:chOff x="5613944" y="2348233"/>
            <a:chExt cx="920788" cy="920788"/>
          </a:xfrm>
          <a:solidFill>
            <a:schemeClr val="accent2"/>
          </a:solidFill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6DD96C8-B767-4069-A34D-BF06821C8C55}"/>
                </a:ext>
              </a:extLst>
            </p:cNvPr>
            <p:cNvSpPr/>
            <p:nvPr/>
          </p:nvSpPr>
          <p:spPr>
            <a:xfrm flipH="1">
              <a:off x="5613944" y="2348233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4EE1F246-1291-4B85-8CC9-B452843482B6}"/>
                </a:ext>
              </a:extLst>
            </p:cNvPr>
            <p:cNvGrpSpPr/>
            <p:nvPr/>
          </p:nvGrpSpPr>
          <p:grpSpPr>
            <a:xfrm>
              <a:off x="5884383" y="2449556"/>
              <a:ext cx="379911" cy="718141"/>
              <a:chOff x="5884382" y="2469108"/>
              <a:chExt cx="379911" cy="718141"/>
            </a:xfrm>
            <a:grpFill/>
          </p:grpSpPr>
          <p:sp>
            <p:nvSpPr>
              <p:cNvPr id="22" name="TextBox 20">
                <a:extLst>
                  <a:ext uri="{FF2B5EF4-FFF2-40B4-BE49-F238E27FC236}">
                    <a16:creationId xmlns:a16="http://schemas.microsoft.com/office/drawing/2014/main" xmlns="" id="{089FD8E1-908A-4B10-9CEF-20C82E582E9E}"/>
                  </a:ext>
                </a:extLst>
              </p:cNvPr>
              <p:cNvSpPr txBox="1"/>
              <p:nvPr/>
            </p:nvSpPr>
            <p:spPr>
              <a:xfrm>
                <a:off x="5884382" y="2633252"/>
                <a:ext cx="37991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02</a:t>
                </a:r>
                <a:endParaRPr lang="zh-CN" altLang="en-US" sz="27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3" name="TextBox 20">
                <a:extLst>
                  <a:ext uri="{FF2B5EF4-FFF2-40B4-BE49-F238E27FC236}">
                    <a16:creationId xmlns:a16="http://schemas.microsoft.com/office/drawing/2014/main" xmlns="" id="{1A9CCCBB-2019-40FB-AC21-DF8166204681}"/>
                  </a:ext>
                </a:extLst>
              </p:cNvPr>
              <p:cNvSpPr txBox="1"/>
              <p:nvPr/>
            </p:nvSpPr>
            <p:spPr>
              <a:xfrm>
                <a:off x="5946097" y="2469108"/>
                <a:ext cx="256480" cy="22576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step</a:t>
                </a:r>
                <a:endParaRPr lang="zh-CN" altLang="en-US" sz="11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74F57C7-B80D-42E3-B4AD-6818B5ED7865}"/>
              </a:ext>
            </a:extLst>
          </p:cNvPr>
          <p:cNvGrpSpPr/>
          <p:nvPr/>
        </p:nvGrpSpPr>
        <p:grpSpPr>
          <a:xfrm>
            <a:off x="4210459" y="2516776"/>
            <a:ext cx="690591" cy="690592"/>
            <a:chOff x="5613944" y="3355698"/>
            <a:chExt cx="920788" cy="920788"/>
          </a:xfrm>
          <a:solidFill>
            <a:schemeClr val="accent3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92D74E9C-9250-4209-8298-DA52377E428A}"/>
                </a:ext>
              </a:extLst>
            </p:cNvPr>
            <p:cNvSpPr/>
            <p:nvPr/>
          </p:nvSpPr>
          <p:spPr>
            <a:xfrm>
              <a:off x="5613944" y="3355698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08ED141-E7DF-4545-B126-97EE8A0447D2}"/>
                </a:ext>
              </a:extLst>
            </p:cNvPr>
            <p:cNvGrpSpPr/>
            <p:nvPr/>
          </p:nvGrpSpPr>
          <p:grpSpPr>
            <a:xfrm>
              <a:off x="5876369" y="3457021"/>
              <a:ext cx="395942" cy="718141"/>
              <a:chOff x="5876368" y="2469108"/>
              <a:chExt cx="395942" cy="718141"/>
            </a:xfrm>
            <a:grpFill/>
          </p:grpSpPr>
          <p:sp>
            <p:nvSpPr>
              <p:cNvPr id="27" name="TextBox 20">
                <a:extLst>
                  <a:ext uri="{FF2B5EF4-FFF2-40B4-BE49-F238E27FC236}">
                    <a16:creationId xmlns:a16="http://schemas.microsoft.com/office/drawing/2014/main" xmlns="" id="{97A674DB-6210-49D9-AD93-BE2FC265127D}"/>
                  </a:ext>
                </a:extLst>
              </p:cNvPr>
              <p:cNvSpPr txBox="1"/>
              <p:nvPr/>
            </p:nvSpPr>
            <p:spPr>
              <a:xfrm>
                <a:off x="5876368" y="2633252"/>
                <a:ext cx="395942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03</a:t>
                </a:r>
                <a:endParaRPr lang="zh-CN" altLang="en-US" sz="27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8" name="TextBox 20">
                <a:extLst>
                  <a:ext uri="{FF2B5EF4-FFF2-40B4-BE49-F238E27FC236}">
                    <a16:creationId xmlns:a16="http://schemas.microsoft.com/office/drawing/2014/main" xmlns="" id="{41F5BCB2-A02E-4281-A5AB-817C2C64F612}"/>
                  </a:ext>
                </a:extLst>
              </p:cNvPr>
              <p:cNvSpPr txBox="1"/>
              <p:nvPr/>
            </p:nvSpPr>
            <p:spPr>
              <a:xfrm>
                <a:off x="5946098" y="2469108"/>
                <a:ext cx="256480" cy="22576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step</a:t>
                </a:r>
                <a:endParaRPr lang="zh-CN" altLang="en-US" sz="11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BF929BD-6A30-4303-9903-43E7D825A29C}"/>
              </a:ext>
            </a:extLst>
          </p:cNvPr>
          <p:cNvGrpSpPr/>
          <p:nvPr/>
        </p:nvGrpSpPr>
        <p:grpSpPr>
          <a:xfrm>
            <a:off x="4210459" y="3272373"/>
            <a:ext cx="690591" cy="690592"/>
            <a:chOff x="5613944" y="4363162"/>
            <a:chExt cx="920788" cy="920788"/>
          </a:xfrm>
          <a:solidFill>
            <a:schemeClr val="accent4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A0A0AB5-9BEB-49CD-8486-7609163F5746}"/>
                </a:ext>
              </a:extLst>
            </p:cNvPr>
            <p:cNvSpPr/>
            <p:nvPr/>
          </p:nvSpPr>
          <p:spPr>
            <a:xfrm flipH="1">
              <a:off x="5613944" y="4363162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6ACCD940-BD6B-41BC-A808-1FEAFE6591C9}"/>
                </a:ext>
              </a:extLst>
            </p:cNvPr>
            <p:cNvGrpSpPr/>
            <p:nvPr/>
          </p:nvGrpSpPr>
          <p:grpSpPr>
            <a:xfrm>
              <a:off x="5885986" y="4464485"/>
              <a:ext cx="376706" cy="718141"/>
              <a:chOff x="5885985" y="2469108"/>
              <a:chExt cx="376706" cy="718141"/>
            </a:xfrm>
            <a:grpFill/>
          </p:grpSpPr>
          <p:sp>
            <p:nvSpPr>
              <p:cNvPr id="32" name="TextBox 20">
                <a:extLst>
                  <a:ext uri="{FF2B5EF4-FFF2-40B4-BE49-F238E27FC236}">
                    <a16:creationId xmlns:a16="http://schemas.microsoft.com/office/drawing/2014/main" xmlns="" id="{783C9337-FD01-460F-B689-C2DC1D1825D3}"/>
                  </a:ext>
                </a:extLst>
              </p:cNvPr>
              <p:cNvSpPr txBox="1"/>
              <p:nvPr/>
            </p:nvSpPr>
            <p:spPr>
              <a:xfrm>
                <a:off x="5885985" y="2633252"/>
                <a:ext cx="376706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04</a:t>
                </a:r>
                <a:endParaRPr lang="zh-CN" altLang="en-US" sz="27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33" name="TextBox 20">
                <a:extLst>
                  <a:ext uri="{FF2B5EF4-FFF2-40B4-BE49-F238E27FC236}">
                    <a16:creationId xmlns:a16="http://schemas.microsoft.com/office/drawing/2014/main" xmlns="" id="{038B32D0-1A23-4C55-B3D5-626FE2E4E322}"/>
                  </a:ext>
                </a:extLst>
              </p:cNvPr>
              <p:cNvSpPr txBox="1"/>
              <p:nvPr/>
            </p:nvSpPr>
            <p:spPr>
              <a:xfrm>
                <a:off x="5946097" y="2469108"/>
                <a:ext cx="256480" cy="22576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step</a:t>
                </a:r>
                <a:endParaRPr lang="zh-CN" altLang="en-US" sz="11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B537F0C-34A8-48D5-8E29-07442A5BD367}"/>
              </a:ext>
            </a:extLst>
          </p:cNvPr>
          <p:cNvGrpSpPr/>
          <p:nvPr/>
        </p:nvGrpSpPr>
        <p:grpSpPr>
          <a:xfrm>
            <a:off x="4210459" y="4027974"/>
            <a:ext cx="690591" cy="690592"/>
            <a:chOff x="5613944" y="5370626"/>
            <a:chExt cx="920788" cy="920788"/>
          </a:xfrm>
          <a:solidFill>
            <a:schemeClr val="accent2"/>
          </a:solidFill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ED793FA-B0E6-41C6-ABB8-2C98366654D9}"/>
                </a:ext>
              </a:extLst>
            </p:cNvPr>
            <p:cNvSpPr/>
            <p:nvPr/>
          </p:nvSpPr>
          <p:spPr>
            <a:xfrm>
              <a:off x="5613944" y="5370626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92C5762F-6F2A-45B0-BFCA-7C1F2A3E123C}"/>
                </a:ext>
              </a:extLst>
            </p:cNvPr>
            <p:cNvGrpSpPr/>
            <p:nvPr/>
          </p:nvGrpSpPr>
          <p:grpSpPr>
            <a:xfrm>
              <a:off x="5879574" y="5471949"/>
              <a:ext cx="389530" cy="718141"/>
              <a:chOff x="5879573" y="2469108"/>
              <a:chExt cx="389530" cy="718141"/>
            </a:xfrm>
            <a:grpFill/>
          </p:grpSpPr>
          <p:sp>
            <p:nvSpPr>
              <p:cNvPr id="37" name="TextBox 20">
                <a:extLst>
                  <a:ext uri="{FF2B5EF4-FFF2-40B4-BE49-F238E27FC236}">
                    <a16:creationId xmlns:a16="http://schemas.microsoft.com/office/drawing/2014/main" xmlns="" id="{D996D409-D5E6-45D1-BF54-62437F2E0C12}"/>
                  </a:ext>
                </a:extLst>
              </p:cNvPr>
              <p:cNvSpPr txBox="1"/>
              <p:nvPr/>
            </p:nvSpPr>
            <p:spPr>
              <a:xfrm>
                <a:off x="5879573" y="2633252"/>
                <a:ext cx="389530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05</a:t>
                </a:r>
                <a:endParaRPr lang="zh-CN" altLang="en-US" sz="27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38" name="TextBox 20">
                <a:extLst>
                  <a:ext uri="{FF2B5EF4-FFF2-40B4-BE49-F238E27FC236}">
                    <a16:creationId xmlns:a16="http://schemas.microsoft.com/office/drawing/2014/main" xmlns="" id="{59132C7F-5842-4EF3-8508-76CEAB1D09EB}"/>
                  </a:ext>
                </a:extLst>
              </p:cNvPr>
              <p:cNvSpPr txBox="1"/>
              <p:nvPr/>
            </p:nvSpPr>
            <p:spPr>
              <a:xfrm>
                <a:off x="5946098" y="2469108"/>
                <a:ext cx="256480" cy="22576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step</a:t>
                </a:r>
                <a:endParaRPr lang="zh-CN" altLang="en-US" sz="11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9" name="TextBox 19">
            <a:extLst>
              <a:ext uri="{FF2B5EF4-FFF2-40B4-BE49-F238E27FC236}">
                <a16:creationId xmlns:a16="http://schemas.microsoft.com/office/drawing/2014/main" xmlns="" id="{B7A8813C-05CE-4C75-8A98-67EC81A636E8}"/>
              </a:ext>
            </a:extLst>
          </p:cNvPr>
          <p:cNvSpPr txBox="1"/>
          <p:nvPr/>
        </p:nvSpPr>
        <p:spPr>
          <a:xfrm>
            <a:off x="1568048" y="1077128"/>
            <a:ext cx="21603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accent1"/>
                </a:solidFill>
                <a:latin typeface="+mn-ea"/>
              </a:rPr>
              <a:t>与支部成员定期约谈</a:t>
            </a:r>
            <a:endParaRPr lang="zh-CN" altLang="en-US" sz="18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0" name="TextBox 106">
            <a:extLst>
              <a:ext uri="{FF2B5EF4-FFF2-40B4-BE49-F238E27FC236}">
                <a16:creationId xmlns:a16="http://schemas.microsoft.com/office/drawing/2014/main" xmlns="" id="{B8E50145-6662-43EC-B066-FB7B3CA412AA}"/>
              </a:ext>
            </a:extLst>
          </p:cNvPr>
          <p:cNvSpPr txBox="1"/>
          <p:nvPr/>
        </p:nvSpPr>
        <p:spPr>
          <a:xfrm>
            <a:off x="791581" y="1463089"/>
            <a:ext cx="2936855" cy="338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分析党员的思想状况，深入做好思想政治工作，效果显著。有记录可查。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1" name="TextBox 19">
            <a:extLst>
              <a:ext uri="{FF2B5EF4-FFF2-40B4-BE49-F238E27FC236}">
                <a16:creationId xmlns:a16="http://schemas.microsoft.com/office/drawing/2014/main" xmlns="" id="{E432E6A4-1680-45DD-8272-D72A3E837B4C}"/>
              </a:ext>
            </a:extLst>
          </p:cNvPr>
          <p:cNvSpPr txBox="1"/>
          <p:nvPr/>
        </p:nvSpPr>
        <p:spPr>
          <a:xfrm>
            <a:off x="5385234" y="1728554"/>
            <a:ext cx="21603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00" b="1" dirty="0">
                <a:solidFill>
                  <a:schemeClr val="accent2"/>
                </a:solidFill>
                <a:latin typeface="+mn-ea"/>
              </a:rPr>
              <a:t>帮扶困难群众</a:t>
            </a:r>
            <a:endParaRPr lang="zh-CN" altLang="en-US" sz="1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2" name="TextBox 106">
            <a:extLst>
              <a:ext uri="{FF2B5EF4-FFF2-40B4-BE49-F238E27FC236}">
                <a16:creationId xmlns:a16="http://schemas.microsoft.com/office/drawing/2014/main" xmlns="" id="{F7F602BE-B069-4F11-BFBF-C1E385CD8A7D}"/>
              </a:ext>
            </a:extLst>
          </p:cNvPr>
          <p:cNvSpPr txBox="1"/>
          <p:nvPr/>
        </p:nvSpPr>
        <p:spPr>
          <a:xfrm>
            <a:off x="5385234" y="2114515"/>
            <a:ext cx="2967186" cy="338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本支部会响应校区行政及工会的帮扶工作，联合开展帮扶相关部门的困难群众工作。有记录可查。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3" name="TextBox 19">
            <a:extLst>
              <a:ext uri="{FF2B5EF4-FFF2-40B4-BE49-F238E27FC236}">
                <a16:creationId xmlns:a16="http://schemas.microsoft.com/office/drawing/2014/main" xmlns="" id="{19CFE77F-F12F-41E0-975B-E895B6276B1C}"/>
              </a:ext>
            </a:extLst>
          </p:cNvPr>
          <p:cNvSpPr txBox="1"/>
          <p:nvPr/>
        </p:nvSpPr>
        <p:spPr>
          <a:xfrm>
            <a:off x="1568048" y="2491590"/>
            <a:ext cx="21603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accent3"/>
                </a:solidFill>
                <a:latin typeface="+mn-ea"/>
              </a:rPr>
              <a:t>群众</a:t>
            </a:r>
            <a:r>
              <a:rPr lang="zh-CN" altLang="en-US" sz="1800" b="1" dirty="0">
                <a:solidFill>
                  <a:schemeClr val="accent3"/>
                </a:solidFill>
                <a:latin typeface="+mn-ea"/>
              </a:rPr>
              <a:t>信访处理</a:t>
            </a:r>
            <a:endParaRPr lang="zh-CN" altLang="en-US" sz="18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44" name="TextBox 106">
            <a:extLst>
              <a:ext uri="{FF2B5EF4-FFF2-40B4-BE49-F238E27FC236}">
                <a16:creationId xmlns:a16="http://schemas.microsoft.com/office/drawing/2014/main" xmlns="" id="{CA551ECB-F896-49CF-94C4-1380B0BB2E16}"/>
              </a:ext>
            </a:extLst>
          </p:cNvPr>
          <p:cNvSpPr txBox="1"/>
          <p:nvPr/>
        </p:nvSpPr>
        <p:spPr>
          <a:xfrm>
            <a:off x="791582" y="2877552"/>
            <a:ext cx="2936855" cy="169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本支部未遇到此类事件发生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7" name="TextBox 19">
            <a:extLst>
              <a:ext uri="{FF2B5EF4-FFF2-40B4-BE49-F238E27FC236}">
                <a16:creationId xmlns:a16="http://schemas.microsoft.com/office/drawing/2014/main" xmlns="" id="{4C87E665-BF06-48CC-AA2C-7856C56B0172}"/>
              </a:ext>
            </a:extLst>
          </p:cNvPr>
          <p:cNvSpPr txBox="1"/>
          <p:nvPr/>
        </p:nvSpPr>
        <p:spPr>
          <a:xfrm>
            <a:off x="1244601" y="4006065"/>
            <a:ext cx="2483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accent2"/>
                </a:solidFill>
                <a:latin typeface="+mn-ea"/>
              </a:rPr>
              <a:t>建立党员联系群众制度</a:t>
            </a:r>
            <a:endParaRPr lang="zh-CN" altLang="en-US" sz="1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8" name="TextBox 106">
            <a:extLst>
              <a:ext uri="{FF2B5EF4-FFF2-40B4-BE49-F238E27FC236}">
                <a16:creationId xmlns:a16="http://schemas.microsoft.com/office/drawing/2014/main" xmlns="" id="{83AB947C-23E7-41AA-A7CA-E4A336673EAA}"/>
              </a:ext>
            </a:extLst>
          </p:cNvPr>
          <p:cNvSpPr txBox="1"/>
          <p:nvPr/>
        </p:nvSpPr>
        <p:spPr>
          <a:xfrm>
            <a:off x="791582" y="4392027"/>
            <a:ext cx="2936855" cy="169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基本按照分部门联系群众的原则开展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45" name="Picture 2" descr="C:\Users\hp\Desktop\微信图片_201906271653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371" y="2841525"/>
            <a:ext cx="2212912" cy="165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22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5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50"/>
                            </p:stCondLst>
                            <p:childTnLst>
                              <p:par>
                                <p:cTn id="7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5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50"/>
                            </p:stCondLst>
                            <p:childTnLst>
                              <p:par>
                                <p:cTn id="8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50"/>
                            </p:stCondLst>
                            <p:childTnLst>
                              <p:par>
                                <p:cTn id="8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5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11" grpId="0" animBg="1"/>
      <p:bldP spid="12" grpId="0" animBg="1"/>
      <p:bldP spid="13" grpId="0" animBg="1"/>
      <p:bldP spid="39" grpId="0"/>
      <p:bldP spid="40" grpId="0"/>
      <p:bldP spid="41" grpId="0"/>
      <p:bldP spid="42" grpId="0"/>
      <p:bldP spid="43" grpId="0"/>
      <p:bldP spid="44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56AA775A-0AFE-413C-BF27-4292508FFE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PA_文本框 1">
            <a:extLst>
              <a:ext uri="{FF2B5EF4-FFF2-40B4-BE49-F238E27FC236}">
                <a16:creationId xmlns:a16="http://schemas.microsoft.com/office/drawing/2014/main" xmlns="" id="{B8A535E7-3963-4B84-BEE3-38FD4A3705F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94441" y="1351975"/>
            <a:ext cx="3069519" cy="5678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700" b="1" spc="225" dirty="0">
                <a:solidFill>
                  <a:srgbClr val="A71C2B"/>
                </a:solidFill>
                <a:latin typeface="+mn-ea"/>
              </a:rPr>
              <a:t>第四部分</a:t>
            </a:r>
          </a:p>
        </p:txBody>
      </p:sp>
      <p:sp>
        <p:nvSpPr>
          <p:cNvPr id="7" name="PA_文本框 2">
            <a:extLst>
              <a:ext uri="{FF2B5EF4-FFF2-40B4-BE49-F238E27FC236}">
                <a16:creationId xmlns:a16="http://schemas.microsoft.com/office/drawing/2014/main" xmlns="" id="{B90C9658-89FE-419D-89E0-86FA23684DC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38446" y="1874617"/>
            <a:ext cx="6181508" cy="67864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300" b="1" spc="225" dirty="0">
                <a:solidFill>
                  <a:srgbClr val="A71C2B"/>
                </a:solidFill>
                <a:latin typeface="+mj-ea"/>
                <a:ea typeface="+mj-ea"/>
              </a:rPr>
              <a:t>战斗堡垒作用</a:t>
            </a:r>
            <a:endParaRPr lang="zh-CN" altLang="en-US" sz="3300" b="1" spc="225" dirty="0">
              <a:solidFill>
                <a:srgbClr val="A71C2B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0524098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994183" y="220706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战斗堡垒作用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46567C8-B662-4EAD-9254-68EA709CC0E4}"/>
              </a:ext>
            </a:extLst>
          </p:cNvPr>
          <p:cNvGrpSpPr/>
          <p:nvPr/>
        </p:nvGrpSpPr>
        <p:grpSpPr>
          <a:xfrm>
            <a:off x="1199997" y="1505129"/>
            <a:ext cx="1899067" cy="618301"/>
            <a:chOff x="1324027" y="1558644"/>
            <a:chExt cx="1899067" cy="618301"/>
          </a:xfrm>
        </p:grpSpPr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EB064FDD-1D18-4318-9E48-436336FE231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964410" y="918261"/>
              <a:ext cx="618301" cy="1899067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solidFill>
              <a:schemeClr val="accent1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标题层">
              <a:extLst>
                <a:ext uri="{FF2B5EF4-FFF2-40B4-BE49-F238E27FC236}">
                  <a16:creationId xmlns:a16="http://schemas.microsoft.com/office/drawing/2014/main" xmlns="" id="{8496077D-0896-4C27-AB3C-7DA695BD61EE}"/>
                </a:ext>
              </a:extLst>
            </p:cNvPr>
            <p:cNvSpPr txBox="1"/>
            <p:nvPr/>
          </p:nvSpPr>
          <p:spPr bwMode="auto">
            <a:xfrm>
              <a:off x="2267177" y="1667739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378"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01</a:t>
              </a:r>
              <a:endParaRPr lang="zh-CN" altLang="en-US" sz="2000" kern="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0A0A7C2-77DB-4CFC-BD08-3604DFD9DAC4}"/>
              </a:ext>
            </a:extLst>
          </p:cNvPr>
          <p:cNvGrpSpPr/>
          <p:nvPr/>
        </p:nvGrpSpPr>
        <p:grpSpPr>
          <a:xfrm>
            <a:off x="2962506" y="2158676"/>
            <a:ext cx="1850794" cy="545378"/>
            <a:chOff x="3153253" y="2245760"/>
            <a:chExt cx="1850794" cy="545378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6209DC3F-B08F-41D2-A2C5-2C9991B34AA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805961" y="1593052"/>
              <a:ext cx="545378" cy="1850794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solidFill>
              <a:schemeClr val="accent2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标题层">
              <a:extLst>
                <a:ext uri="{FF2B5EF4-FFF2-40B4-BE49-F238E27FC236}">
                  <a16:creationId xmlns:a16="http://schemas.microsoft.com/office/drawing/2014/main" xmlns="" id="{8E062996-91C0-48C3-BFE9-F487E7BC14C7}"/>
                </a:ext>
              </a:extLst>
            </p:cNvPr>
            <p:cNvSpPr txBox="1"/>
            <p:nvPr/>
          </p:nvSpPr>
          <p:spPr bwMode="auto">
            <a:xfrm>
              <a:off x="3273199" y="2318394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378"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02</a:t>
              </a:r>
              <a:endParaRPr lang="zh-CN" altLang="en-US" sz="2000" kern="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B45CE6F-69FF-43C3-8D4A-22A1725AA92B}"/>
              </a:ext>
            </a:extLst>
          </p:cNvPr>
          <p:cNvGrpSpPr/>
          <p:nvPr/>
        </p:nvGrpSpPr>
        <p:grpSpPr>
          <a:xfrm>
            <a:off x="2962505" y="2797520"/>
            <a:ext cx="1632027" cy="491970"/>
            <a:chOff x="3153252" y="2884603"/>
            <a:chExt cx="1632027" cy="491970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D7C8959F-4E36-46A6-B1DB-B506404AA48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723281" y="2314574"/>
              <a:ext cx="491970" cy="1632027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solidFill>
              <a:schemeClr val="accent3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标题层">
              <a:extLst>
                <a:ext uri="{FF2B5EF4-FFF2-40B4-BE49-F238E27FC236}">
                  <a16:creationId xmlns:a16="http://schemas.microsoft.com/office/drawing/2014/main" xmlns="" id="{05E1B7D8-ABB2-468D-BB46-B755CF4B0D1E}"/>
                </a:ext>
              </a:extLst>
            </p:cNvPr>
            <p:cNvSpPr txBox="1"/>
            <p:nvPr/>
          </p:nvSpPr>
          <p:spPr bwMode="auto">
            <a:xfrm>
              <a:off x="3273199" y="2930532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378"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03</a:t>
              </a:r>
              <a:endParaRPr lang="zh-CN" altLang="en-US" sz="2000" kern="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43D1309-8D78-4C8F-9DA5-A5A0BBCAD41D}"/>
              </a:ext>
            </a:extLst>
          </p:cNvPr>
          <p:cNvGrpSpPr/>
          <p:nvPr/>
        </p:nvGrpSpPr>
        <p:grpSpPr>
          <a:xfrm>
            <a:off x="2962506" y="3382953"/>
            <a:ext cx="1288983" cy="463212"/>
            <a:chOff x="3153253" y="3470037"/>
            <a:chExt cx="1288983" cy="463212"/>
          </a:xfrm>
        </p:grpSpPr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xmlns="" id="{9A240880-2A18-4710-AB54-AD113449CE3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566139" y="3057151"/>
              <a:ext cx="463212" cy="128898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solidFill>
              <a:schemeClr val="accent4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标题层">
              <a:extLst>
                <a:ext uri="{FF2B5EF4-FFF2-40B4-BE49-F238E27FC236}">
                  <a16:creationId xmlns:a16="http://schemas.microsoft.com/office/drawing/2014/main" xmlns="" id="{EA9A9BA2-4EF6-49EE-BC19-2F5B8126D790}"/>
                </a:ext>
              </a:extLst>
            </p:cNvPr>
            <p:cNvSpPr txBox="1"/>
            <p:nvPr/>
          </p:nvSpPr>
          <p:spPr bwMode="auto">
            <a:xfrm>
              <a:off x="3273199" y="350158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378"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04</a:t>
              </a:r>
              <a:endParaRPr lang="zh-CN" altLang="en-US" sz="2000" kern="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1CB644-2A32-44CD-A431-175E31A1B2AD}"/>
              </a:ext>
            </a:extLst>
          </p:cNvPr>
          <p:cNvGrpSpPr/>
          <p:nvPr/>
        </p:nvGrpSpPr>
        <p:grpSpPr>
          <a:xfrm>
            <a:off x="2962506" y="3921425"/>
            <a:ext cx="857610" cy="502766"/>
            <a:chOff x="3153254" y="4008517"/>
            <a:chExt cx="857610" cy="502766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xmlns="" id="{8EC3118E-16A0-4353-9127-3798A4060F0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379724" y="3796138"/>
              <a:ext cx="404669" cy="857610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solidFill>
              <a:schemeClr val="accent1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标题层">
              <a:extLst>
                <a:ext uri="{FF2B5EF4-FFF2-40B4-BE49-F238E27FC236}">
                  <a16:creationId xmlns:a16="http://schemas.microsoft.com/office/drawing/2014/main" xmlns="" id="{D8B92D0C-D834-41AB-92E9-B1E30DE93E08}"/>
                </a:ext>
              </a:extLst>
            </p:cNvPr>
            <p:cNvSpPr txBox="1"/>
            <p:nvPr/>
          </p:nvSpPr>
          <p:spPr bwMode="auto">
            <a:xfrm>
              <a:off x="3273199" y="4008517"/>
              <a:ext cx="617718" cy="502766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219170">
                <a:defRPr sz="2667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+mj-lt"/>
                  <a:ea typeface="+mn-ea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146C34-4402-482F-8B07-6145935A91A8}"/>
              </a:ext>
            </a:extLst>
          </p:cNvPr>
          <p:cNvGrpSpPr/>
          <p:nvPr/>
        </p:nvGrpSpPr>
        <p:grpSpPr>
          <a:xfrm>
            <a:off x="835763" y="2158678"/>
            <a:ext cx="2063175" cy="2171834"/>
            <a:chOff x="955506" y="2245762"/>
            <a:chExt cx="2063175" cy="2171834"/>
          </a:xfrm>
        </p:grpSpPr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91D000ED-291D-499C-B7E0-BD1E6A7EDCB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01177" y="2300091"/>
              <a:ext cx="2171834" cy="2063175"/>
            </a:xfrm>
            <a:custGeom>
              <a:avLst/>
              <a:gdLst/>
              <a:ahLst/>
              <a:cxnLst/>
              <a:rect l="l" t="t" r="r" b="b"/>
              <a:pathLst>
                <a:path w="2171834" h="2063175">
                  <a:moveTo>
                    <a:pt x="0" y="1753735"/>
                  </a:moveTo>
                  <a:lnTo>
                    <a:pt x="0" y="1012699"/>
                  </a:lnTo>
                  <a:lnTo>
                    <a:pt x="0" y="1012698"/>
                  </a:lnTo>
                  <a:lnTo>
                    <a:pt x="0" y="1012698"/>
                  </a:lnTo>
                  <a:cubicBezTo>
                    <a:pt x="0" y="683293"/>
                    <a:pt x="4416" y="347211"/>
                    <a:pt x="2208" y="0"/>
                  </a:cubicBezTo>
                  <a:lnTo>
                    <a:pt x="2168267" y="0"/>
                  </a:lnTo>
                  <a:cubicBezTo>
                    <a:pt x="2181515" y="331631"/>
                    <a:pt x="2159435" y="696648"/>
                    <a:pt x="2075531" y="1012699"/>
                  </a:cubicBezTo>
                  <a:lnTo>
                    <a:pt x="2072643" y="1012699"/>
                  </a:lnTo>
                  <a:cubicBezTo>
                    <a:pt x="1907900" y="1557905"/>
                    <a:pt x="1435934" y="2056380"/>
                    <a:pt x="837072" y="2063056"/>
                  </a:cubicBezTo>
                  <a:cubicBezTo>
                    <a:pt x="503134" y="2067507"/>
                    <a:pt x="224852" y="1947339"/>
                    <a:pt x="0" y="1753735"/>
                  </a:cubicBezTo>
                  <a:close/>
                </a:path>
              </a:pathLst>
            </a:custGeom>
            <a:solidFill>
              <a:schemeClr val="accent1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Freeform 44">
              <a:extLst>
                <a:ext uri="{FF2B5EF4-FFF2-40B4-BE49-F238E27FC236}">
                  <a16:creationId xmlns:a16="http://schemas.microsoft.com/office/drawing/2014/main" xmlns="" id="{2A60837A-441E-4F37-9BDD-71D52CAA2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1365" y="2607027"/>
              <a:ext cx="541351" cy="468779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799E5DA-F37A-4E8A-AF47-8703CE082C7C}"/>
                </a:ext>
              </a:extLst>
            </p:cNvPr>
            <p:cNvSpPr/>
            <p:nvPr/>
          </p:nvSpPr>
          <p:spPr>
            <a:xfrm>
              <a:off x="1320764" y="3445748"/>
              <a:ext cx="1562553" cy="24622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</a:rPr>
                <a:t>战斗堡垒作用</a:t>
              </a:r>
              <a:endParaRPr lang="zh-CN" altLang="en-US" sz="18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8" name="Freeform 42">
            <a:extLst>
              <a:ext uri="{FF2B5EF4-FFF2-40B4-BE49-F238E27FC236}">
                <a16:creationId xmlns:a16="http://schemas.microsoft.com/office/drawing/2014/main" xmlns="" id="{3F0BB3EA-3B61-40DD-8F62-2C613236492E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1609015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A874B1C-36AD-4EB5-8CBD-6F30CCF450B5}"/>
              </a:ext>
            </a:extLst>
          </p:cNvPr>
          <p:cNvSpPr/>
          <p:nvPr/>
        </p:nvSpPr>
        <p:spPr>
          <a:xfrm>
            <a:off x="5291204" y="1548560"/>
            <a:ext cx="2832088" cy="3770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积极宣传和贯彻党的路线、方针、政策和小区党委的决议。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0" name="Freeform 42">
            <a:extLst>
              <a:ext uri="{FF2B5EF4-FFF2-40B4-BE49-F238E27FC236}">
                <a16:creationId xmlns:a16="http://schemas.microsoft.com/office/drawing/2014/main" xmlns="" id="{94826ACA-C9B2-4807-BA87-1F6370D79BFF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2206894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51C9F97-C02D-48A6-A0A0-FE666431F302}"/>
              </a:ext>
            </a:extLst>
          </p:cNvPr>
          <p:cNvSpPr/>
          <p:nvPr/>
        </p:nvSpPr>
        <p:spPr>
          <a:xfrm>
            <a:off x="5291204" y="2146440"/>
            <a:ext cx="2832088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支部书记积极参与本部门工作研究、讨论和决策。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2" name="Freeform 42">
            <a:extLst>
              <a:ext uri="{FF2B5EF4-FFF2-40B4-BE49-F238E27FC236}">
                <a16:creationId xmlns:a16="http://schemas.microsoft.com/office/drawing/2014/main" xmlns="" id="{33C1F2AC-97E3-4C8C-A8AD-3A2687844332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2804773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0C1CFFA-81A9-46C8-8007-C1A03B4D414A}"/>
              </a:ext>
            </a:extLst>
          </p:cNvPr>
          <p:cNvSpPr/>
          <p:nvPr/>
        </p:nvSpPr>
        <p:spPr>
          <a:xfrm>
            <a:off x="5291204" y="2744318"/>
            <a:ext cx="2832088" cy="3770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团结带领党员和群众完成本部门的各项任务、成绩显著。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4" name="Freeform 42">
            <a:extLst>
              <a:ext uri="{FF2B5EF4-FFF2-40B4-BE49-F238E27FC236}">
                <a16:creationId xmlns:a16="http://schemas.microsoft.com/office/drawing/2014/main" xmlns="" id="{AF383801-01D2-4578-8CA3-90D9C1172747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3402652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CA55B5-C945-40E2-9E28-559CF415547F}"/>
              </a:ext>
            </a:extLst>
          </p:cNvPr>
          <p:cNvSpPr/>
          <p:nvPr/>
        </p:nvSpPr>
        <p:spPr>
          <a:xfrm>
            <a:off x="5291204" y="3342197"/>
            <a:ext cx="2832088" cy="3770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支部党员以身作则、先锋模范作用发挥的好、群众认同率高。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4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1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 animBg="1"/>
      <p:bldP spid="28" grpId="1" animBg="1"/>
      <p:bldP spid="29" grpId="0"/>
      <p:bldP spid="30" grpId="0" animBg="1"/>
      <p:bldP spid="30" grpId="1" animBg="1"/>
      <p:bldP spid="31" grpId="0"/>
      <p:bldP spid="32" grpId="0" animBg="1"/>
      <p:bldP spid="32" grpId="1" animBg="1"/>
      <p:bldP spid="33" grpId="0"/>
      <p:bldP spid="34" grpId="0" animBg="1"/>
      <p:bldP spid="34" grpId="1" animBg="1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994183" y="220706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战斗堡垒作用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146C34-4402-482F-8B07-6145935A91A8}"/>
              </a:ext>
            </a:extLst>
          </p:cNvPr>
          <p:cNvGrpSpPr/>
          <p:nvPr/>
        </p:nvGrpSpPr>
        <p:grpSpPr>
          <a:xfrm>
            <a:off x="111710" y="2595937"/>
            <a:ext cx="2063175" cy="2171834"/>
            <a:chOff x="955506" y="2245762"/>
            <a:chExt cx="2063175" cy="2171834"/>
          </a:xfrm>
        </p:grpSpPr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91D000ED-291D-499C-B7E0-BD1E6A7EDCB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01177" y="2300091"/>
              <a:ext cx="2171834" cy="2063175"/>
            </a:xfrm>
            <a:custGeom>
              <a:avLst/>
              <a:gdLst/>
              <a:ahLst/>
              <a:cxnLst/>
              <a:rect l="l" t="t" r="r" b="b"/>
              <a:pathLst>
                <a:path w="2171834" h="2063175">
                  <a:moveTo>
                    <a:pt x="0" y="1753735"/>
                  </a:moveTo>
                  <a:lnTo>
                    <a:pt x="0" y="1012699"/>
                  </a:lnTo>
                  <a:lnTo>
                    <a:pt x="0" y="1012698"/>
                  </a:lnTo>
                  <a:lnTo>
                    <a:pt x="0" y="1012698"/>
                  </a:lnTo>
                  <a:cubicBezTo>
                    <a:pt x="0" y="683293"/>
                    <a:pt x="4416" y="347211"/>
                    <a:pt x="2208" y="0"/>
                  </a:cubicBezTo>
                  <a:lnTo>
                    <a:pt x="2168267" y="0"/>
                  </a:lnTo>
                  <a:cubicBezTo>
                    <a:pt x="2181515" y="331631"/>
                    <a:pt x="2159435" y="696648"/>
                    <a:pt x="2075531" y="1012699"/>
                  </a:cubicBezTo>
                  <a:lnTo>
                    <a:pt x="2072643" y="1012699"/>
                  </a:lnTo>
                  <a:cubicBezTo>
                    <a:pt x="1907900" y="1557905"/>
                    <a:pt x="1435934" y="2056380"/>
                    <a:pt x="837072" y="2063056"/>
                  </a:cubicBezTo>
                  <a:cubicBezTo>
                    <a:pt x="503134" y="2067507"/>
                    <a:pt x="224852" y="1947339"/>
                    <a:pt x="0" y="1753735"/>
                  </a:cubicBezTo>
                  <a:close/>
                </a:path>
              </a:pathLst>
            </a:custGeom>
            <a:solidFill>
              <a:schemeClr val="accent1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Freeform 44">
              <a:extLst>
                <a:ext uri="{FF2B5EF4-FFF2-40B4-BE49-F238E27FC236}">
                  <a16:creationId xmlns:a16="http://schemas.microsoft.com/office/drawing/2014/main" xmlns="" id="{2A60837A-441E-4F37-9BDD-71D52CAA2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1365" y="2607027"/>
              <a:ext cx="541351" cy="468779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799E5DA-F37A-4E8A-AF47-8703CE082C7C}"/>
                </a:ext>
              </a:extLst>
            </p:cNvPr>
            <p:cNvSpPr/>
            <p:nvPr/>
          </p:nvSpPr>
          <p:spPr>
            <a:xfrm>
              <a:off x="1320764" y="3445748"/>
              <a:ext cx="1562553" cy="24622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</a:rPr>
                <a:t>战斗堡垒作用</a:t>
              </a:r>
              <a:endParaRPr lang="zh-CN" altLang="en-US" sz="18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8" name="Freeform 42">
            <a:extLst>
              <a:ext uri="{FF2B5EF4-FFF2-40B4-BE49-F238E27FC236}">
                <a16:creationId xmlns:a16="http://schemas.microsoft.com/office/drawing/2014/main" xmlns="" id="{3F0BB3EA-3B61-40DD-8F62-2C613236492E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1609015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A874B1C-36AD-4EB5-8CBD-6F30CCF450B5}"/>
              </a:ext>
            </a:extLst>
          </p:cNvPr>
          <p:cNvSpPr/>
          <p:nvPr/>
        </p:nvSpPr>
        <p:spPr>
          <a:xfrm>
            <a:off x="5291204" y="1548560"/>
            <a:ext cx="2832088" cy="3770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积极宣传和贯彻党的路线、方针、政策和小区党委的决议。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0" name="Freeform 42">
            <a:extLst>
              <a:ext uri="{FF2B5EF4-FFF2-40B4-BE49-F238E27FC236}">
                <a16:creationId xmlns:a16="http://schemas.microsoft.com/office/drawing/2014/main" xmlns="" id="{94826ACA-C9B2-4807-BA87-1F6370D79BFF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2206894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51C9F97-C02D-48A6-A0A0-FE666431F302}"/>
              </a:ext>
            </a:extLst>
          </p:cNvPr>
          <p:cNvSpPr/>
          <p:nvPr/>
        </p:nvSpPr>
        <p:spPr>
          <a:xfrm>
            <a:off x="5291204" y="2146440"/>
            <a:ext cx="2832088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支部书记积极参与本部门工作研究、讨论和决策。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2" name="Freeform 42">
            <a:extLst>
              <a:ext uri="{FF2B5EF4-FFF2-40B4-BE49-F238E27FC236}">
                <a16:creationId xmlns:a16="http://schemas.microsoft.com/office/drawing/2014/main" xmlns="" id="{33C1F2AC-97E3-4C8C-A8AD-3A2687844332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2804773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0C1CFFA-81A9-46C8-8007-C1A03B4D414A}"/>
              </a:ext>
            </a:extLst>
          </p:cNvPr>
          <p:cNvSpPr/>
          <p:nvPr/>
        </p:nvSpPr>
        <p:spPr>
          <a:xfrm>
            <a:off x="5291204" y="2744318"/>
            <a:ext cx="2832088" cy="3770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团结带领党员和群众完成本部门的各项任务、成绩显著。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4" name="Freeform 42">
            <a:extLst>
              <a:ext uri="{FF2B5EF4-FFF2-40B4-BE49-F238E27FC236}">
                <a16:creationId xmlns:a16="http://schemas.microsoft.com/office/drawing/2014/main" xmlns="" id="{AF383801-01D2-4578-8CA3-90D9C1172747}"/>
              </a:ext>
            </a:extLst>
          </p:cNvPr>
          <p:cNvSpPr>
            <a:spLocks noEditPoints="1"/>
          </p:cNvSpPr>
          <p:nvPr/>
        </p:nvSpPr>
        <p:spPr bwMode="auto">
          <a:xfrm>
            <a:off x="4957316" y="3402652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CA55B5-C945-40E2-9E28-559CF415547F}"/>
              </a:ext>
            </a:extLst>
          </p:cNvPr>
          <p:cNvSpPr/>
          <p:nvPr/>
        </p:nvSpPr>
        <p:spPr>
          <a:xfrm>
            <a:off x="5291204" y="3342197"/>
            <a:ext cx="2832088" cy="3770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支部党员以身作则、先锋模范作用发挥的好、群众认同率高。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6" name="Picture 2" descr="C:\Users\hp\Desktop\微信图片_2019062011055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35" y="911018"/>
            <a:ext cx="1947728" cy="146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D0964272-69A0-4E11-B00B-8BBD4C1F3A25}"/>
              </a:ext>
            </a:extLst>
          </p:cNvPr>
          <p:cNvSpPr/>
          <p:nvPr/>
        </p:nvSpPr>
        <p:spPr>
          <a:xfrm>
            <a:off x="2332567" y="767770"/>
            <a:ext cx="2108597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上海海事大学</a:t>
            </a:r>
            <a:r>
              <a:rPr lang="zh-CN" altLang="zh-CN" b="1" dirty="0">
                <a:solidFill>
                  <a:srgbClr val="FF0000"/>
                </a:solidFill>
              </a:rPr>
              <a:t>文明科室（窗口）</a:t>
            </a:r>
          </a:p>
          <a:p>
            <a:r>
              <a:rPr lang="zh-CN" altLang="en-US" b="1" dirty="0" smtClean="0"/>
              <a:t>港湾 </a:t>
            </a:r>
            <a:r>
              <a:rPr lang="zh-CN" altLang="zh-CN" b="1" dirty="0" smtClean="0"/>
              <a:t>图书馆</a:t>
            </a:r>
            <a:r>
              <a:rPr lang="zh-CN" altLang="zh-CN" b="1" dirty="0"/>
              <a:t>、电教中心</a:t>
            </a:r>
            <a:endParaRPr lang="zh-CN" altLang="zh-CN" dirty="0"/>
          </a:p>
        </p:txBody>
      </p:sp>
      <p:pic>
        <p:nvPicPr>
          <p:cNvPr id="1027" name="Picture 3" descr="C:\Users\hp\Desktop\微信图片_2019062716534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088" y="1483075"/>
            <a:ext cx="1206842" cy="161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p\Desktop\微信图片_2019062716552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30" y="1474489"/>
            <a:ext cx="1214385" cy="161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p\Desktop\微信图片_2019062716543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088" y="3093669"/>
            <a:ext cx="1206842" cy="160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hp\Desktop\微信图片_20190627165421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30" y="3083611"/>
            <a:ext cx="1214385" cy="161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48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 animBg="1"/>
      <p:bldP spid="28" grpId="1" animBg="1"/>
      <p:bldP spid="29" grpId="0"/>
      <p:bldP spid="30" grpId="0" animBg="1"/>
      <p:bldP spid="30" grpId="1" animBg="1"/>
      <p:bldP spid="31" grpId="0"/>
      <p:bldP spid="32" grpId="0" animBg="1"/>
      <p:bldP spid="32" grpId="1" animBg="1"/>
      <p:bldP spid="33" grpId="0"/>
      <p:bldP spid="34" grpId="0" animBg="1"/>
      <p:bldP spid="34" grpId="1" animBg="1"/>
      <p:bldP spid="35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56AA775A-0AFE-413C-BF27-4292508FFE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PA_文本框 1">
            <a:extLst>
              <a:ext uri="{FF2B5EF4-FFF2-40B4-BE49-F238E27FC236}">
                <a16:creationId xmlns:a16="http://schemas.microsoft.com/office/drawing/2014/main" xmlns="" id="{B8A535E7-3963-4B84-BEE3-38FD4A3705F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94441" y="1351975"/>
            <a:ext cx="3069519" cy="5678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700" b="1" spc="225" dirty="0">
                <a:solidFill>
                  <a:srgbClr val="A71C2B"/>
                </a:solidFill>
                <a:latin typeface="+mn-ea"/>
              </a:rPr>
              <a:t>第五部分</a:t>
            </a:r>
            <a:endParaRPr lang="zh-CN" altLang="en-US" sz="2700" b="1" spc="225" dirty="0">
              <a:solidFill>
                <a:srgbClr val="A71C2B"/>
              </a:solidFill>
              <a:latin typeface="+mn-ea"/>
            </a:endParaRPr>
          </a:p>
        </p:txBody>
      </p:sp>
      <p:sp>
        <p:nvSpPr>
          <p:cNvPr id="7" name="PA_文本框 2">
            <a:extLst>
              <a:ext uri="{FF2B5EF4-FFF2-40B4-BE49-F238E27FC236}">
                <a16:creationId xmlns:a16="http://schemas.microsoft.com/office/drawing/2014/main" xmlns="" id="{B90C9658-89FE-419D-89E0-86FA23684DC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38446" y="1874617"/>
            <a:ext cx="6181508" cy="67864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300" b="1" spc="225" dirty="0">
                <a:solidFill>
                  <a:srgbClr val="A71C2B"/>
                </a:solidFill>
                <a:latin typeface="+mj-ea"/>
                <a:ea typeface="+mj-ea"/>
              </a:rPr>
              <a:t>教辅党支部 创新项目</a:t>
            </a:r>
            <a:endParaRPr lang="zh-CN" altLang="en-US" sz="3300" b="1" spc="225" dirty="0">
              <a:solidFill>
                <a:srgbClr val="A71C2B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53952909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851639" y="30632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支部特色创新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任意多边形 37">
            <a:extLst>
              <a:ext uri="{FF2B5EF4-FFF2-40B4-BE49-F238E27FC236}">
                <a16:creationId xmlns:a16="http://schemas.microsoft.com/office/drawing/2014/main" xmlns="" id="{E0FD7A5A-FAD5-41D8-880A-6148DD922BF1}"/>
              </a:ext>
            </a:extLst>
          </p:cNvPr>
          <p:cNvSpPr/>
          <p:nvPr/>
        </p:nvSpPr>
        <p:spPr>
          <a:xfrm>
            <a:off x="-24056" y="2528350"/>
            <a:ext cx="9177704" cy="953678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rgbClr val="3F404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3CA540D-4D5C-40C1-9ED2-478B5AFB5774}"/>
              </a:ext>
            </a:extLst>
          </p:cNvPr>
          <p:cNvGrpSpPr/>
          <p:nvPr/>
        </p:nvGrpSpPr>
        <p:grpSpPr>
          <a:xfrm>
            <a:off x="983884" y="2279742"/>
            <a:ext cx="497214" cy="497214"/>
            <a:chOff x="8077071" y="845254"/>
            <a:chExt cx="2036801" cy="203680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E062FDB1-A379-44AF-9CAE-EE03F4D2BD8D}"/>
                </a:ext>
              </a:extLst>
            </p:cNvPr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Freeform 126">
              <a:extLst>
                <a:ext uri="{FF2B5EF4-FFF2-40B4-BE49-F238E27FC236}">
                  <a16:creationId xmlns:a16="http://schemas.microsoft.com/office/drawing/2014/main" xmlns="" id="{4AB105FF-5FDD-47E4-828C-A2DB702BA0B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A106845-D8DD-47CE-9BC2-8C678547D0C4}"/>
              </a:ext>
            </a:extLst>
          </p:cNvPr>
          <p:cNvGrpSpPr/>
          <p:nvPr/>
        </p:nvGrpSpPr>
        <p:grpSpPr>
          <a:xfrm>
            <a:off x="4390367" y="2734168"/>
            <a:ext cx="497214" cy="497214"/>
            <a:chOff x="8125599" y="1434035"/>
            <a:chExt cx="2036802" cy="203680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CFF69F31-EAE6-4D45-B76B-219953DC89DC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D4D48D19-5B18-4128-A908-8F8C7917C62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19" name="Freeform 301">
                <a:extLst>
                  <a:ext uri="{FF2B5EF4-FFF2-40B4-BE49-F238E27FC236}">
                    <a16:creationId xmlns:a16="http://schemas.microsoft.com/office/drawing/2014/main" xmlns="" id="{5D63F749-524B-40C3-9083-B340A4C13B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" name="Freeform 302">
                <a:extLst>
                  <a:ext uri="{FF2B5EF4-FFF2-40B4-BE49-F238E27FC236}">
                    <a16:creationId xmlns:a16="http://schemas.microsoft.com/office/drawing/2014/main" xmlns="" id="{9C33EFD8-16CB-42F7-B548-47685E2207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1" name="Freeform 303">
                <a:extLst>
                  <a:ext uri="{FF2B5EF4-FFF2-40B4-BE49-F238E27FC236}">
                    <a16:creationId xmlns:a16="http://schemas.microsoft.com/office/drawing/2014/main" xmlns="" id="{23DF33A8-831E-494A-BC62-7A62CFEE5C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9F3266A-5475-4047-A2E8-179F4D3D09F0}"/>
              </a:ext>
            </a:extLst>
          </p:cNvPr>
          <p:cNvGrpSpPr/>
          <p:nvPr/>
        </p:nvGrpSpPr>
        <p:grpSpPr>
          <a:xfrm>
            <a:off x="7660000" y="3122403"/>
            <a:ext cx="497214" cy="497214"/>
            <a:chOff x="8125599" y="1434035"/>
            <a:chExt cx="2036802" cy="2036802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D690E9C-688A-4D5F-80F6-580319EE3B73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Freeform 206">
              <a:extLst>
                <a:ext uri="{FF2B5EF4-FFF2-40B4-BE49-F238E27FC236}">
                  <a16:creationId xmlns:a16="http://schemas.microsoft.com/office/drawing/2014/main" xmlns="" id="{87220148-02E7-4033-95A8-D84C926F194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45149A5-8DF8-49F6-B0FE-3A228C6AAF85}"/>
              </a:ext>
            </a:extLst>
          </p:cNvPr>
          <p:cNvSpPr txBox="1"/>
          <p:nvPr/>
        </p:nvSpPr>
        <p:spPr>
          <a:xfrm>
            <a:off x="1036435" y="1026103"/>
            <a:ext cx="1813721" cy="7294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我支部成员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2018-2019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学年，共计公开发表论文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篇；参与课题研究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项。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8C2DC37-F52A-4315-BB42-13656A0A7653}"/>
              </a:ext>
            </a:extLst>
          </p:cNvPr>
          <p:cNvSpPr/>
          <p:nvPr/>
        </p:nvSpPr>
        <p:spPr>
          <a:xfrm>
            <a:off x="425511" y="2886229"/>
            <a:ext cx="1485022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accent1"/>
                </a:solidFill>
                <a:latin typeface="+mn-ea"/>
              </a:rPr>
              <a:t>党建课题、论文</a:t>
            </a:r>
            <a:endParaRPr lang="zh-CN" altLang="en-US" sz="15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EEFB507-42B2-49AE-8E76-FB21524D5E67}"/>
              </a:ext>
            </a:extLst>
          </p:cNvPr>
          <p:cNvSpPr txBox="1"/>
          <p:nvPr/>
        </p:nvSpPr>
        <p:spPr>
          <a:xfrm>
            <a:off x="4008731" y="3619617"/>
            <a:ext cx="1985669" cy="7294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我支部成员在本部门工作模范带头作用强，在上一年度获得考核优秀的人次为：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  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人次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09E085C-EAE2-4197-82D5-993DF9D7D5EF}"/>
              </a:ext>
            </a:extLst>
          </p:cNvPr>
          <p:cNvSpPr/>
          <p:nvPr/>
        </p:nvSpPr>
        <p:spPr>
          <a:xfrm>
            <a:off x="3952709" y="2129701"/>
            <a:ext cx="1869743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accent3"/>
                </a:solidFill>
                <a:latin typeface="+mn-ea"/>
              </a:rPr>
              <a:t>校区考核中取得优秀</a:t>
            </a:r>
            <a:endParaRPr lang="zh-CN" altLang="en-US" sz="15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64CB139-20A0-4957-9A1B-2D01BE368E37}"/>
              </a:ext>
            </a:extLst>
          </p:cNvPr>
          <p:cNvSpPr txBox="1"/>
          <p:nvPr/>
        </p:nvSpPr>
        <p:spPr>
          <a:xfrm>
            <a:off x="6753139" y="1618870"/>
            <a:ext cx="1813721" cy="7294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我支部成员在各类级别的大赛中屡获殊荣，共计获得 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项。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B87E1F9-E1C6-485C-B14B-6518DB30B5EC}"/>
              </a:ext>
            </a:extLst>
          </p:cNvPr>
          <p:cNvSpPr/>
          <p:nvPr/>
        </p:nvSpPr>
        <p:spPr>
          <a:xfrm>
            <a:off x="7234557" y="3678181"/>
            <a:ext cx="1292662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accent2"/>
                </a:solidFill>
                <a:latin typeface="+mn-ea"/>
              </a:rPr>
              <a:t>各类大赛获奖</a:t>
            </a:r>
            <a:endParaRPr lang="zh-CN" altLang="en-US" sz="1500" b="1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248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 animBg="1"/>
          <p:bldP spid="28" grpId="0"/>
          <p:bldP spid="29" grpId="0"/>
          <p:bldP spid="32" grpId="0"/>
          <p:bldP spid="33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 animBg="1"/>
          <p:bldP spid="28" grpId="0"/>
          <p:bldP spid="29" grpId="0"/>
          <p:bldP spid="32" grpId="0"/>
          <p:bldP spid="33" grpId="0"/>
          <p:bldP spid="36" grpId="0"/>
          <p:bldP spid="3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988396" y="212239"/>
            <a:ext cx="3436442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教辅党支部创新项目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97F832C-9A09-4E51-B7B2-EF479A26E127}"/>
              </a:ext>
            </a:extLst>
          </p:cNvPr>
          <p:cNvGrpSpPr/>
          <p:nvPr/>
        </p:nvGrpSpPr>
        <p:grpSpPr>
          <a:xfrm>
            <a:off x="378046" y="1263877"/>
            <a:ext cx="2633663" cy="2855119"/>
            <a:chOff x="504061" y="1685169"/>
            <a:chExt cx="3511550" cy="3806825"/>
          </a:xfrm>
          <a:solidFill>
            <a:schemeClr val="accent1"/>
          </a:solidFill>
        </p:grpSpPr>
        <p:sp>
          <p:nvSpPr>
            <p:cNvPr id="8" name="稻壳儿小白白(http://dwz.cn/Wu2UP)">
              <a:extLst>
                <a:ext uri="{FF2B5EF4-FFF2-40B4-BE49-F238E27FC236}">
                  <a16:creationId xmlns:a16="http://schemas.microsoft.com/office/drawing/2014/main" xmlns="" id="{8D4124FA-9B51-4ABC-A396-E04BBDCEE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7861" y="3738335"/>
              <a:ext cx="560917" cy="559859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稻壳儿小白白(http://dwz.cn/Wu2UP)">
              <a:extLst>
                <a:ext uri="{FF2B5EF4-FFF2-40B4-BE49-F238E27FC236}">
                  <a16:creationId xmlns:a16="http://schemas.microsoft.com/office/drawing/2014/main" xmlns="" id="{6552685C-8DFF-4AEA-952B-F9F0CF1F6C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79378" y="1685169"/>
              <a:ext cx="2036233" cy="2334683"/>
              <a:chOff x="3879850" y="2675943"/>
              <a:chExt cx="3054350" cy="3502025"/>
            </a:xfrm>
            <a:grpFill/>
          </p:grpSpPr>
          <p:sp>
            <p:nvSpPr>
              <p:cNvPr id="15" name="稻壳儿小白白(http://dwz.cn/Wu2UP)">
                <a:extLst>
                  <a:ext uri="{FF2B5EF4-FFF2-40B4-BE49-F238E27FC236}">
                    <a16:creationId xmlns:a16="http://schemas.microsoft.com/office/drawing/2014/main" xmlns="" id="{027B998A-7C52-4131-9420-E9F574927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0238" y="3528431"/>
                <a:ext cx="1223962" cy="644525"/>
              </a:xfrm>
              <a:custGeom>
                <a:avLst/>
                <a:gdLst>
                  <a:gd name="T0" fmla="*/ 344 w 771"/>
                  <a:gd name="T1" fmla="*/ 0 h 406"/>
                  <a:gd name="T2" fmla="*/ 771 w 771"/>
                  <a:gd name="T3" fmla="*/ 40 h 406"/>
                  <a:gd name="T4" fmla="*/ 274 w 771"/>
                  <a:gd name="T5" fmla="*/ 379 h 406"/>
                  <a:gd name="T6" fmla="*/ 0 w 771"/>
                  <a:gd name="T7" fmla="*/ 406 h 406"/>
                  <a:gd name="T8" fmla="*/ 344 w 771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06">
                    <a:moveTo>
                      <a:pt x="344" y="0"/>
                    </a:moveTo>
                    <a:lnTo>
                      <a:pt x="771" y="40"/>
                    </a:lnTo>
                    <a:lnTo>
                      <a:pt x="274" y="379"/>
                    </a:lnTo>
                    <a:lnTo>
                      <a:pt x="0" y="406"/>
                    </a:lnTo>
                    <a:lnTo>
                      <a:pt x="34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稻壳儿小白白(http://dwz.cn/Wu2UP)">
                <a:extLst>
                  <a:ext uri="{FF2B5EF4-FFF2-40B4-BE49-F238E27FC236}">
                    <a16:creationId xmlns:a16="http://schemas.microsoft.com/office/drawing/2014/main" xmlns="" id="{2ABD9D95-6167-4D3C-9286-7E738124E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4963" y="2675943"/>
                <a:ext cx="568325" cy="1322388"/>
              </a:xfrm>
              <a:custGeom>
                <a:avLst/>
                <a:gdLst>
                  <a:gd name="T0" fmla="*/ 358 w 358"/>
                  <a:gd name="T1" fmla="*/ 400 h 833"/>
                  <a:gd name="T2" fmla="*/ 226 w 358"/>
                  <a:gd name="T3" fmla="*/ 0 h 833"/>
                  <a:gd name="T4" fmla="*/ 0 w 358"/>
                  <a:gd name="T5" fmla="*/ 556 h 833"/>
                  <a:gd name="T6" fmla="*/ 35 w 358"/>
                  <a:gd name="T7" fmla="*/ 833 h 833"/>
                  <a:gd name="T8" fmla="*/ 358 w 358"/>
                  <a:gd name="T9" fmla="*/ 40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33">
                    <a:moveTo>
                      <a:pt x="358" y="400"/>
                    </a:moveTo>
                    <a:lnTo>
                      <a:pt x="226" y="0"/>
                    </a:lnTo>
                    <a:lnTo>
                      <a:pt x="0" y="556"/>
                    </a:lnTo>
                    <a:lnTo>
                      <a:pt x="35" y="833"/>
                    </a:lnTo>
                    <a:lnTo>
                      <a:pt x="358" y="40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稻壳儿小白白(http://dwz.cn/Wu2UP)">
                <a:extLst>
                  <a:ext uri="{FF2B5EF4-FFF2-40B4-BE49-F238E27FC236}">
                    <a16:creationId xmlns:a16="http://schemas.microsoft.com/office/drawing/2014/main" xmlns="" id="{0A76C4AA-2186-4639-9848-848201A81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850" y="3149018"/>
                <a:ext cx="2503488" cy="3028950"/>
              </a:xfrm>
              <a:custGeom>
                <a:avLst/>
                <a:gdLst>
                  <a:gd name="T0" fmla="*/ 0 w 1577"/>
                  <a:gd name="T1" fmla="*/ 1908 h 1908"/>
                  <a:gd name="T2" fmla="*/ 239 w 1577"/>
                  <a:gd name="T3" fmla="*/ 1443 h 1908"/>
                  <a:gd name="T4" fmla="*/ 264 w 1577"/>
                  <a:gd name="T5" fmla="*/ 1523 h 1908"/>
                  <a:gd name="T6" fmla="*/ 1387 w 1577"/>
                  <a:gd name="T7" fmla="*/ 0 h 1908"/>
                  <a:gd name="T8" fmla="*/ 1577 w 1577"/>
                  <a:gd name="T9" fmla="*/ 161 h 1908"/>
                  <a:gd name="T10" fmla="*/ 341 w 1577"/>
                  <a:gd name="T11" fmla="*/ 1588 h 1908"/>
                  <a:gd name="T12" fmla="*/ 422 w 1577"/>
                  <a:gd name="T13" fmla="*/ 1601 h 1908"/>
                  <a:gd name="T14" fmla="*/ 0 w 1577"/>
                  <a:gd name="T15" fmla="*/ 1908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7" h="1908">
                    <a:moveTo>
                      <a:pt x="0" y="1908"/>
                    </a:moveTo>
                    <a:lnTo>
                      <a:pt x="239" y="1443"/>
                    </a:lnTo>
                    <a:lnTo>
                      <a:pt x="264" y="1523"/>
                    </a:lnTo>
                    <a:lnTo>
                      <a:pt x="1387" y="0"/>
                    </a:lnTo>
                    <a:lnTo>
                      <a:pt x="1577" y="161"/>
                    </a:lnTo>
                    <a:lnTo>
                      <a:pt x="341" y="1588"/>
                    </a:lnTo>
                    <a:lnTo>
                      <a:pt x="422" y="1601"/>
                    </a:lnTo>
                    <a:lnTo>
                      <a:pt x="0" y="1908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稻壳儿小白白(http://dwz.cn/Wu2UP)">
              <a:extLst>
                <a:ext uri="{FF2B5EF4-FFF2-40B4-BE49-F238E27FC236}">
                  <a16:creationId xmlns:a16="http://schemas.microsoft.com/office/drawing/2014/main" xmlns="" id="{55842A2A-F92D-469B-BE83-FA8A5AC1C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178" y="3308652"/>
              <a:ext cx="1422400" cy="1421342"/>
            </a:xfrm>
            <a:custGeom>
              <a:avLst/>
              <a:gdLst>
                <a:gd name="T0" fmla="*/ 250 w 500"/>
                <a:gd name="T1" fmla="*/ 500 h 500"/>
                <a:gd name="T2" fmla="*/ 0 w 500"/>
                <a:gd name="T3" fmla="*/ 250 h 500"/>
                <a:gd name="T4" fmla="*/ 250 w 500"/>
                <a:gd name="T5" fmla="*/ 0 h 500"/>
                <a:gd name="T6" fmla="*/ 348 w 500"/>
                <a:gd name="T7" fmla="*/ 20 h 500"/>
                <a:gd name="T8" fmla="*/ 311 w 500"/>
                <a:gd name="T9" fmla="*/ 75 h 500"/>
                <a:gd name="T10" fmla="*/ 250 w 500"/>
                <a:gd name="T11" fmla="*/ 64 h 500"/>
                <a:gd name="T12" fmla="*/ 64 w 500"/>
                <a:gd name="T13" fmla="*/ 250 h 500"/>
                <a:gd name="T14" fmla="*/ 250 w 500"/>
                <a:gd name="T15" fmla="*/ 435 h 500"/>
                <a:gd name="T16" fmla="*/ 435 w 500"/>
                <a:gd name="T17" fmla="*/ 250 h 500"/>
                <a:gd name="T18" fmla="*/ 414 w 500"/>
                <a:gd name="T19" fmla="*/ 164 h 500"/>
                <a:gd name="T20" fmla="*/ 460 w 500"/>
                <a:gd name="T21" fmla="*/ 114 h 500"/>
                <a:gd name="T22" fmla="*/ 500 w 500"/>
                <a:gd name="T23" fmla="*/ 250 h 500"/>
                <a:gd name="T24" fmla="*/ 250 w 500"/>
                <a:gd name="T25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500">
                  <a:moveTo>
                    <a:pt x="250" y="500"/>
                  </a:moveTo>
                  <a:cubicBezTo>
                    <a:pt x="112" y="500"/>
                    <a:pt x="0" y="388"/>
                    <a:pt x="0" y="250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285" y="0"/>
                    <a:pt x="318" y="7"/>
                    <a:pt x="348" y="20"/>
                  </a:cubicBezTo>
                  <a:cubicBezTo>
                    <a:pt x="311" y="75"/>
                    <a:pt x="311" y="75"/>
                    <a:pt x="311" y="75"/>
                  </a:cubicBezTo>
                  <a:cubicBezTo>
                    <a:pt x="291" y="68"/>
                    <a:pt x="271" y="64"/>
                    <a:pt x="250" y="64"/>
                  </a:cubicBezTo>
                  <a:cubicBezTo>
                    <a:pt x="147" y="64"/>
                    <a:pt x="64" y="147"/>
                    <a:pt x="64" y="250"/>
                  </a:cubicBezTo>
                  <a:cubicBezTo>
                    <a:pt x="64" y="352"/>
                    <a:pt x="147" y="435"/>
                    <a:pt x="250" y="435"/>
                  </a:cubicBezTo>
                  <a:cubicBezTo>
                    <a:pt x="352" y="435"/>
                    <a:pt x="435" y="352"/>
                    <a:pt x="435" y="250"/>
                  </a:cubicBezTo>
                  <a:cubicBezTo>
                    <a:pt x="435" y="219"/>
                    <a:pt x="427" y="189"/>
                    <a:pt x="414" y="164"/>
                  </a:cubicBezTo>
                  <a:cubicBezTo>
                    <a:pt x="460" y="114"/>
                    <a:pt x="460" y="114"/>
                    <a:pt x="460" y="114"/>
                  </a:cubicBezTo>
                  <a:cubicBezTo>
                    <a:pt x="485" y="153"/>
                    <a:pt x="500" y="200"/>
                    <a:pt x="500" y="250"/>
                  </a:cubicBezTo>
                  <a:cubicBezTo>
                    <a:pt x="500" y="388"/>
                    <a:pt x="388" y="500"/>
                    <a:pt x="250" y="50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稻壳儿小白白(http://dwz.cn/Wu2UP)">
              <a:extLst>
                <a:ext uri="{FF2B5EF4-FFF2-40B4-BE49-F238E27FC236}">
                  <a16:creationId xmlns:a16="http://schemas.microsoft.com/office/drawing/2014/main" xmlns="" id="{527B180A-ABBB-446F-B4BE-7F4DE5AB3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353" y="2930827"/>
              <a:ext cx="2175933" cy="2174875"/>
            </a:xfrm>
            <a:custGeom>
              <a:avLst/>
              <a:gdLst>
                <a:gd name="T0" fmla="*/ 383 w 765"/>
                <a:gd name="T1" fmla="*/ 765 h 765"/>
                <a:gd name="T2" fmla="*/ 0 w 765"/>
                <a:gd name="T3" fmla="*/ 383 h 765"/>
                <a:gd name="T4" fmla="*/ 383 w 765"/>
                <a:gd name="T5" fmla="*/ 0 h 765"/>
                <a:gd name="T6" fmla="*/ 562 w 765"/>
                <a:gd name="T7" fmla="*/ 45 h 765"/>
                <a:gd name="T8" fmla="*/ 529 w 765"/>
                <a:gd name="T9" fmla="*/ 93 h 765"/>
                <a:gd name="T10" fmla="*/ 383 w 765"/>
                <a:gd name="T11" fmla="*/ 58 h 765"/>
                <a:gd name="T12" fmla="*/ 153 w 765"/>
                <a:gd name="T13" fmla="*/ 153 h 765"/>
                <a:gd name="T14" fmla="*/ 58 w 765"/>
                <a:gd name="T15" fmla="*/ 383 h 765"/>
                <a:gd name="T16" fmla="*/ 153 w 765"/>
                <a:gd name="T17" fmla="*/ 612 h 765"/>
                <a:gd name="T18" fmla="*/ 383 w 765"/>
                <a:gd name="T19" fmla="*/ 707 h 765"/>
                <a:gd name="T20" fmla="*/ 612 w 765"/>
                <a:gd name="T21" fmla="*/ 612 h 765"/>
                <a:gd name="T22" fmla="*/ 707 w 765"/>
                <a:gd name="T23" fmla="*/ 383 h 765"/>
                <a:gd name="T24" fmla="*/ 640 w 765"/>
                <a:gd name="T25" fmla="*/ 186 h 765"/>
                <a:gd name="T26" fmla="*/ 680 w 765"/>
                <a:gd name="T27" fmla="*/ 143 h 765"/>
                <a:gd name="T28" fmla="*/ 765 w 765"/>
                <a:gd name="T29" fmla="*/ 383 h 765"/>
                <a:gd name="T30" fmla="*/ 383 w 765"/>
                <a:gd name="T31" fmla="*/ 76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5" h="765">
                  <a:moveTo>
                    <a:pt x="383" y="765"/>
                  </a:moveTo>
                  <a:cubicBezTo>
                    <a:pt x="171" y="765"/>
                    <a:pt x="0" y="594"/>
                    <a:pt x="0" y="383"/>
                  </a:cubicBezTo>
                  <a:cubicBezTo>
                    <a:pt x="0" y="171"/>
                    <a:pt x="171" y="0"/>
                    <a:pt x="383" y="0"/>
                  </a:cubicBezTo>
                  <a:cubicBezTo>
                    <a:pt x="447" y="0"/>
                    <a:pt x="508" y="16"/>
                    <a:pt x="562" y="45"/>
                  </a:cubicBezTo>
                  <a:cubicBezTo>
                    <a:pt x="529" y="93"/>
                    <a:pt x="529" y="93"/>
                    <a:pt x="529" y="93"/>
                  </a:cubicBezTo>
                  <a:cubicBezTo>
                    <a:pt x="485" y="71"/>
                    <a:pt x="435" y="58"/>
                    <a:pt x="383" y="58"/>
                  </a:cubicBezTo>
                  <a:cubicBezTo>
                    <a:pt x="293" y="59"/>
                    <a:pt x="212" y="95"/>
                    <a:pt x="153" y="153"/>
                  </a:cubicBezTo>
                  <a:cubicBezTo>
                    <a:pt x="95" y="212"/>
                    <a:pt x="59" y="293"/>
                    <a:pt x="58" y="383"/>
                  </a:cubicBezTo>
                  <a:cubicBezTo>
                    <a:pt x="59" y="472"/>
                    <a:pt x="95" y="553"/>
                    <a:pt x="153" y="612"/>
                  </a:cubicBezTo>
                  <a:cubicBezTo>
                    <a:pt x="212" y="671"/>
                    <a:pt x="293" y="707"/>
                    <a:pt x="383" y="707"/>
                  </a:cubicBezTo>
                  <a:cubicBezTo>
                    <a:pt x="472" y="707"/>
                    <a:pt x="553" y="671"/>
                    <a:pt x="612" y="612"/>
                  </a:cubicBezTo>
                  <a:cubicBezTo>
                    <a:pt x="671" y="553"/>
                    <a:pt x="707" y="472"/>
                    <a:pt x="707" y="383"/>
                  </a:cubicBezTo>
                  <a:cubicBezTo>
                    <a:pt x="707" y="309"/>
                    <a:pt x="682" y="240"/>
                    <a:pt x="640" y="186"/>
                  </a:cubicBezTo>
                  <a:cubicBezTo>
                    <a:pt x="680" y="143"/>
                    <a:pt x="680" y="143"/>
                    <a:pt x="680" y="143"/>
                  </a:cubicBezTo>
                  <a:cubicBezTo>
                    <a:pt x="733" y="208"/>
                    <a:pt x="765" y="292"/>
                    <a:pt x="765" y="383"/>
                  </a:cubicBezTo>
                  <a:cubicBezTo>
                    <a:pt x="765" y="594"/>
                    <a:pt x="594" y="765"/>
                    <a:pt x="383" y="76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稻壳儿小白白(http://dwz.cn/Wu2UP)">
              <a:extLst>
                <a:ext uri="{FF2B5EF4-FFF2-40B4-BE49-F238E27FC236}">
                  <a16:creationId xmlns:a16="http://schemas.microsoft.com/office/drawing/2014/main" xmlns="" id="{35F6497B-7079-4848-944D-576007A7D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061" y="2543477"/>
              <a:ext cx="2951692" cy="2948517"/>
            </a:xfrm>
            <a:custGeom>
              <a:avLst/>
              <a:gdLst>
                <a:gd name="T0" fmla="*/ 519 w 1038"/>
                <a:gd name="T1" fmla="*/ 0 h 1037"/>
                <a:gd name="T2" fmla="*/ 775 w 1038"/>
                <a:gd name="T3" fmla="*/ 68 h 1037"/>
                <a:gd name="T4" fmla="*/ 740 w 1038"/>
                <a:gd name="T5" fmla="*/ 119 h 1037"/>
                <a:gd name="T6" fmla="*/ 519 w 1038"/>
                <a:gd name="T7" fmla="*/ 62 h 1037"/>
                <a:gd name="T8" fmla="*/ 196 w 1038"/>
                <a:gd name="T9" fmla="*/ 196 h 1037"/>
                <a:gd name="T10" fmla="*/ 62 w 1038"/>
                <a:gd name="T11" fmla="*/ 519 h 1037"/>
                <a:gd name="T12" fmla="*/ 196 w 1038"/>
                <a:gd name="T13" fmla="*/ 842 h 1037"/>
                <a:gd name="T14" fmla="*/ 519 w 1038"/>
                <a:gd name="T15" fmla="*/ 976 h 1037"/>
                <a:gd name="T16" fmla="*/ 842 w 1038"/>
                <a:gd name="T17" fmla="*/ 842 h 1037"/>
                <a:gd name="T18" fmla="*/ 976 w 1038"/>
                <a:gd name="T19" fmla="*/ 519 h 1037"/>
                <a:gd name="T20" fmla="*/ 867 w 1038"/>
                <a:gd name="T21" fmla="*/ 224 h 1037"/>
                <a:gd name="T22" fmla="*/ 910 w 1038"/>
                <a:gd name="T23" fmla="*/ 178 h 1037"/>
                <a:gd name="T24" fmla="*/ 1038 w 1038"/>
                <a:gd name="T25" fmla="*/ 519 h 1037"/>
                <a:gd name="T26" fmla="*/ 519 w 1038"/>
                <a:gd name="T27" fmla="*/ 1037 h 1037"/>
                <a:gd name="T28" fmla="*/ 0 w 1038"/>
                <a:gd name="T29" fmla="*/ 519 h 1037"/>
                <a:gd name="T30" fmla="*/ 519 w 1038"/>
                <a:gd name="T31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8" h="1037">
                  <a:moveTo>
                    <a:pt x="519" y="0"/>
                  </a:moveTo>
                  <a:cubicBezTo>
                    <a:pt x="612" y="0"/>
                    <a:pt x="700" y="25"/>
                    <a:pt x="775" y="68"/>
                  </a:cubicBezTo>
                  <a:cubicBezTo>
                    <a:pt x="740" y="119"/>
                    <a:pt x="740" y="119"/>
                    <a:pt x="740" y="119"/>
                  </a:cubicBezTo>
                  <a:cubicBezTo>
                    <a:pt x="675" y="83"/>
                    <a:pt x="599" y="62"/>
                    <a:pt x="519" y="62"/>
                  </a:cubicBezTo>
                  <a:cubicBezTo>
                    <a:pt x="392" y="62"/>
                    <a:pt x="278" y="113"/>
                    <a:pt x="196" y="196"/>
                  </a:cubicBezTo>
                  <a:cubicBezTo>
                    <a:pt x="113" y="278"/>
                    <a:pt x="62" y="392"/>
                    <a:pt x="62" y="519"/>
                  </a:cubicBezTo>
                  <a:cubicBezTo>
                    <a:pt x="62" y="645"/>
                    <a:pt x="113" y="759"/>
                    <a:pt x="196" y="842"/>
                  </a:cubicBezTo>
                  <a:cubicBezTo>
                    <a:pt x="278" y="925"/>
                    <a:pt x="392" y="976"/>
                    <a:pt x="519" y="976"/>
                  </a:cubicBezTo>
                  <a:cubicBezTo>
                    <a:pt x="645" y="976"/>
                    <a:pt x="759" y="925"/>
                    <a:pt x="842" y="842"/>
                  </a:cubicBezTo>
                  <a:cubicBezTo>
                    <a:pt x="925" y="759"/>
                    <a:pt x="976" y="645"/>
                    <a:pt x="976" y="519"/>
                  </a:cubicBezTo>
                  <a:cubicBezTo>
                    <a:pt x="976" y="406"/>
                    <a:pt x="935" y="303"/>
                    <a:pt x="867" y="224"/>
                  </a:cubicBezTo>
                  <a:cubicBezTo>
                    <a:pt x="910" y="178"/>
                    <a:pt x="910" y="178"/>
                    <a:pt x="910" y="178"/>
                  </a:cubicBezTo>
                  <a:cubicBezTo>
                    <a:pt x="989" y="269"/>
                    <a:pt x="1037" y="388"/>
                    <a:pt x="1038" y="519"/>
                  </a:cubicBezTo>
                  <a:cubicBezTo>
                    <a:pt x="1037" y="805"/>
                    <a:pt x="805" y="1037"/>
                    <a:pt x="519" y="1037"/>
                  </a:cubicBezTo>
                  <a:cubicBezTo>
                    <a:pt x="232" y="1037"/>
                    <a:pt x="0" y="805"/>
                    <a:pt x="0" y="519"/>
                  </a:cubicBezTo>
                  <a:cubicBezTo>
                    <a:pt x="0" y="232"/>
                    <a:pt x="232" y="0"/>
                    <a:pt x="51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4ECCB44-B811-40C6-A859-69F8C6CA369D}"/>
              </a:ext>
            </a:extLst>
          </p:cNvPr>
          <p:cNvGrpSpPr/>
          <p:nvPr/>
        </p:nvGrpSpPr>
        <p:grpSpPr>
          <a:xfrm>
            <a:off x="2536252" y="812800"/>
            <a:ext cx="1888586" cy="3911600"/>
            <a:chOff x="3381670" y="2325195"/>
            <a:chExt cx="2518114" cy="3372620"/>
          </a:xfrm>
        </p:grpSpPr>
        <p:cxnSp>
          <p:nvCxnSpPr>
            <p:cNvPr id="19" name="稻壳儿小白白(http://dwz.cn/Wu2UP)">
              <a:extLst>
                <a:ext uri="{FF2B5EF4-FFF2-40B4-BE49-F238E27FC236}">
                  <a16:creationId xmlns:a16="http://schemas.microsoft.com/office/drawing/2014/main" xmlns="" id="{B37F4978-E4B5-4E42-9B9D-C779A2A46070}"/>
                </a:ext>
              </a:extLst>
            </p:cNvPr>
            <p:cNvCxnSpPr/>
            <p:nvPr/>
          </p:nvCxnSpPr>
          <p:spPr>
            <a:xfrm>
              <a:off x="3381670" y="4018265"/>
              <a:ext cx="2092664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稻壳儿小白白(http://dwz.cn/Wu2UP)">
              <a:extLst>
                <a:ext uri="{FF2B5EF4-FFF2-40B4-BE49-F238E27FC236}">
                  <a16:creationId xmlns:a16="http://schemas.microsoft.com/office/drawing/2014/main" xmlns="" id="{38A0FF7F-F82F-412A-A674-81FECF5B4819}"/>
                </a:ext>
              </a:extLst>
            </p:cNvPr>
            <p:cNvCxnSpPr/>
            <p:nvPr/>
          </p:nvCxnSpPr>
          <p:spPr>
            <a:xfrm flipV="1">
              <a:off x="5474334" y="2330667"/>
              <a:ext cx="0" cy="3367148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稻壳儿小白白(http://dwz.cn/Wu2UP)">
              <a:extLst>
                <a:ext uri="{FF2B5EF4-FFF2-40B4-BE49-F238E27FC236}">
                  <a16:creationId xmlns:a16="http://schemas.microsoft.com/office/drawing/2014/main" xmlns="" id="{6AB20BE3-9679-46A6-A205-22A08E57930B}"/>
                </a:ext>
              </a:extLst>
            </p:cNvPr>
            <p:cNvCxnSpPr/>
            <p:nvPr/>
          </p:nvCxnSpPr>
          <p:spPr bwMode="auto">
            <a:xfrm>
              <a:off x="5474334" y="2325195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稻壳儿小白白(http://dwz.cn/Wu2UP)">
              <a:extLst>
                <a:ext uri="{FF2B5EF4-FFF2-40B4-BE49-F238E27FC236}">
                  <a16:creationId xmlns:a16="http://schemas.microsoft.com/office/drawing/2014/main" xmlns="" id="{BFBE5EBE-C763-4502-ACBD-4D15BE08A61D}"/>
                </a:ext>
              </a:extLst>
            </p:cNvPr>
            <p:cNvCxnSpPr/>
            <p:nvPr/>
          </p:nvCxnSpPr>
          <p:spPr bwMode="auto">
            <a:xfrm>
              <a:off x="5474334" y="3168350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稻壳儿小白白(http://dwz.cn/Wu2UP)">
              <a:extLst>
                <a:ext uri="{FF2B5EF4-FFF2-40B4-BE49-F238E27FC236}">
                  <a16:creationId xmlns:a16="http://schemas.microsoft.com/office/drawing/2014/main" xmlns="" id="{D9B7827E-9314-4AF2-AAE3-9943BD0C3EB7}"/>
                </a:ext>
              </a:extLst>
            </p:cNvPr>
            <p:cNvCxnSpPr/>
            <p:nvPr/>
          </p:nvCxnSpPr>
          <p:spPr bwMode="auto">
            <a:xfrm>
              <a:off x="5474334" y="4011505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稻壳儿小白白(http://dwz.cn/Wu2UP)">
              <a:extLst>
                <a:ext uri="{FF2B5EF4-FFF2-40B4-BE49-F238E27FC236}">
                  <a16:creationId xmlns:a16="http://schemas.microsoft.com/office/drawing/2014/main" xmlns="" id="{0A4D0E99-E8B1-46DB-8C02-C43ABA16FE9C}"/>
                </a:ext>
              </a:extLst>
            </p:cNvPr>
            <p:cNvCxnSpPr/>
            <p:nvPr/>
          </p:nvCxnSpPr>
          <p:spPr bwMode="auto">
            <a:xfrm>
              <a:off x="5474334" y="4854660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稻壳儿小白白(http://dwz.cn/Wu2UP)">
              <a:extLst>
                <a:ext uri="{FF2B5EF4-FFF2-40B4-BE49-F238E27FC236}">
                  <a16:creationId xmlns:a16="http://schemas.microsoft.com/office/drawing/2014/main" xmlns="" id="{162CB980-F685-4BC4-900E-329911A51A6A}"/>
                </a:ext>
              </a:extLst>
            </p:cNvPr>
            <p:cNvCxnSpPr/>
            <p:nvPr/>
          </p:nvCxnSpPr>
          <p:spPr bwMode="auto">
            <a:xfrm>
              <a:off x="5474334" y="5697815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447C20E-080C-4AD3-B738-26F766A2CC66}"/>
              </a:ext>
            </a:extLst>
          </p:cNvPr>
          <p:cNvGrpSpPr/>
          <p:nvPr/>
        </p:nvGrpSpPr>
        <p:grpSpPr>
          <a:xfrm>
            <a:off x="4618464" y="801384"/>
            <a:ext cx="4188872" cy="467840"/>
            <a:chOff x="6176388" y="1970075"/>
            <a:chExt cx="5585162" cy="623786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8537D2CD-B7B2-445C-8D5B-90BD4C0C4A7A}"/>
                </a:ext>
              </a:extLst>
            </p:cNvPr>
            <p:cNvSpPr/>
            <p:nvPr/>
          </p:nvSpPr>
          <p:spPr>
            <a:xfrm>
              <a:off x="6176388" y="1998775"/>
              <a:ext cx="595086" cy="5950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+mj-lt"/>
                </a:rPr>
                <a:t>1</a:t>
              </a:r>
              <a:endParaRPr lang="zh-CN" altLang="en-US" sz="2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3BC812D7-F166-4667-B7C5-8B231B654D80}"/>
                </a:ext>
              </a:extLst>
            </p:cNvPr>
            <p:cNvSpPr txBox="1"/>
            <p:nvPr/>
          </p:nvSpPr>
          <p:spPr>
            <a:xfrm>
              <a:off x="6790967" y="1970075"/>
              <a:ext cx="4970583" cy="41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CD632403-1828-4327-86FC-BCC9E45F40FB}"/>
              </a:ext>
            </a:extLst>
          </p:cNvPr>
          <p:cNvSpPr/>
          <p:nvPr/>
        </p:nvSpPr>
        <p:spPr>
          <a:xfrm>
            <a:off x="4618464" y="1655044"/>
            <a:ext cx="446315" cy="4463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21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6C94C85-521D-459A-9767-82859CB5D81D}"/>
              </a:ext>
            </a:extLst>
          </p:cNvPr>
          <p:cNvGrpSpPr/>
          <p:nvPr/>
        </p:nvGrpSpPr>
        <p:grpSpPr>
          <a:xfrm>
            <a:off x="4618464" y="2565401"/>
            <a:ext cx="4261364" cy="752514"/>
            <a:chOff x="6157952" y="3308677"/>
            <a:chExt cx="5681818" cy="100335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87FF66A-50C5-48A3-A97C-8B24E5D9E61E}"/>
                </a:ext>
              </a:extLst>
            </p:cNvPr>
            <p:cNvSpPr/>
            <p:nvPr/>
          </p:nvSpPr>
          <p:spPr>
            <a:xfrm>
              <a:off x="6157952" y="3420533"/>
              <a:ext cx="595086" cy="54513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zh-CN" altLang="en-US" sz="2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DF53E211-889E-4C97-A241-128EB50846EC}"/>
                </a:ext>
              </a:extLst>
            </p:cNvPr>
            <p:cNvSpPr txBox="1"/>
            <p:nvPr/>
          </p:nvSpPr>
          <p:spPr>
            <a:xfrm>
              <a:off x="6869187" y="3308677"/>
              <a:ext cx="4970583" cy="100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姚国梁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《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基于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IDMS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的物流配送多媒体教学开发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》	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2015-2017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年度交通职业教育科学优秀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成果 一等奖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CF234BA3-8A48-47B9-8346-AAD66C029BD2}"/>
              </a:ext>
            </a:extLst>
          </p:cNvPr>
          <p:cNvSpPr/>
          <p:nvPr/>
        </p:nvSpPr>
        <p:spPr>
          <a:xfrm>
            <a:off x="4632291" y="3396180"/>
            <a:ext cx="446315" cy="4463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21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8B24C6E-9F6F-45D8-A656-57D55DAACB5A}"/>
              </a:ext>
            </a:extLst>
          </p:cNvPr>
          <p:cNvGrpSpPr/>
          <p:nvPr/>
        </p:nvGrpSpPr>
        <p:grpSpPr>
          <a:xfrm>
            <a:off x="4632291" y="3980400"/>
            <a:ext cx="4218111" cy="600164"/>
            <a:chOff x="6176388" y="5307203"/>
            <a:chExt cx="5624148" cy="800219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A521B55-DEA8-44F0-A1DE-6EB1B9DE4727}"/>
                </a:ext>
              </a:extLst>
            </p:cNvPr>
            <p:cNvSpPr/>
            <p:nvPr/>
          </p:nvSpPr>
          <p:spPr>
            <a:xfrm>
              <a:off x="6176388" y="5371395"/>
              <a:ext cx="595086" cy="5950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+mj-lt"/>
                </a:rPr>
                <a:t>5</a:t>
              </a:r>
              <a:endParaRPr lang="zh-CN" altLang="en-US" sz="2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461DE56B-C54F-4DE5-939F-2D8D13EC237B}"/>
                </a:ext>
              </a:extLst>
            </p:cNvPr>
            <p:cNvSpPr txBox="1"/>
            <p:nvPr/>
          </p:nvSpPr>
          <p:spPr>
            <a:xfrm>
              <a:off x="6829953" y="5307203"/>
              <a:ext cx="4970583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王静芬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《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基于借阅数据的图书采购经费配置策略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》</a:t>
              </a:r>
            </a:p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上海市职教协会优秀论文三等奖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399728" y="3396180"/>
            <a:ext cx="1528805" cy="73404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公开发表论文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课题获奖</a:t>
            </a:r>
          </a:p>
        </p:txBody>
      </p:sp>
      <p:sp>
        <p:nvSpPr>
          <p:cNvPr id="9" name="矩形 8"/>
          <p:cNvSpPr/>
          <p:nvPr/>
        </p:nvSpPr>
        <p:spPr>
          <a:xfrm>
            <a:off x="5098780" y="766791"/>
            <a:ext cx="3732240" cy="95667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5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齐颖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ts val="1350"/>
              </a:lnSpc>
            </a:pP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《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高校党支部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不忘初心、牢记使命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”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主题教育实践活动研究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》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发表于</a:t>
            </a:r>
            <a:r>
              <a:rPr lang="zh-CN" altLang="zh-CN" sz="1100" dirty="0"/>
              <a:t>《西部论丛》</a:t>
            </a:r>
            <a:r>
              <a:rPr lang="en-US" altLang="zh-CN" sz="1100" dirty="0"/>
              <a:t>2018.08</a:t>
            </a:r>
            <a:endParaRPr lang="en-US" altLang="zh-CN" sz="1100" b="1" dirty="0">
              <a:solidFill>
                <a:srgbClr val="0070C0"/>
              </a:solidFill>
            </a:endParaRPr>
          </a:p>
          <a:p>
            <a:pPr>
              <a:lnSpc>
                <a:spcPts val="1350"/>
              </a:lnSpc>
            </a:pPr>
            <a:r>
              <a:rPr lang="zh-CN" altLang="en-US" sz="1100" b="1" dirty="0">
                <a:solidFill>
                  <a:srgbClr val="0070C0"/>
                </a:solidFill>
              </a:rPr>
              <a:t>本</a:t>
            </a:r>
            <a:r>
              <a:rPr lang="zh-CN" altLang="en-US" sz="1100" b="1" dirty="0">
                <a:solidFill>
                  <a:srgbClr val="0070C0"/>
                </a:solidFill>
              </a:rPr>
              <a:t>课题获得</a:t>
            </a:r>
            <a:r>
              <a:rPr lang="en-US" altLang="zh-CN" sz="1100" b="1" dirty="0">
                <a:solidFill>
                  <a:srgbClr val="0070C0"/>
                </a:solidFill>
              </a:rPr>
              <a:t>    2019</a:t>
            </a:r>
            <a:r>
              <a:rPr lang="zh-CN" altLang="en-US" sz="1100" b="1" dirty="0">
                <a:solidFill>
                  <a:srgbClr val="0070C0"/>
                </a:solidFill>
              </a:rPr>
              <a:t>年市教卫党委系统党建研究会课题立项</a:t>
            </a:r>
            <a:endParaRPr lang="en-US" altLang="zh-CN" sz="1100" b="1" dirty="0">
              <a:solidFill>
                <a:srgbClr val="0070C0"/>
              </a:solidFill>
            </a:endParaRPr>
          </a:p>
          <a:p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46149" y="1594474"/>
            <a:ext cx="3684871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1100" dirty="0"/>
              <a:t>周</a:t>
            </a:r>
            <a:r>
              <a:rPr lang="zh-CN" altLang="zh-CN" sz="1100" dirty="0"/>
              <a:t>圆</a:t>
            </a:r>
            <a:endParaRPr lang="en-US" altLang="zh-CN" sz="1100" dirty="0"/>
          </a:p>
          <a:p>
            <a:r>
              <a:rPr lang="zh-CN" altLang="zh-CN" sz="1100" dirty="0"/>
              <a:t>《三维互动仓储仿真系统》</a:t>
            </a:r>
            <a:r>
              <a:rPr lang="zh-CN" altLang="zh-CN" sz="1100" dirty="0"/>
              <a:t>软件实训教学改革与优化在</a:t>
            </a:r>
            <a:r>
              <a:rPr lang="en-US" altLang="zh-CN" sz="1100" dirty="0"/>
              <a:t>2015-2017</a:t>
            </a:r>
            <a:r>
              <a:rPr lang="zh-CN" altLang="zh-CN" sz="1100" dirty="0"/>
              <a:t>年度交通职业教育科学优秀</a:t>
            </a:r>
            <a:r>
              <a:rPr lang="zh-CN" altLang="zh-CN" sz="1100" dirty="0"/>
              <a:t>成</a:t>
            </a:r>
            <a:r>
              <a:rPr lang="zh-CN" altLang="en-US" sz="1100" dirty="0"/>
              <a:t>果 </a:t>
            </a:r>
            <a:r>
              <a:rPr lang="zh-CN" altLang="zh-CN" sz="1100" dirty="0"/>
              <a:t>三等奖</a:t>
            </a:r>
            <a:endParaRPr lang="en-US" altLang="zh-CN" sz="1100" dirty="0"/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发表于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《现代职教与内涵发展》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《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思维导图在中职物流英语教学中的应用研究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》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投稿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《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海大职教探索论文集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》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51890" y="3264823"/>
            <a:ext cx="4572000" cy="74635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齐颖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《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港湾学校党建信息化研究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》</a:t>
            </a:r>
          </a:p>
          <a:p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中国交通教育研究会职教分会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2015-2017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年度交通职业教育科学优秀成果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三等奖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8643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1" presetID="2" presetClass="entr" presetSubtype="3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齐颖个人\课题论文\2018年课题\2018齐颖港湾课题（全流程）\论文发表\文章正文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40" y="956733"/>
            <a:ext cx="1594693" cy="19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p\Desktop\微信图片_20190614113520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733" y="975668"/>
            <a:ext cx="2802467" cy="195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齐颖个人\课题论文\2018年课题\2018齐颖港湾课题（全流程）\资料\微信图片_20180410111922_副本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77" y="975667"/>
            <a:ext cx="2954867" cy="19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齐颖个人\课题论文\2018年课题\2018齐颖港湾课题（全流程）\资料\微信图片_2018041010581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143" y="948795"/>
            <a:ext cx="1533990" cy="19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微信图片_2019062110521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41" y="3004608"/>
            <a:ext cx="2187359" cy="153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p\Desktop\微信图片_201906211052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99" y="2912534"/>
            <a:ext cx="2278211" cy="162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p\Desktop\微信图片_2019062110520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610" y="2868983"/>
            <a:ext cx="2131400" cy="167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hp\Desktop\微信图片_2019062410555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429" y="2896758"/>
            <a:ext cx="2185334" cy="163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76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656906" y="12757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总结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E9EEE6-135C-4BA6-8BD2-DB016EFA0076}"/>
              </a:ext>
            </a:extLst>
          </p:cNvPr>
          <p:cNvSpPr/>
          <p:nvPr/>
        </p:nvSpPr>
        <p:spPr>
          <a:xfrm>
            <a:off x="656906" y="459849"/>
            <a:ext cx="38702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MH_Other_1">
            <a:extLst>
              <a:ext uri="{FF2B5EF4-FFF2-40B4-BE49-F238E27FC236}">
                <a16:creationId xmlns:a16="http://schemas.microsoft.com/office/drawing/2014/main" xmlns="" id="{C4E5E03D-C63F-4BD3-B53B-4B85FD6206D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89773" y="2422924"/>
            <a:ext cx="501253" cy="39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1"/>
                </a:solidFill>
                <a:latin typeface="+mj-lt"/>
                <a:ea typeface="+mn-ea"/>
              </a:rPr>
              <a:t>04</a:t>
            </a:r>
            <a:endParaRPr lang="zh-CN" altLang="en-US" sz="21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8" name="MH_Other_2">
            <a:extLst>
              <a:ext uri="{FF2B5EF4-FFF2-40B4-BE49-F238E27FC236}">
                <a16:creationId xmlns:a16="http://schemas.microsoft.com/office/drawing/2014/main" xmlns="" id="{BF037889-8165-41AC-98CA-EFECF30935D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9773" y="3444480"/>
            <a:ext cx="501253" cy="39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2"/>
                </a:solidFill>
                <a:latin typeface="+mj-lt"/>
                <a:ea typeface="+mn-ea"/>
              </a:rPr>
              <a:t>02</a:t>
            </a:r>
            <a:endParaRPr lang="zh-CN" altLang="en-US" sz="2100" dirty="0">
              <a:solidFill>
                <a:schemeClr val="accent2"/>
              </a:solidFill>
              <a:latin typeface="+mj-lt"/>
              <a:ea typeface="+mn-ea"/>
            </a:endParaRP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xmlns="" id="{08EA4F9D-CAEA-4B1D-9E68-5C21C00A273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10125" y="1908574"/>
            <a:ext cx="501254" cy="39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2"/>
                </a:solidFill>
                <a:latin typeface="+mj-lt"/>
                <a:ea typeface="+mn-ea"/>
              </a:rPr>
              <a:t>05</a:t>
            </a:r>
            <a:endParaRPr lang="zh-CN" altLang="en-US" sz="2100" dirty="0">
              <a:solidFill>
                <a:schemeClr val="accent2"/>
              </a:solidFill>
              <a:latin typeface="+mj-lt"/>
              <a:ea typeface="+mn-ea"/>
            </a:endParaRPr>
          </a:p>
        </p:txBody>
      </p:sp>
      <p:sp>
        <p:nvSpPr>
          <p:cNvPr id="12" name="MH_Other_4">
            <a:extLst>
              <a:ext uri="{FF2B5EF4-FFF2-40B4-BE49-F238E27FC236}">
                <a16:creationId xmlns:a16="http://schemas.microsoft.com/office/drawing/2014/main" xmlns="" id="{AAACC7DD-3C7D-4EA9-B1B2-46348094756D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10125" y="2931319"/>
            <a:ext cx="501254" cy="39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3"/>
                </a:solidFill>
                <a:latin typeface="+mj-lt"/>
                <a:ea typeface="+mn-ea"/>
              </a:rPr>
              <a:t>03</a:t>
            </a:r>
            <a:endParaRPr lang="zh-CN" altLang="en-US" sz="2100" dirty="0">
              <a:solidFill>
                <a:schemeClr val="accent3"/>
              </a:solidFill>
              <a:latin typeface="+mj-lt"/>
              <a:ea typeface="+mn-ea"/>
            </a:endParaRPr>
          </a:p>
        </p:txBody>
      </p:sp>
      <p:sp>
        <p:nvSpPr>
          <p:cNvPr id="13" name="MH_Other_5">
            <a:extLst>
              <a:ext uri="{FF2B5EF4-FFF2-40B4-BE49-F238E27FC236}">
                <a16:creationId xmlns:a16="http://schemas.microsoft.com/office/drawing/2014/main" xmlns="" id="{756DECB0-52EA-48DB-8184-DFF34B04A80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10125" y="3962401"/>
            <a:ext cx="501254" cy="39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1"/>
                </a:solidFill>
                <a:latin typeface="+mj-lt"/>
                <a:ea typeface="+mn-ea"/>
              </a:rPr>
              <a:t>01</a:t>
            </a:r>
            <a:endParaRPr lang="zh-CN" altLang="en-US" sz="21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14" name="MH_Other_6">
            <a:extLst>
              <a:ext uri="{FF2B5EF4-FFF2-40B4-BE49-F238E27FC236}">
                <a16:creationId xmlns:a16="http://schemas.microsoft.com/office/drawing/2014/main" xmlns="" id="{6197EE8D-3D1A-4433-9A52-14C6846E8B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514850" y="1508522"/>
            <a:ext cx="1091804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" name="MH_Other_7">
            <a:extLst>
              <a:ext uri="{FF2B5EF4-FFF2-40B4-BE49-F238E27FC236}">
                <a16:creationId xmlns:a16="http://schemas.microsoft.com/office/drawing/2014/main" xmlns="" id="{79DABAB5-C16C-499F-A35A-B18799B7C15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3594498" y="2020491"/>
            <a:ext cx="1091803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6" name="MH_Other_8">
            <a:extLst>
              <a:ext uri="{FF2B5EF4-FFF2-40B4-BE49-F238E27FC236}">
                <a16:creationId xmlns:a16="http://schemas.microsoft.com/office/drawing/2014/main" xmlns="" id="{C7185E74-64AB-421B-B274-EA899E7DD72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514850" y="2532460"/>
            <a:ext cx="1091804" cy="913209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" name="MH_Other_9">
            <a:extLst>
              <a:ext uri="{FF2B5EF4-FFF2-40B4-BE49-F238E27FC236}">
                <a16:creationId xmlns:a16="http://schemas.microsoft.com/office/drawing/2014/main" xmlns="" id="{F5AEC205-5B6A-43A4-AA6D-C9D6F8BDEE0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>
            <a:off x="3594498" y="3043238"/>
            <a:ext cx="1091803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MH_Other_10">
            <a:extLst>
              <a:ext uri="{FF2B5EF4-FFF2-40B4-BE49-F238E27FC236}">
                <a16:creationId xmlns:a16="http://schemas.microsoft.com/office/drawing/2014/main" xmlns="" id="{B4257B42-681A-4EFC-9371-3B094DCD18E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514850" y="3555206"/>
            <a:ext cx="1091804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C8F7C05-9589-4E86-9F56-739093DFFD91}"/>
              </a:ext>
            </a:extLst>
          </p:cNvPr>
          <p:cNvSpPr/>
          <p:nvPr/>
        </p:nvSpPr>
        <p:spPr>
          <a:xfrm>
            <a:off x="5625786" y="3284086"/>
            <a:ext cx="2452623" cy="141577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b="1" dirty="0" smtClean="0">
                <a:solidFill>
                  <a:schemeClr val="accent3"/>
                </a:solidFill>
                <a:latin typeface="+mn-ea"/>
              </a:rPr>
              <a:t>2015-2017</a:t>
            </a:r>
            <a:r>
              <a:rPr lang="zh-CN" altLang="en-US" b="1" dirty="0" smtClean="0">
                <a:solidFill>
                  <a:schemeClr val="accent3"/>
                </a:solidFill>
                <a:latin typeface="+mn-ea"/>
              </a:rPr>
              <a:t>年度 上海市中职校系统  优秀工会积极分子</a:t>
            </a:r>
            <a:endParaRPr lang="en-US" altLang="zh-CN" b="1" dirty="0" smtClean="0">
              <a:solidFill>
                <a:schemeClr val="accent3"/>
              </a:solidFill>
              <a:latin typeface="+mn-ea"/>
            </a:endParaRPr>
          </a:p>
          <a:p>
            <a:pPr>
              <a:lnSpc>
                <a:spcPts val="1500"/>
              </a:lnSpc>
            </a:pPr>
            <a:endParaRPr lang="en-US" altLang="zh-CN" b="1" dirty="0" smtClean="0">
              <a:solidFill>
                <a:schemeClr val="accent3"/>
              </a:solidFill>
              <a:latin typeface="+mn-ea"/>
            </a:endParaRPr>
          </a:p>
          <a:p>
            <a:pPr>
              <a:lnSpc>
                <a:spcPts val="1500"/>
              </a:lnSpc>
            </a:pPr>
            <a:r>
              <a:rPr lang="en-US" altLang="zh-CN" b="1" dirty="0" smtClean="0">
                <a:solidFill>
                  <a:schemeClr val="accent3"/>
                </a:solidFill>
                <a:latin typeface="+mn-ea"/>
              </a:rPr>
              <a:t>2018</a:t>
            </a:r>
            <a:r>
              <a:rPr lang="zh-CN" altLang="en-US" b="1" dirty="0">
                <a:solidFill>
                  <a:schemeClr val="accent3"/>
                </a:solidFill>
                <a:latin typeface="+mn-ea"/>
              </a:rPr>
              <a:t>上海市中等职业学校  </a:t>
            </a:r>
            <a:r>
              <a:rPr lang="zh-CN" altLang="en-US" b="1" dirty="0" smtClean="0">
                <a:solidFill>
                  <a:schemeClr val="accent3"/>
                </a:solidFill>
                <a:latin typeface="+mn-ea"/>
              </a:rPr>
              <a:t>优秀指导教师奖</a:t>
            </a:r>
            <a:endParaRPr lang="en-US" altLang="zh-CN" b="1" dirty="0" smtClean="0">
              <a:solidFill>
                <a:schemeClr val="accent3"/>
              </a:solidFill>
              <a:latin typeface="+mn-ea"/>
            </a:endParaRPr>
          </a:p>
          <a:p>
            <a:pPr>
              <a:lnSpc>
                <a:spcPts val="1500"/>
              </a:lnSpc>
            </a:pPr>
            <a:endParaRPr lang="en-US" altLang="zh-CN" b="1" dirty="0" smtClean="0"/>
          </a:p>
          <a:p>
            <a:pPr>
              <a:lnSpc>
                <a:spcPts val="1500"/>
              </a:lnSpc>
            </a:pPr>
            <a:r>
              <a:rPr lang="zh-CN" altLang="en-US" b="1" dirty="0" smtClean="0"/>
              <a:t>廖志平</a:t>
            </a:r>
            <a:endParaRPr lang="zh-CN" altLang="en-US" b="1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34A739C-6CE1-47D3-8474-4ED534A770FD}"/>
              </a:ext>
            </a:extLst>
          </p:cNvPr>
          <p:cNvSpPr/>
          <p:nvPr/>
        </p:nvSpPr>
        <p:spPr>
          <a:xfrm>
            <a:off x="5606652" y="2422922"/>
            <a:ext cx="2148814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b="1" dirty="0" smtClean="0">
                <a:solidFill>
                  <a:schemeClr val="accent3"/>
                </a:solidFill>
                <a:latin typeface="+mn-ea"/>
              </a:rPr>
              <a:t>2018</a:t>
            </a:r>
            <a:r>
              <a:rPr lang="zh-CN" altLang="en-US" b="1" dirty="0" smtClean="0">
                <a:solidFill>
                  <a:schemeClr val="accent3"/>
                </a:solidFill>
                <a:latin typeface="+mn-ea"/>
              </a:rPr>
              <a:t>上海市中等职业学校  书海导航奖、组织金奖</a:t>
            </a:r>
            <a:endParaRPr lang="zh-CN" altLang="en-US" b="1" dirty="0">
              <a:solidFill>
                <a:schemeClr val="accent3"/>
              </a:solidFill>
              <a:latin typeface="+mn-ea"/>
            </a:endParaRPr>
          </a:p>
          <a:p>
            <a:pPr>
              <a:lnSpc>
                <a:spcPts val="1500"/>
              </a:lnSpc>
            </a:pPr>
            <a:r>
              <a:rPr lang="zh-CN" altLang="en-US" b="1" dirty="0"/>
              <a:t>港湾 </a:t>
            </a:r>
            <a:r>
              <a:rPr lang="zh-CN" altLang="zh-CN" b="1" dirty="0"/>
              <a:t>图书馆</a:t>
            </a:r>
            <a:endParaRPr lang="zh-CN" altLang="en-US" b="1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C46136A-E554-43EC-A80C-51EAB18DCC4E}"/>
              </a:ext>
            </a:extLst>
          </p:cNvPr>
          <p:cNvSpPr/>
          <p:nvPr/>
        </p:nvSpPr>
        <p:spPr>
          <a:xfrm>
            <a:off x="5606653" y="1379267"/>
            <a:ext cx="2072614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b="1" dirty="0" smtClean="0">
                <a:solidFill>
                  <a:schemeClr val="accent2"/>
                </a:solidFill>
                <a:latin typeface="+mn-ea"/>
              </a:rPr>
              <a:t>2017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年度上海海事大学优秀教育工作者	</a:t>
            </a:r>
            <a:endParaRPr lang="en-US" altLang="zh-CN" b="1" dirty="0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b="1" dirty="0"/>
              <a:t>王静芬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0964272-69A0-4E11-B00B-8BBD4C1F3A25}"/>
              </a:ext>
            </a:extLst>
          </p:cNvPr>
          <p:cNvSpPr/>
          <p:nvPr/>
        </p:nvSpPr>
        <p:spPr>
          <a:xfrm>
            <a:off x="1485901" y="1895584"/>
            <a:ext cx="2108597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上海海事大学</a:t>
            </a:r>
            <a:r>
              <a:rPr lang="zh-CN" altLang="zh-CN" b="1" dirty="0">
                <a:solidFill>
                  <a:srgbClr val="FF0000"/>
                </a:solidFill>
              </a:rPr>
              <a:t>文明科室（窗口）</a:t>
            </a:r>
          </a:p>
          <a:p>
            <a:r>
              <a:rPr lang="zh-CN" altLang="en-US" b="1" dirty="0" smtClean="0"/>
              <a:t>港湾 </a:t>
            </a:r>
            <a:r>
              <a:rPr lang="zh-CN" altLang="zh-CN" b="1" dirty="0" smtClean="0"/>
              <a:t>图书馆</a:t>
            </a:r>
            <a:r>
              <a:rPr lang="zh-CN" altLang="zh-CN" b="1" dirty="0"/>
              <a:t>、电教中心</a:t>
            </a:r>
            <a:endParaRPr lang="zh-CN" altLang="zh-CN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D270ABE-C363-4D1B-A668-06C34E0623CC}"/>
              </a:ext>
            </a:extLst>
          </p:cNvPr>
          <p:cNvSpPr/>
          <p:nvPr/>
        </p:nvSpPr>
        <p:spPr>
          <a:xfrm>
            <a:off x="1485900" y="2995545"/>
            <a:ext cx="2269066" cy="11464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上海海事大学高等技术学院</a:t>
            </a:r>
            <a:r>
              <a:rPr lang="zh-CN" altLang="zh-CN" b="1" dirty="0" smtClean="0">
                <a:solidFill>
                  <a:srgbClr val="FF0000"/>
                </a:solidFill>
              </a:rPr>
              <a:t>、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zh-CN" b="1" dirty="0" smtClean="0">
                <a:solidFill>
                  <a:srgbClr val="FF0000"/>
                </a:solidFill>
              </a:rPr>
              <a:t>港湾</a:t>
            </a:r>
            <a:r>
              <a:rPr lang="zh-CN" altLang="zh-CN" b="1" dirty="0">
                <a:solidFill>
                  <a:srgbClr val="FF0000"/>
                </a:solidFill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</a:rPr>
              <a:t>2017-2018</a:t>
            </a:r>
            <a:r>
              <a:rPr lang="zh-CN" altLang="zh-CN" b="1" dirty="0" smtClean="0">
                <a:solidFill>
                  <a:srgbClr val="FF0000"/>
                </a:solidFill>
              </a:rPr>
              <a:t>年度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zh-CN" b="1" dirty="0" smtClean="0">
                <a:solidFill>
                  <a:srgbClr val="FF0000"/>
                </a:solidFill>
              </a:rPr>
              <a:t>考核</a:t>
            </a:r>
            <a:r>
              <a:rPr lang="zh-CN" altLang="zh-CN" b="1" dirty="0">
                <a:solidFill>
                  <a:srgbClr val="FF0000"/>
                </a:solidFill>
              </a:rPr>
              <a:t>优秀</a:t>
            </a:r>
          </a:p>
          <a:p>
            <a:r>
              <a:rPr lang="zh-CN" altLang="zh-CN" b="1" dirty="0" smtClean="0"/>
              <a:t>齐颖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55005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8" grpId="0"/>
          <p:bldP spid="11" grpId="0"/>
          <p:bldP spid="12" grpId="0"/>
          <p:bldP spid="13" grpId="0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8" grpId="0"/>
          <p:bldP spid="11" grpId="0"/>
          <p:bldP spid="12" grpId="0"/>
          <p:bldP spid="13" grpId="0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656906" y="12757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总结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E9EEE6-135C-4BA6-8BD2-DB016EFA0076}"/>
              </a:ext>
            </a:extLst>
          </p:cNvPr>
          <p:cNvSpPr/>
          <p:nvPr/>
        </p:nvSpPr>
        <p:spPr>
          <a:xfrm>
            <a:off x="656906" y="459849"/>
            <a:ext cx="38702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MH_Other_1">
            <a:extLst>
              <a:ext uri="{FF2B5EF4-FFF2-40B4-BE49-F238E27FC236}">
                <a16:creationId xmlns:a16="http://schemas.microsoft.com/office/drawing/2014/main" xmlns="" id="{C4E5E03D-C63F-4BD3-B53B-4B85FD6206D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89773" y="2422924"/>
            <a:ext cx="501253" cy="39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1"/>
                </a:solidFill>
                <a:latin typeface="+mj-lt"/>
                <a:ea typeface="+mn-ea"/>
              </a:rPr>
              <a:t>07</a:t>
            </a:r>
            <a:endParaRPr lang="zh-CN" altLang="en-US" sz="21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8" name="MH_Other_2">
            <a:extLst>
              <a:ext uri="{FF2B5EF4-FFF2-40B4-BE49-F238E27FC236}">
                <a16:creationId xmlns:a16="http://schemas.microsoft.com/office/drawing/2014/main" xmlns="" id="{BF037889-8165-41AC-98CA-EFECF30935D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9773" y="3444480"/>
            <a:ext cx="501253" cy="39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2"/>
                </a:solidFill>
                <a:latin typeface="+mj-lt"/>
                <a:ea typeface="+mn-ea"/>
              </a:rPr>
              <a:t>09</a:t>
            </a:r>
            <a:endParaRPr lang="zh-CN" altLang="en-US" sz="2100" dirty="0">
              <a:solidFill>
                <a:schemeClr val="accent2"/>
              </a:solidFill>
              <a:latin typeface="+mj-lt"/>
              <a:ea typeface="+mn-ea"/>
            </a:endParaRP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xmlns="" id="{08EA4F9D-CAEA-4B1D-9E68-5C21C00A273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10125" y="1908574"/>
            <a:ext cx="501254" cy="39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2"/>
                </a:solidFill>
                <a:latin typeface="+mj-lt"/>
                <a:ea typeface="+mn-ea"/>
              </a:rPr>
              <a:t>06</a:t>
            </a:r>
            <a:endParaRPr lang="zh-CN" altLang="en-US" sz="2100" dirty="0">
              <a:solidFill>
                <a:schemeClr val="accent2"/>
              </a:solidFill>
              <a:latin typeface="+mj-lt"/>
              <a:ea typeface="+mn-ea"/>
            </a:endParaRPr>
          </a:p>
        </p:txBody>
      </p:sp>
      <p:sp>
        <p:nvSpPr>
          <p:cNvPr id="12" name="MH_Other_4">
            <a:extLst>
              <a:ext uri="{FF2B5EF4-FFF2-40B4-BE49-F238E27FC236}">
                <a16:creationId xmlns:a16="http://schemas.microsoft.com/office/drawing/2014/main" xmlns="" id="{AAACC7DD-3C7D-4EA9-B1B2-46348094756D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10125" y="2931319"/>
            <a:ext cx="501254" cy="39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3"/>
                </a:solidFill>
                <a:latin typeface="+mj-lt"/>
                <a:ea typeface="+mn-ea"/>
              </a:rPr>
              <a:t>08</a:t>
            </a:r>
            <a:endParaRPr lang="zh-CN" altLang="en-US" sz="2100" dirty="0">
              <a:solidFill>
                <a:schemeClr val="accent3"/>
              </a:solidFill>
              <a:latin typeface="+mj-lt"/>
              <a:ea typeface="+mn-ea"/>
            </a:endParaRPr>
          </a:p>
        </p:txBody>
      </p:sp>
      <p:sp>
        <p:nvSpPr>
          <p:cNvPr id="13" name="MH_Other_5">
            <a:extLst>
              <a:ext uri="{FF2B5EF4-FFF2-40B4-BE49-F238E27FC236}">
                <a16:creationId xmlns:a16="http://schemas.microsoft.com/office/drawing/2014/main" xmlns="" id="{756DECB0-52EA-48DB-8184-DFF34B04A80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10125" y="3962401"/>
            <a:ext cx="501254" cy="39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dirty="0">
                <a:solidFill>
                  <a:schemeClr val="accent1"/>
                </a:solidFill>
                <a:latin typeface="+mj-lt"/>
                <a:ea typeface="+mn-ea"/>
              </a:rPr>
              <a:t>10</a:t>
            </a:r>
            <a:endParaRPr lang="zh-CN" altLang="en-US" sz="21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14" name="MH_Other_6">
            <a:extLst>
              <a:ext uri="{FF2B5EF4-FFF2-40B4-BE49-F238E27FC236}">
                <a16:creationId xmlns:a16="http://schemas.microsoft.com/office/drawing/2014/main" xmlns="" id="{6197EE8D-3D1A-4433-9A52-14C6846E8B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514850" y="1508522"/>
            <a:ext cx="1091804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" name="MH_Other_7">
            <a:extLst>
              <a:ext uri="{FF2B5EF4-FFF2-40B4-BE49-F238E27FC236}">
                <a16:creationId xmlns:a16="http://schemas.microsoft.com/office/drawing/2014/main" xmlns="" id="{79DABAB5-C16C-499F-A35A-B18799B7C15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3594498" y="2020491"/>
            <a:ext cx="1091803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6" name="MH_Other_8">
            <a:extLst>
              <a:ext uri="{FF2B5EF4-FFF2-40B4-BE49-F238E27FC236}">
                <a16:creationId xmlns:a16="http://schemas.microsoft.com/office/drawing/2014/main" xmlns="" id="{C7185E74-64AB-421B-B274-EA899E7DD72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514850" y="2532460"/>
            <a:ext cx="1091804" cy="913209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" name="MH_Other_9">
            <a:extLst>
              <a:ext uri="{FF2B5EF4-FFF2-40B4-BE49-F238E27FC236}">
                <a16:creationId xmlns:a16="http://schemas.microsoft.com/office/drawing/2014/main" xmlns="" id="{F5AEC205-5B6A-43A4-AA6D-C9D6F8BDEE0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>
            <a:off x="3594498" y="3043238"/>
            <a:ext cx="1091803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MH_Other_10">
            <a:extLst>
              <a:ext uri="{FF2B5EF4-FFF2-40B4-BE49-F238E27FC236}">
                <a16:creationId xmlns:a16="http://schemas.microsoft.com/office/drawing/2014/main" xmlns="" id="{B4257B42-681A-4EFC-9371-3B094DCD18E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514850" y="3555206"/>
            <a:ext cx="1091804" cy="9144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C46136A-E554-43EC-A80C-51EAB18DCC4E}"/>
              </a:ext>
            </a:extLst>
          </p:cNvPr>
          <p:cNvSpPr/>
          <p:nvPr/>
        </p:nvSpPr>
        <p:spPr>
          <a:xfrm>
            <a:off x="5606653" y="1379267"/>
            <a:ext cx="2250414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+mn-ea"/>
              </a:rPr>
              <a:t>港湾学校  </a:t>
            </a:r>
            <a:r>
              <a:rPr lang="en-US" altLang="zh-CN" b="1" dirty="0" smtClean="0">
                <a:solidFill>
                  <a:schemeClr val="accent2"/>
                </a:solidFill>
                <a:latin typeface="+mn-ea"/>
              </a:rPr>
              <a:t>2017-2018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年度资产管理先进个人	</a:t>
            </a:r>
            <a:endParaRPr lang="en-US" altLang="zh-CN" b="1" dirty="0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b="1" dirty="0"/>
              <a:t>张峰</a:t>
            </a:r>
          </a:p>
        </p:txBody>
      </p:sp>
      <p:sp>
        <p:nvSpPr>
          <p:cNvPr id="2" name="矩形 1"/>
          <p:cNvSpPr/>
          <p:nvPr/>
        </p:nvSpPr>
        <p:spPr>
          <a:xfrm>
            <a:off x="932810" y="1389190"/>
            <a:ext cx="2661688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基于借阅数据的图书采购经费配置策略</a:t>
            </a:r>
            <a:r>
              <a:rPr lang="en-US" altLang="zh-CN" b="1" dirty="0" smtClean="0">
                <a:solidFill>
                  <a:schemeClr val="accent2"/>
                </a:solidFill>
                <a:latin typeface="+mn-ea"/>
              </a:rPr>
              <a:t>》</a:t>
            </a:r>
          </a:p>
          <a:p>
            <a:r>
              <a:rPr lang="zh-CN" altLang="en-US" b="1" dirty="0" smtClean="0">
                <a:solidFill>
                  <a:schemeClr val="accent2"/>
                </a:solidFill>
                <a:latin typeface="+mn-ea"/>
              </a:rPr>
              <a:t>上海市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职教协会优秀论文三等奖</a:t>
            </a:r>
            <a:endParaRPr lang="en-US" altLang="zh-CN" b="1" dirty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b="1" dirty="0"/>
              <a:t>王静芬</a:t>
            </a:r>
          </a:p>
        </p:txBody>
      </p:sp>
      <p:sp>
        <p:nvSpPr>
          <p:cNvPr id="3" name="矩形 2"/>
          <p:cNvSpPr/>
          <p:nvPr/>
        </p:nvSpPr>
        <p:spPr>
          <a:xfrm>
            <a:off x="5606654" y="2277019"/>
            <a:ext cx="3469613" cy="11464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b="1" dirty="0" smtClean="0">
                <a:solidFill>
                  <a:schemeClr val="accent2"/>
                </a:solidFill>
                <a:latin typeface="+mn-ea"/>
              </a:rPr>
              <a:t>《</a:t>
            </a:r>
            <a:r>
              <a:rPr lang="zh-CN" altLang="zh-CN" b="1" dirty="0">
                <a:solidFill>
                  <a:schemeClr val="accent2"/>
                </a:solidFill>
                <a:latin typeface="+mn-ea"/>
              </a:rPr>
              <a:t>港湾学校党建信息化研究</a:t>
            </a:r>
            <a:r>
              <a:rPr lang="en-US" altLang="zh-CN" b="1" dirty="0" smtClean="0">
                <a:solidFill>
                  <a:schemeClr val="accent2"/>
                </a:solidFill>
                <a:latin typeface="+mn-ea"/>
              </a:rPr>
              <a:t>》</a:t>
            </a:r>
            <a:endParaRPr lang="en-US" altLang="zh-CN" b="1" dirty="0">
              <a:solidFill>
                <a:schemeClr val="accent2"/>
              </a:solidFill>
              <a:latin typeface="+mn-ea"/>
            </a:endParaRPr>
          </a:p>
          <a:p>
            <a:r>
              <a:rPr lang="zh-CN" altLang="zh-CN" b="1" dirty="0" smtClean="0">
                <a:solidFill>
                  <a:schemeClr val="accent2"/>
                </a:solidFill>
                <a:latin typeface="+mn-ea"/>
              </a:rPr>
              <a:t>中国</a:t>
            </a:r>
            <a:r>
              <a:rPr lang="zh-CN" altLang="zh-CN" b="1" dirty="0">
                <a:solidFill>
                  <a:schemeClr val="accent2"/>
                </a:solidFill>
                <a:latin typeface="+mn-ea"/>
              </a:rPr>
              <a:t>交通教育研究会职教分会</a:t>
            </a:r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2015-2017</a:t>
            </a:r>
            <a:r>
              <a:rPr lang="zh-CN" altLang="zh-CN" b="1" dirty="0">
                <a:solidFill>
                  <a:schemeClr val="accent2"/>
                </a:solidFill>
                <a:latin typeface="+mn-ea"/>
              </a:rPr>
              <a:t>年度交通职业教育科学优秀成果</a:t>
            </a:r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  </a:t>
            </a:r>
            <a:r>
              <a:rPr lang="zh-CN" altLang="zh-CN" b="1" dirty="0" smtClean="0">
                <a:solidFill>
                  <a:schemeClr val="accent2"/>
                </a:solidFill>
                <a:latin typeface="+mn-ea"/>
              </a:rPr>
              <a:t>三等奖</a:t>
            </a:r>
            <a:endParaRPr lang="en-US" altLang="zh-CN" b="1" dirty="0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b="1" dirty="0"/>
              <a:t>齐颖</a:t>
            </a:r>
            <a:endParaRPr lang="en-US" altLang="zh-CN" b="1" dirty="0"/>
          </a:p>
          <a:p>
            <a:endParaRPr lang="en-US" altLang="zh-CN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2811" y="3043237"/>
            <a:ext cx="2343790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港湾学校 </a:t>
            </a:r>
            <a:r>
              <a:rPr lang="zh-CN" altLang="en-US" b="1" dirty="0" smtClean="0">
                <a:solidFill>
                  <a:schemeClr val="accent2"/>
                </a:solidFill>
                <a:latin typeface="+mn-ea"/>
              </a:rPr>
              <a:t>  </a:t>
            </a:r>
            <a:r>
              <a:rPr lang="en-US" altLang="zh-CN" b="1" dirty="0" smtClean="0">
                <a:solidFill>
                  <a:schemeClr val="accent2"/>
                </a:solidFill>
                <a:latin typeface="+mn-ea"/>
              </a:rPr>
              <a:t>2017-2018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年度安全管理</a:t>
            </a:r>
            <a:r>
              <a:rPr lang="zh-CN" altLang="en-US" b="1" dirty="0" smtClean="0">
                <a:solidFill>
                  <a:schemeClr val="accent2"/>
                </a:solidFill>
                <a:latin typeface="+mn-ea"/>
              </a:rPr>
              <a:t>先进个人</a:t>
            </a:r>
            <a:endParaRPr lang="en-US" altLang="zh-CN" b="1" dirty="0" smtClean="0">
              <a:solidFill>
                <a:schemeClr val="accent2"/>
              </a:solidFill>
              <a:latin typeface="+mn-ea"/>
            </a:endParaRPr>
          </a:p>
          <a:p>
            <a:r>
              <a:rPr lang="zh-CN" altLang="en-US" b="1" dirty="0"/>
              <a:t>姚国梁</a:t>
            </a:r>
          </a:p>
        </p:txBody>
      </p:sp>
    </p:spTree>
    <p:extLst>
      <p:ext uri="{BB962C8B-B14F-4D97-AF65-F5344CB8AC3E}">
        <p14:creationId xmlns:p14="http://schemas.microsoft.com/office/powerpoint/2010/main" val="71261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8" grpId="0"/>
          <p:bldP spid="11" grpId="0"/>
          <p:bldP spid="12" grpId="0"/>
          <p:bldP spid="13" grpId="0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8" grpId="0"/>
          <p:bldP spid="11" grpId="0"/>
          <p:bldP spid="12" grpId="0"/>
          <p:bldP spid="13" grpId="0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D6A48767-55C6-4820-94F7-D2DA5E9AE3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圆角矩形 33">
            <a:extLst>
              <a:ext uri="{FF2B5EF4-FFF2-40B4-BE49-F238E27FC236}">
                <a16:creationId xmlns:a16="http://schemas.microsoft.com/office/drawing/2014/main" xmlns="" id="{099C8D5D-4DB5-45B9-BBE5-EBC81DB831A8}"/>
              </a:ext>
            </a:extLst>
          </p:cNvPr>
          <p:cNvSpPr/>
          <p:nvPr/>
        </p:nvSpPr>
        <p:spPr>
          <a:xfrm>
            <a:off x="4015688" y="1679786"/>
            <a:ext cx="3672408" cy="324036"/>
          </a:xfrm>
          <a:prstGeom prst="roundRect">
            <a:avLst/>
          </a:prstGeom>
          <a:solidFill>
            <a:srgbClr val="C00000"/>
          </a:solidFill>
          <a:ln w="1524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a:endParaRPr>
          </a:p>
        </p:txBody>
      </p:sp>
      <p:sp>
        <p:nvSpPr>
          <p:cNvPr id="24" name="圆角矩形 34">
            <a:extLst>
              <a:ext uri="{FF2B5EF4-FFF2-40B4-BE49-F238E27FC236}">
                <a16:creationId xmlns:a16="http://schemas.microsoft.com/office/drawing/2014/main" xmlns="" id="{58A72A31-DAB9-4EF9-8B56-30FB67CF5D42}"/>
              </a:ext>
            </a:extLst>
          </p:cNvPr>
          <p:cNvSpPr/>
          <p:nvPr/>
        </p:nvSpPr>
        <p:spPr>
          <a:xfrm>
            <a:off x="4187645" y="1527707"/>
            <a:ext cx="918102" cy="270030"/>
          </a:xfrm>
          <a:prstGeom prst="roundRect">
            <a:avLst>
              <a:gd name="adj" fmla="val 1005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第一部分</a:t>
            </a: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xmlns="" id="{4EF7DA06-7566-43CD-ABBA-7B3E0FB7BB4B}"/>
              </a:ext>
            </a:extLst>
          </p:cNvPr>
          <p:cNvSpPr txBox="1"/>
          <p:nvPr/>
        </p:nvSpPr>
        <p:spPr>
          <a:xfrm>
            <a:off x="5234686" y="1679786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FFFDD5"/>
                </a:solidFill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1500" b="1" dirty="0">
              <a:solidFill>
                <a:srgbClr val="FFFD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 37">
            <a:extLst>
              <a:ext uri="{FF2B5EF4-FFF2-40B4-BE49-F238E27FC236}">
                <a16:creationId xmlns:a16="http://schemas.microsoft.com/office/drawing/2014/main" xmlns="" id="{5EA5883A-6C51-47F3-82AB-51828C8369A5}"/>
              </a:ext>
            </a:extLst>
          </p:cNvPr>
          <p:cNvSpPr/>
          <p:nvPr/>
        </p:nvSpPr>
        <p:spPr>
          <a:xfrm>
            <a:off x="4015688" y="2264869"/>
            <a:ext cx="3672408" cy="324036"/>
          </a:xfrm>
          <a:prstGeom prst="roundRect">
            <a:avLst/>
          </a:prstGeom>
          <a:solidFill>
            <a:srgbClr val="C00000"/>
          </a:solidFill>
          <a:ln w="1524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a:endParaRPr>
          </a:p>
        </p:txBody>
      </p:sp>
      <p:sp>
        <p:nvSpPr>
          <p:cNvPr id="27" name="圆角矩形 39">
            <a:extLst>
              <a:ext uri="{FF2B5EF4-FFF2-40B4-BE49-F238E27FC236}">
                <a16:creationId xmlns:a16="http://schemas.microsoft.com/office/drawing/2014/main" xmlns="" id="{4C589297-365B-4F59-9AAD-EB9FF74DE2CC}"/>
              </a:ext>
            </a:extLst>
          </p:cNvPr>
          <p:cNvSpPr/>
          <p:nvPr/>
        </p:nvSpPr>
        <p:spPr>
          <a:xfrm>
            <a:off x="4187645" y="2112790"/>
            <a:ext cx="918102" cy="270030"/>
          </a:xfrm>
          <a:prstGeom prst="roundRect">
            <a:avLst>
              <a:gd name="adj" fmla="val 1005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第二部分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xmlns="" id="{D2691D5D-3640-4BD6-8535-18FC0DC6D0AD}"/>
              </a:ext>
            </a:extLst>
          </p:cNvPr>
          <p:cNvSpPr txBox="1"/>
          <p:nvPr/>
        </p:nvSpPr>
        <p:spPr>
          <a:xfrm>
            <a:off x="5234686" y="2264869"/>
            <a:ext cx="1292662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党员教育管理</a:t>
            </a:r>
            <a:endParaRPr lang="zh-CN" altLang="en-US" sz="1500" b="1" dirty="0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41">
            <a:extLst>
              <a:ext uri="{FF2B5EF4-FFF2-40B4-BE49-F238E27FC236}">
                <a16:creationId xmlns:a16="http://schemas.microsoft.com/office/drawing/2014/main" xmlns="" id="{B875248A-C05E-44F9-89BC-431593CAA832}"/>
              </a:ext>
            </a:extLst>
          </p:cNvPr>
          <p:cNvSpPr/>
          <p:nvPr/>
        </p:nvSpPr>
        <p:spPr>
          <a:xfrm>
            <a:off x="4015688" y="2841662"/>
            <a:ext cx="3672408" cy="324036"/>
          </a:xfrm>
          <a:prstGeom prst="roundRect">
            <a:avLst/>
          </a:prstGeom>
          <a:solidFill>
            <a:srgbClr val="C00000"/>
          </a:solidFill>
          <a:ln w="1524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a:endParaRPr>
          </a:p>
        </p:txBody>
      </p:sp>
      <p:sp>
        <p:nvSpPr>
          <p:cNvPr id="30" name="圆角矩形 42">
            <a:extLst>
              <a:ext uri="{FF2B5EF4-FFF2-40B4-BE49-F238E27FC236}">
                <a16:creationId xmlns:a16="http://schemas.microsoft.com/office/drawing/2014/main" xmlns="" id="{82BA2D53-4EE4-43BC-8685-BBC26E6E5423}"/>
              </a:ext>
            </a:extLst>
          </p:cNvPr>
          <p:cNvSpPr/>
          <p:nvPr/>
        </p:nvSpPr>
        <p:spPr>
          <a:xfrm>
            <a:off x="4187645" y="2732159"/>
            <a:ext cx="918102" cy="270030"/>
          </a:xfrm>
          <a:prstGeom prst="roundRect">
            <a:avLst>
              <a:gd name="adj" fmla="val 1005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第三部分</a:t>
            </a:r>
          </a:p>
        </p:txBody>
      </p:sp>
      <p:sp>
        <p:nvSpPr>
          <p:cNvPr id="31" name="TextBox 18">
            <a:extLst>
              <a:ext uri="{FF2B5EF4-FFF2-40B4-BE49-F238E27FC236}">
                <a16:creationId xmlns:a16="http://schemas.microsoft.com/office/drawing/2014/main" xmlns="" id="{BFEB9C10-DAEA-45A3-9A05-7B112E66C720}"/>
              </a:ext>
            </a:extLst>
          </p:cNvPr>
          <p:cNvSpPr txBox="1"/>
          <p:nvPr/>
        </p:nvSpPr>
        <p:spPr>
          <a:xfrm>
            <a:off x="5234686" y="2841662"/>
            <a:ext cx="1292662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思想政治工作</a:t>
            </a:r>
            <a:endParaRPr lang="zh-CN" altLang="en-US" sz="1500" b="1" dirty="0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圆角矩形 44">
            <a:extLst>
              <a:ext uri="{FF2B5EF4-FFF2-40B4-BE49-F238E27FC236}">
                <a16:creationId xmlns:a16="http://schemas.microsoft.com/office/drawing/2014/main" xmlns="" id="{82A51375-639B-40AF-AAB6-C2C419EC3D15}"/>
              </a:ext>
            </a:extLst>
          </p:cNvPr>
          <p:cNvSpPr/>
          <p:nvPr/>
        </p:nvSpPr>
        <p:spPr>
          <a:xfrm>
            <a:off x="4015688" y="3412741"/>
            <a:ext cx="3672408" cy="324036"/>
          </a:xfrm>
          <a:prstGeom prst="roundRect">
            <a:avLst/>
          </a:prstGeom>
          <a:solidFill>
            <a:srgbClr val="C00000"/>
          </a:solidFill>
          <a:ln w="1524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a:endParaRPr>
          </a:p>
        </p:txBody>
      </p:sp>
      <p:sp>
        <p:nvSpPr>
          <p:cNvPr id="33" name="圆角矩形 45">
            <a:extLst>
              <a:ext uri="{FF2B5EF4-FFF2-40B4-BE49-F238E27FC236}">
                <a16:creationId xmlns:a16="http://schemas.microsoft.com/office/drawing/2014/main" xmlns="" id="{5D2CAE28-97DA-48AF-A1AF-893A0FC77254}"/>
              </a:ext>
            </a:extLst>
          </p:cNvPr>
          <p:cNvSpPr/>
          <p:nvPr/>
        </p:nvSpPr>
        <p:spPr>
          <a:xfrm>
            <a:off x="4187645" y="3303238"/>
            <a:ext cx="918102" cy="270030"/>
          </a:xfrm>
          <a:prstGeom prst="roundRect">
            <a:avLst>
              <a:gd name="adj" fmla="val 1005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第四部分</a:t>
            </a:r>
          </a:p>
        </p:txBody>
      </p:sp>
      <p:sp>
        <p:nvSpPr>
          <p:cNvPr id="34" name="TextBox 21">
            <a:extLst>
              <a:ext uri="{FF2B5EF4-FFF2-40B4-BE49-F238E27FC236}">
                <a16:creationId xmlns:a16="http://schemas.microsoft.com/office/drawing/2014/main" xmlns="" id="{54B74B11-A21B-4BCC-B3D1-0918816F1344}"/>
              </a:ext>
            </a:extLst>
          </p:cNvPr>
          <p:cNvSpPr txBox="1"/>
          <p:nvPr/>
        </p:nvSpPr>
        <p:spPr>
          <a:xfrm>
            <a:off x="5234686" y="3412741"/>
            <a:ext cx="1292662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战斗堡垒作用</a:t>
            </a:r>
            <a:endParaRPr lang="zh-CN" altLang="en-US" sz="1500" b="1" dirty="0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45">
            <a:extLst>
              <a:ext uri="{FF2B5EF4-FFF2-40B4-BE49-F238E27FC236}">
                <a16:creationId xmlns:a16="http://schemas.microsoft.com/office/drawing/2014/main" xmlns="" id="{C828D314-C626-4300-9AD1-760375666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2936" y="949272"/>
            <a:ext cx="1714500" cy="60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06" tIns="25703" rIns="51406" bIns="25703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itchFamily="34" charset="-122"/>
              </a:rPr>
              <a:t>目录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itchFamily="34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369A9EDF-659D-4C42-A4F9-15B923274E3D}"/>
              </a:ext>
            </a:extLst>
          </p:cNvPr>
          <p:cNvCxnSpPr/>
          <p:nvPr/>
        </p:nvCxnSpPr>
        <p:spPr>
          <a:xfrm>
            <a:off x="1522308" y="1634734"/>
            <a:ext cx="144372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44">
            <a:extLst>
              <a:ext uri="{FF2B5EF4-FFF2-40B4-BE49-F238E27FC236}">
                <a16:creationId xmlns:a16="http://schemas.microsoft.com/office/drawing/2014/main" xmlns="" id="{82A51375-639B-40AF-AAB6-C2C419EC3D15}"/>
              </a:ext>
            </a:extLst>
          </p:cNvPr>
          <p:cNvSpPr/>
          <p:nvPr/>
        </p:nvSpPr>
        <p:spPr>
          <a:xfrm>
            <a:off x="4044812" y="4024580"/>
            <a:ext cx="3672408" cy="324036"/>
          </a:xfrm>
          <a:prstGeom prst="roundRect">
            <a:avLst/>
          </a:prstGeom>
          <a:solidFill>
            <a:srgbClr val="C00000"/>
          </a:solidFill>
          <a:ln w="1524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a:endParaRPr>
          </a:p>
        </p:txBody>
      </p:sp>
      <p:sp>
        <p:nvSpPr>
          <p:cNvPr id="18" name="圆角矩形 45">
            <a:extLst>
              <a:ext uri="{FF2B5EF4-FFF2-40B4-BE49-F238E27FC236}">
                <a16:creationId xmlns:a16="http://schemas.microsoft.com/office/drawing/2014/main" xmlns="" id="{5D2CAE28-97DA-48AF-A1AF-893A0FC77254}"/>
              </a:ext>
            </a:extLst>
          </p:cNvPr>
          <p:cNvSpPr/>
          <p:nvPr/>
        </p:nvSpPr>
        <p:spPr>
          <a:xfrm>
            <a:off x="4213045" y="3916568"/>
            <a:ext cx="918102" cy="270030"/>
          </a:xfrm>
          <a:prstGeom prst="roundRect">
            <a:avLst>
              <a:gd name="adj" fmla="val 1005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第五部分</a:t>
            </a:r>
            <a:endParaRPr lang="zh-CN" altLang="en-US" sz="1200" b="1" dirty="0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1">
            <a:extLst>
              <a:ext uri="{FF2B5EF4-FFF2-40B4-BE49-F238E27FC236}">
                <a16:creationId xmlns:a16="http://schemas.microsoft.com/office/drawing/2014/main" xmlns="" id="{54B74B11-A21B-4BCC-B3D1-0918816F1344}"/>
              </a:ext>
            </a:extLst>
          </p:cNvPr>
          <p:cNvSpPr txBox="1"/>
          <p:nvPr/>
        </p:nvSpPr>
        <p:spPr>
          <a:xfrm>
            <a:off x="5234686" y="4024579"/>
            <a:ext cx="1292662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b="1" dirty="0">
                <a:gradFill flip="none" rotWithShape="1">
                  <a:gsLst>
                    <a:gs pos="0">
                      <a:srgbClr val="F5EA9B">
                        <a:tint val="66000"/>
                        <a:satMod val="160000"/>
                      </a:srgbClr>
                    </a:gs>
                    <a:gs pos="50000">
                      <a:srgbClr val="F5EA9B">
                        <a:tint val="44500"/>
                        <a:satMod val="160000"/>
                      </a:srgbClr>
                    </a:gs>
                    <a:gs pos="100000">
                      <a:srgbClr val="F5EA9B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支部创新项目</a:t>
            </a:r>
            <a:endParaRPr lang="zh-CN" altLang="en-US" sz="1500" b="1" dirty="0">
              <a:gradFill flip="none" rotWithShape="1">
                <a:gsLst>
                  <a:gs pos="0">
                    <a:srgbClr val="F5EA9B">
                      <a:tint val="66000"/>
                      <a:satMod val="160000"/>
                    </a:srgbClr>
                  </a:gs>
                  <a:gs pos="50000">
                    <a:srgbClr val="F5EA9B">
                      <a:tint val="44500"/>
                      <a:satMod val="160000"/>
                    </a:srgbClr>
                  </a:gs>
                  <a:gs pos="100000">
                    <a:srgbClr val="F5EA9B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dir="u"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75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/>
      <p:bldP spid="25" grpId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30" grpId="0" animBg="1"/>
      <p:bldP spid="30" grpId="1" animBg="1"/>
      <p:bldP spid="31" grpId="0"/>
      <p:bldP spid="31" grpId="1"/>
      <p:bldP spid="32" grpId="0" animBg="1"/>
      <p:bldP spid="32" grpId="1" animBg="1"/>
      <p:bldP spid="33" grpId="0" animBg="1"/>
      <p:bldP spid="33" grpId="1" animBg="1"/>
      <p:bldP spid="34" grpId="0"/>
      <p:bldP spid="34" grpId="1"/>
      <p:bldP spid="35" grpId="0"/>
      <p:bldP spid="17" grpId="0" animBg="1"/>
      <p:bldP spid="17" grpId="1" animBg="1"/>
      <p:bldP spid="18" grpId="0" animBg="1"/>
      <p:bldP spid="18" grpId="1" animBg="1"/>
      <p:bldP spid="19" grpId="0"/>
      <p:bldP spid="1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AC66444C-B48E-4AE9-AD12-69889C9CF3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A_矩形 19">
            <a:extLst>
              <a:ext uri="{FF2B5EF4-FFF2-40B4-BE49-F238E27FC236}">
                <a16:creationId xmlns:a16="http://schemas.microsoft.com/office/drawing/2014/main" xmlns="" id="{468C22F5-BA56-4502-BE2B-29DDB96271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60637" y="3424277"/>
            <a:ext cx="4572000" cy="284693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A71C2B"/>
                </a:solidFill>
                <a:latin typeface="+mn-ea"/>
              </a:rPr>
              <a:t>汇报</a:t>
            </a:r>
            <a:r>
              <a:rPr lang="zh-CN" altLang="en-US" dirty="0" smtClean="0">
                <a:solidFill>
                  <a:srgbClr val="A71C2B"/>
                </a:solidFill>
                <a:latin typeface="+mn-ea"/>
              </a:rPr>
              <a:t>人</a:t>
            </a:r>
            <a:r>
              <a:rPr lang="zh-CN" altLang="en-US" dirty="0">
                <a:solidFill>
                  <a:srgbClr val="A71C2B"/>
                </a:solidFill>
                <a:latin typeface="+mn-ea"/>
              </a:rPr>
              <a:t>齐颖</a:t>
            </a:r>
            <a:r>
              <a:rPr lang="zh-CN" altLang="en-US" dirty="0" smtClean="0">
                <a:solidFill>
                  <a:srgbClr val="A71C2B"/>
                </a:solidFill>
                <a:latin typeface="+mn-ea"/>
              </a:rPr>
              <a:t>         </a:t>
            </a:r>
            <a:r>
              <a:rPr lang="zh-CN" altLang="en-US" dirty="0">
                <a:solidFill>
                  <a:srgbClr val="A71C2B"/>
                </a:solidFill>
                <a:latin typeface="+mn-ea"/>
              </a:rPr>
              <a:t>时间</a:t>
            </a:r>
            <a:r>
              <a:rPr lang="zh-CN" altLang="en-US" dirty="0" smtClean="0">
                <a:solidFill>
                  <a:srgbClr val="A71C2B"/>
                </a:solidFill>
                <a:latin typeface="+mn-ea"/>
              </a:rPr>
              <a:t>：</a:t>
            </a:r>
            <a:r>
              <a:rPr lang="en-US" altLang="zh-CN" dirty="0" smtClean="0">
                <a:solidFill>
                  <a:srgbClr val="A71C2B"/>
                </a:solidFill>
                <a:latin typeface="+mn-ea"/>
              </a:rPr>
              <a:t>2019.06</a:t>
            </a:r>
            <a:endParaRPr lang="zh-CN" altLang="en-US" dirty="0">
              <a:solidFill>
                <a:srgbClr val="A71C2B"/>
              </a:solidFill>
              <a:latin typeface="+mn-ea"/>
            </a:endParaRPr>
          </a:p>
        </p:txBody>
      </p:sp>
      <p:sp>
        <p:nvSpPr>
          <p:cNvPr id="4" name="PA_矩形 20">
            <a:extLst>
              <a:ext uri="{FF2B5EF4-FFF2-40B4-BE49-F238E27FC236}">
                <a16:creationId xmlns:a16="http://schemas.microsoft.com/office/drawing/2014/main" xmlns="" id="{4511FEB4-3441-43FA-A5E5-2AC81BC9D4B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41354" y="1904801"/>
            <a:ext cx="659128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>
                <a:solidFill>
                  <a:srgbClr val="A71C2B"/>
                </a:solidFill>
                <a:latin typeface="+mj-ea"/>
                <a:ea typeface="+mj-ea"/>
              </a:rPr>
              <a:t>汇报完毕，欢迎批请指正！</a:t>
            </a:r>
          </a:p>
        </p:txBody>
      </p:sp>
      <p:sp>
        <p:nvSpPr>
          <p:cNvPr id="5" name="PA_矩形 21">
            <a:extLst>
              <a:ext uri="{FF2B5EF4-FFF2-40B4-BE49-F238E27FC236}">
                <a16:creationId xmlns:a16="http://schemas.microsoft.com/office/drawing/2014/main" xmlns="" id="{2360D9D0-71BB-41FF-8B82-543E9B36A10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41354" y="2533323"/>
            <a:ext cx="6350841" cy="2385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100" dirty="0">
                <a:solidFill>
                  <a:srgbClr val="A71C2B"/>
                </a:solidFill>
                <a:latin typeface="+mj-lt"/>
              </a:rPr>
              <a:t>Report on the Work of the Party Branch of the Party Committee of the Party at the Basic Level</a:t>
            </a:r>
            <a:endParaRPr lang="zh-CN" altLang="en-US" sz="1100" dirty="0">
              <a:solidFill>
                <a:srgbClr val="A71C2B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240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5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56AA775A-0AFE-413C-BF27-4292508FFE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PA_文本框 1">
            <a:extLst>
              <a:ext uri="{FF2B5EF4-FFF2-40B4-BE49-F238E27FC236}">
                <a16:creationId xmlns:a16="http://schemas.microsoft.com/office/drawing/2014/main" xmlns="" id="{B8A535E7-3963-4B84-BEE3-38FD4A3705F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84174" y="2287827"/>
            <a:ext cx="3069519" cy="5678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700" b="1" spc="225" dirty="0">
                <a:solidFill>
                  <a:srgbClr val="A71C2B"/>
                </a:solidFill>
                <a:latin typeface="+mn-ea"/>
              </a:rPr>
              <a:t>第一部分</a:t>
            </a:r>
          </a:p>
        </p:txBody>
      </p:sp>
      <p:sp>
        <p:nvSpPr>
          <p:cNvPr id="7" name="PA_文本框 2">
            <a:extLst>
              <a:ext uri="{FF2B5EF4-FFF2-40B4-BE49-F238E27FC236}">
                <a16:creationId xmlns:a16="http://schemas.microsoft.com/office/drawing/2014/main" xmlns="" id="{B90C9658-89FE-419D-89E0-86FA23684DC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10979" y="2232427"/>
            <a:ext cx="6181508" cy="67864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300" b="1" spc="225" dirty="0">
                <a:solidFill>
                  <a:srgbClr val="A71C2B"/>
                </a:solidFill>
                <a:latin typeface="+mj-ea"/>
                <a:ea typeface="+mj-ea"/>
              </a:rPr>
              <a:t>组织建设</a:t>
            </a:r>
            <a:endParaRPr lang="en-US" altLang="zh-CN" sz="3300" b="1" spc="225" dirty="0">
              <a:solidFill>
                <a:srgbClr val="A71C2B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656906" y="12757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抓组织建设，凝聚党员领导干部战斗力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E9EEE6-135C-4BA6-8BD2-DB016EFA0076}"/>
              </a:ext>
            </a:extLst>
          </p:cNvPr>
          <p:cNvSpPr/>
          <p:nvPr/>
        </p:nvSpPr>
        <p:spPr>
          <a:xfrm>
            <a:off x="656906" y="459849"/>
            <a:ext cx="38702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Group 3">
            <a:extLst>
              <a:ext uri="{FF2B5EF4-FFF2-40B4-BE49-F238E27FC236}">
                <a16:creationId xmlns:a16="http://schemas.microsoft.com/office/drawing/2014/main" xmlns="" id="{D1EA981B-C5F6-42FC-B0DA-BD8ACA9D5691}"/>
              </a:ext>
            </a:extLst>
          </p:cNvPr>
          <p:cNvGrpSpPr/>
          <p:nvPr/>
        </p:nvGrpSpPr>
        <p:grpSpPr>
          <a:xfrm>
            <a:off x="912398" y="2648530"/>
            <a:ext cx="1124772" cy="297232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8" name="Round Same Side Corner Rectangle 4">
              <a:extLst>
                <a:ext uri="{FF2B5EF4-FFF2-40B4-BE49-F238E27FC236}">
                  <a16:creationId xmlns:a16="http://schemas.microsoft.com/office/drawing/2014/main" xmlns="" id="{BAAD6E29-99DF-46FA-BDB9-42AA017EC2AA}"/>
                </a:ext>
              </a:extLst>
            </p:cNvPr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3">
              <a:extLst>
                <a:ext uri="{FF2B5EF4-FFF2-40B4-BE49-F238E27FC236}">
                  <a16:creationId xmlns:a16="http://schemas.microsoft.com/office/drawing/2014/main" xmlns="" id="{20F23798-D71F-49D1-9533-63659683A0AF}"/>
                </a:ext>
              </a:extLst>
            </p:cNvPr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xmlns="" id="{54440DE0-A269-47F7-BA84-68C76804D6DE}"/>
              </a:ext>
            </a:extLst>
          </p:cNvPr>
          <p:cNvGrpSpPr/>
          <p:nvPr/>
        </p:nvGrpSpPr>
        <p:grpSpPr>
          <a:xfrm>
            <a:off x="2088758" y="2758497"/>
            <a:ext cx="1124772" cy="288980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13" name="Round Same Side Corner Rectangle 6">
              <a:extLst>
                <a:ext uri="{FF2B5EF4-FFF2-40B4-BE49-F238E27FC236}">
                  <a16:creationId xmlns:a16="http://schemas.microsoft.com/office/drawing/2014/main" xmlns="" id="{123FA7E7-D41B-41ED-8BE7-F727ED3EE513}"/>
                </a:ext>
              </a:extLst>
            </p:cNvPr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4">
              <a:extLst>
                <a:ext uri="{FF2B5EF4-FFF2-40B4-BE49-F238E27FC236}">
                  <a16:creationId xmlns:a16="http://schemas.microsoft.com/office/drawing/2014/main" xmlns="" id="{64DCD561-DD53-434E-93FB-65A6E4D9A930}"/>
                </a:ext>
              </a:extLst>
            </p:cNvPr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1">
            <a:extLst>
              <a:ext uri="{FF2B5EF4-FFF2-40B4-BE49-F238E27FC236}">
                <a16:creationId xmlns:a16="http://schemas.microsoft.com/office/drawing/2014/main" xmlns="" id="{2FB6E636-D34A-4F33-8DB4-0024447272BA}"/>
              </a:ext>
            </a:extLst>
          </p:cNvPr>
          <p:cNvGrpSpPr/>
          <p:nvPr/>
        </p:nvGrpSpPr>
        <p:grpSpPr>
          <a:xfrm>
            <a:off x="3265118" y="2648531"/>
            <a:ext cx="1124772" cy="297231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16" name="Round Same Side Corner Rectangle 7">
              <a:extLst>
                <a:ext uri="{FF2B5EF4-FFF2-40B4-BE49-F238E27FC236}">
                  <a16:creationId xmlns:a16="http://schemas.microsoft.com/office/drawing/2014/main" xmlns="" id="{686B3393-7750-4308-BA49-C5E426957467}"/>
                </a:ext>
              </a:extLst>
            </p:cNvPr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xmlns="" id="{4FBF37CB-12EB-4937-AA92-97D75EC33E2F}"/>
                </a:ext>
              </a:extLst>
            </p:cNvPr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2">
            <a:extLst>
              <a:ext uri="{FF2B5EF4-FFF2-40B4-BE49-F238E27FC236}">
                <a16:creationId xmlns:a16="http://schemas.microsoft.com/office/drawing/2014/main" xmlns="" id="{079B5AEF-E47C-415C-BD2A-B7E1263874B5}"/>
              </a:ext>
            </a:extLst>
          </p:cNvPr>
          <p:cNvGrpSpPr/>
          <p:nvPr/>
        </p:nvGrpSpPr>
        <p:grpSpPr>
          <a:xfrm>
            <a:off x="4441479" y="2758497"/>
            <a:ext cx="1124772" cy="288980"/>
            <a:chOff x="6130393" y="3583747"/>
            <a:chExt cx="1499779" cy="385328"/>
          </a:xfrm>
          <a:solidFill>
            <a:schemeClr val="accent1"/>
          </a:solidFill>
        </p:grpSpPr>
        <p:sp>
          <p:nvSpPr>
            <p:cNvPr id="19" name="Round Same Side Corner Rectangle 8">
              <a:extLst>
                <a:ext uri="{FF2B5EF4-FFF2-40B4-BE49-F238E27FC236}">
                  <a16:creationId xmlns:a16="http://schemas.microsoft.com/office/drawing/2014/main" xmlns="" id="{D787A34E-CB3E-4CBE-983A-AA39443041E4}"/>
                </a:ext>
              </a:extLst>
            </p:cNvPr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Oval 16">
              <a:extLst>
                <a:ext uri="{FF2B5EF4-FFF2-40B4-BE49-F238E27FC236}">
                  <a16:creationId xmlns:a16="http://schemas.microsoft.com/office/drawing/2014/main" xmlns="" id="{D8013C1A-88BD-4337-BF0F-05B7284B9AEB}"/>
                </a:ext>
              </a:extLst>
            </p:cNvPr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35">
            <a:extLst>
              <a:ext uri="{FF2B5EF4-FFF2-40B4-BE49-F238E27FC236}">
                <a16:creationId xmlns:a16="http://schemas.microsoft.com/office/drawing/2014/main" xmlns="" id="{BC952A51-7C96-47DD-8B1D-2DAA76D2CC68}"/>
              </a:ext>
            </a:extLst>
          </p:cNvPr>
          <p:cNvGrpSpPr/>
          <p:nvPr/>
        </p:nvGrpSpPr>
        <p:grpSpPr>
          <a:xfrm>
            <a:off x="6794199" y="2758497"/>
            <a:ext cx="1124772" cy="288980"/>
            <a:chOff x="9267526" y="3583748"/>
            <a:chExt cx="1499779" cy="385327"/>
          </a:xfrm>
          <a:solidFill>
            <a:schemeClr val="accent3"/>
          </a:solidFill>
        </p:grpSpPr>
        <p:sp>
          <p:nvSpPr>
            <p:cNvPr id="22" name="Round Same Side Corner Rectangle 5">
              <a:extLst>
                <a:ext uri="{FF2B5EF4-FFF2-40B4-BE49-F238E27FC236}">
                  <a16:creationId xmlns:a16="http://schemas.microsoft.com/office/drawing/2014/main" xmlns="" id="{1FE36C35-B8DA-4441-93FE-73C0ED2960CD}"/>
                </a:ext>
              </a:extLst>
            </p:cNvPr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17">
              <a:extLst>
                <a:ext uri="{FF2B5EF4-FFF2-40B4-BE49-F238E27FC236}">
                  <a16:creationId xmlns:a16="http://schemas.microsoft.com/office/drawing/2014/main" xmlns="" id="{D9B529FA-F25E-4C0D-9022-AB7019793D5F}"/>
                </a:ext>
              </a:extLst>
            </p:cNvPr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9">
            <a:extLst>
              <a:ext uri="{FF2B5EF4-FFF2-40B4-BE49-F238E27FC236}">
                <a16:creationId xmlns:a16="http://schemas.microsoft.com/office/drawing/2014/main" xmlns="" id="{AD42BEF0-D930-4479-864B-1076A46DFDD9}"/>
              </a:ext>
            </a:extLst>
          </p:cNvPr>
          <p:cNvGrpSpPr/>
          <p:nvPr/>
        </p:nvGrpSpPr>
        <p:grpSpPr>
          <a:xfrm>
            <a:off x="5617839" y="2648530"/>
            <a:ext cx="1124772" cy="297232"/>
            <a:chOff x="7698960" y="3437117"/>
            <a:chExt cx="1499779" cy="396331"/>
          </a:xfrm>
          <a:solidFill>
            <a:schemeClr val="accent2"/>
          </a:solidFill>
        </p:grpSpPr>
        <p:sp>
          <p:nvSpPr>
            <p:cNvPr id="25" name="Round Same Side Corner Rectangle 9">
              <a:extLst>
                <a:ext uri="{FF2B5EF4-FFF2-40B4-BE49-F238E27FC236}">
                  <a16:creationId xmlns:a16="http://schemas.microsoft.com/office/drawing/2014/main" xmlns="" id="{583D35E3-5BAC-481A-80B8-1952193F93B4}"/>
                </a:ext>
              </a:extLst>
            </p:cNvPr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18">
              <a:extLst>
                <a:ext uri="{FF2B5EF4-FFF2-40B4-BE49-F238E27FC236}">
                  <a16:creationId xmlns:a16="http://schemas.microsoft.com/office/drawing/2014/main" xmlns="" id="{A788D2C7-A9E9-4F08-AEAF-E5B801A5185C}"/>
                </a:ext>
              </a:extLst>
            </p:cNvPr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0">
            <a:extLst>
              <a:ext uri="{FF2B5EF4-FFF2-40B4-BE49-F238E27FC236}">
                <a16:creationId xmlns:a16="http://schemas.microsoft.com/office/drawing/2014/main" xmlns="" id="{DD104886-1181-4041-86E1-58051AB1AD91}"/>
              </a:ext>
            </a:extLst>
          </p:cNvPr>
          <p:cNvGrpSpPr/>
          <p:nvPr/>
        </p:nvGrpSpPr>
        <p:grpSpPr>
          <a:xfrm>
            <a:off x="7182466" y="3111726"/>
            <a:ext cx="348239" cy="348834"/>
            <a:chOff x="9145588" y="4435475"/>
            <a:chExt cx="464344" cy="465138"/>
          </a:xfrm>
          <a:solidFill>
            <a:schemeClr val="accent3"/>
          </a:solidFill>
        </p:grpSpPr>
        <p:sp>
          <p:nvSpPr>
            <p:cNvPr id="28" name="AutoShape 7">
              <a:extLst>
                <a:ext uri="{FF2B5EF4-FFF2-40B4-BE49-F238E27FC236}">
                  <a16:creationId xmlns:a16="http://schemas.microsoft.com/office/drawing/2014/main" xmlns="" id="{5D11B7C6-47C0-413A-9637-9900833EC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AutoShape 8">
              <a:extLst>
                <a:ext uri="{FF2B5EF4-FFF2-40B4-BE49-F238E27FC236}">
                  <a16:creationId xmlns:a16="http://schemas.microsoft.com/office/drawing/2014/main" xmlns="" id="{61236D55-4C22-4E13-A6C9-B70AE7F1C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9">
              <a:extLst>
                <a:ext uri="{FF2B5EF4-FFF2-40B4-BE49-F238E27FC236}">
                  <a16:creationId xmlns:a16="http://schemas.microsoft.com/office/drawing/2014/main" xmlns="" id="{9D7D02EB-7D34-4C57-8339-34C994987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0">
              <a:extLst>
                <a:ext uri="{FF2B5EF4-FFF2-40B4-BE49-F238E27FC236}">
                  <a16:creationId xmlns:a16="http://schemas.microsoft.com/office/drawing/2014/main" xmlns="" id="{C8276A89-34D9-44AC-BEB0-1C8A58591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AutoShape 11">
              <a:extLst>
                <a:ext uri="{FF2B5EF4-FFF2-40B4-BE49-F238E27FC236}">
                  <a16:creationId xmlns:a16="http://schemas.microsoft.com/office/drawing/2014/main" xmlns="" id="{CB676E86-CE5A-49E6-9055-3EE7300D1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AutoShape 12">
              <a:extLst>
                <a:ext uri="{FF2B5EF4-FFF2-40B4-BE49-F238E27FC236}">
                  <a16:creationId xmlns:a16="http://schemas.microsoft.com/office/drawing/2014/main" xmlns="" id="{494C87A2-6FBD-4380-8C64-B3FCA35AD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">
              <a:extLst>
                <a:ext uri="{FF2B5EF4-FFF2-40B4-BE49-F238E27FC236}">
                  <a16:creationId xmlns:a16="http://schemas.microsoft.com/office/drawing/2014/main" xmlns="" id="{8AF090EA-C219-4180-9846-FC2FA82DB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4">
              <a:extLst>
                <a:ext uri="{FF2B5EF4-FFF2-40B4-BE49-F238E27FC236}">
                  <a16:creationId xmlns:a16="http://schemas.microsoft.com/office/drawing/2014/main" xmlns="" id="{BC7E005D-702C-46DC-8BB1-F67633189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AutoShape 15">
              <a:extLst>
                <a:ext uri="{FF2B5EF4-FFF2-40B4-BE49-F238E27FC236}">
                  <a16:creationId xmlns:a16="http://schemas.microsoft.com/office/drawing/2014/main" xmlns="" id="{A74E8FE4-A673-4871-89E8-15B705B3E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0">
            <a:extLst>
              <a:ext uri="{FF2B5EF4-FFF2-40B4-BE49-F238E27FC236}">
                <a16:creationId xmlns:a16="http://schemas.microsoft.com/office/drawing/2014/main" xmlns="" id="{35025777-7DA8-48F9-B1ED-EBC979B15D31}"/>
              </a:ext>
            </a:extLst>
          </p:cNvPr>
          <p:cNvGrpSpPr/>
          <p:nvPr/>
        </p:nvGrpSpPr>
        <p:grpSpPr>
          <a:xfrm>
            <a:off x="6057692" y="2247396"/>
            <a:ext cx="348239" cy="348239"/>
            <a:chOff x="7287419" y="2577307"/>
            <a:chExt cx="464344" cy="464344"/>
          </a:xfrm>
          <a:solidFill>
            <a:schemeClr val="accent2"/>
          </a:solidFill>
        </p:grpSpPr>
        <p:sp>
          <p:nvSpPr>
            <p:cNvPr id="38" name="AutoShape 56">
              <a:extLst>
                <a:ext uri="{FF2B5EF4-FFF2-40B4-BE49-F238E27FC236}">
                  <a16:creationId xmlns:a16="http://schemas.microsoft.com/office/drawing/2014/main" xmlns="" id="{82FC9077-55A7-4593-9C5F-B05508E75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57">
              <a:extLst>
                <a:ext uri="{FF2B5EF4-FFF2-40B4-BE49-F238E27FC236}">
                  <a16:creationId xmlns:a16="http://schemas.microsoft.com/office/drawing/2014/main" xmlns="" id="{1A8821B2-DC47-4A5D-957D-4A5BD813A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58">
              <a:extLst>
                <a:ext uri="{FF2B5EF4-FFF2-40B4-BE49-F238E27FC236}">
                  <a16:creationId xmlns:a16="http://schemas.microsoft.com/office/drawing/2014/main" xmlns="" id="{C71E0401-34CD-4499-A545-5E2A4D810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AutoShape 59">
            <a:extLst>
              <a:ext uri="{FF2B5EF4-FFF2-40B4-BE49-F238E27FC236}">
                <a16:creationId xmlns:a16="http://schemas.microsoft.com/office/drawing/2014/main" xmlns="" id="{D56D3244-B8BD-4376-93D8-4FA750E6AB15}"/>
              </a:ext>
            </a:extLst>
          </p:cNvPr>
          <p:cNvSpPr>
            <a:spLocks/>
          </p:cNvSpPr>
          <p:nvPr/>
        </p:nvSpPr>
        <p:spPr bwMode="auto">
          <a:xfrm>
            <a:off x="2422488" y="3104657"/>
            <a:ext cx="348834" cy="34823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42" name="Group 38">
            <a:extLst>
              <a:ext uri="{FF2B5EF4-FFF2-40B4-BE49-F238E27FC236}">
                <a16:creationId xmlns:a16="http://schemas.microsoft.com/office/drawing/2014/main" xmlns="" id="{4E05E604-D57B-4125-8E32-54CB9701D16C}"/>
              </a:ext>
            </a:extLst>
          </p:cNvPr>
          <p:cNvGrpSpPr/>
          <p:nvPr/>
        </p:nvGrpSpPr>
        <p:grpSpPr>
          <a:xfrm>
            <a:off x="3704674" y="2242573"/>
            <a:ext cx="348834" cy="29347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43" name="AutoShape 120">
              <a:extLst>
                <a:ext uri="{FF2B5EF4-FFF2-40B4-BE49-F238E27FC236}">
                  <a16:creationId xmlns:a16="http://schemas.microsoft.com/office/drawing/2014/main" xmlns="" id="{942E0638-77B2-4A39-954C-BD5454324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21">
              <a:extLst>
                <a:ext uri="{FF2B5EF4-FFF2-40B4-BE49-F238E27FC236}">
                  <a16:creationId xmlns:a16="http://schemas.microsoft.com/office/drawing/2014/main" xmlns="" id="{12286830-21EA-4389-9610-334759AAB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22">
              <a:extLst>
                <a:ext uri="{FF2B5EF4-FFF2-40B4-BE49-F238E27FC236}">
                  <a16:creationId xmlns:a16="http://schemas.microsoft.com/office/drawing/2014/main" xmlns="" id="{05827630-3B63-4FD8-8663-37EF74BA0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2">
            <a:extLst>
              <a:ext uri="{FF2B5EF4-FFF2-40B4-BE49-F238E27FC236}">
                <a16:creationId xmlns:a16="http://schemas.microsoft.com/office/drawing/2014/main" xmlns="" id="{63E45836-7704-4CA2-9096-9F634E2C37AE}"/>
              </a:ext>
            </a:extLst>
          </p:cNvPr>
          <p:cNvGrpSpPr/>
          <p:nvPr/>
        </p:nvGrpSpPr>
        <p:grpSpPr>
          <a:xfrm>
            <a:off x="1300665" y="2247099"/>
            <a:ext cx="348239" cy="272044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47" name="AutoShape 140">
              <a:extLst>
                <a:ext uri="{FF2B5EF4-FFF2-40B4-BE49-F238E27FC236}">
                  <a16:creationId xmlns:a16="http://schemas.microsoft.com/office/drawing/2014/main" xmlns="" id="{AC8E8C2C-C73B-438E-A7DD-86414D4B4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1">
              <a:extLst>
                <a:ext uri="{FF2B5EF4-FFF2-40B4-BE49-F238E27FC236}">
                  <a16:creationId xmlns:a16="http://schemas.microsoft.com/office/drawing/2014/main" xmlns="" id="{849B246E-E8BC-4D08-93CE-2523835DB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42">
              <a:extLst>
                <a:ext uri="{FF2B5EF4-FFF2-40B4-BE49-F238E27FC236}">
                  <a16:creationId xmlns:a16="http://schemas.microsoft.com/office/drawing/2014/main" xmlns="" id="{B4A41C35-92A9-41CB-8835-A4A827CB5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AutoShape 143">
              <a:extLst>
                <a:ext uri="{FF2B5EF4-FFF2-40B4-BE49-F238E27FC236}">
                  <a16:creationId xmlns:a16="http://schemas.microsoft.com/office/drawing/2014/main" xmlns="" id="{F55F8537-77ED-4D48-9906-14ADC64F6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AutoShape 144">
              <a:extLst>
                <a:ext uri="{FF2B5EF4-FFF2-40B4-BE49-F238E27FC236}">
                  <a16:creationId xmlns:a16="http://schemas.microsoft.com/office/drawing/2014/main" xmlns="" id="{990B0F40-2C53-4971-8915-301C79403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45">
              <a:extLst>
                <a:ext uri="{FF2B5EF4-FFF2-40B4-BE49-F238E27FC236}">
                  <a16:creationId xmlns:a16="http://schemas.microsoft.com/office/drawing/2014/main" xmlns="" id="{A546036C-D4BA-48EB-A8E3-479877A33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46">
              <a:extLst>
                <a:ext uri="{FF2B5EF4-FFF2-40B4-BE49-F238E27FC236}">
                  <a16:creationId xmlns:a16="http://schemas.microsoft.com/office/drawing/2014/main" xmlns="" id="{72EFCC57-CA21-4745-B35C-FA241C896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2">
            <a:extLst>
              <a:ext uri="{FF2B5EF4-FFF2-40B4-BE49-F238E27FC236}">
                <a16:creationId xmlns:a16="http://schemas.microsoft.com/office/drawing/2014/main" xmlns="" id="{C70E1153-A509-43A9-972C-2C2923A60A7F}"/>
              </a:ext>
            </a:extLst>
          </p:cNvPr>
          <p:cNvGrpSpPr/>
          <p:nvPr/>
        </p:nvGrpSpPr>
        <p:grpSpPr>
          <a:xfrm>
            <a:off x="4884739" y="3104656"/>
            <a:ext cx="239303" cy="348834"/>
            <a:chOff x="5441157" y="4440238"/>
            <a:chExt cx="319088" cy="465138"/>
          </a:xfrm>
          <a:solidFill>
            <a:schemeClr val="accent1"/>
          </a:solidFill>
        </p:grpSpPr>
        <p:sp>
          <p:nvSpPr>
            <p:cNvPr id="55" name="AutoShape 97">
              <a:extLst>
                <a:ext uri="{FF2B5EF4-FFF2-40B4-BE49-F238E27FC236}">
                  <a16:creationId xmlns:a16="http://schemas.microsoft.com/office/drawing/2014/main" xmlns="" id="{409311D5-97CC-45E0-AE46-94231AC83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98">
              <a:extLst>
                <a:ext uri="{FF2B5EF4-FFF2-40B4-BE49-F238E27FC236}">
                  <a16:creationId xmlns:a16="http://schemas.microsoft.com/office/drawing/2014/main" xmlns="" id="{B52CE4A9-B8F8-4C04-A205-F53B067DE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99">
              <a:extLst>
                <a:ext uri="{FF2B5EF4-FFF2-40B4-BE49-F238E27FC236}">
                  <a16:creationId xmlns:a16="http://schemas.microsoft.com/office/drawing/2014/main" xmlns="" id="{8C49A8FC-EA59-4AA6-AD16-6DAAEBCEA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141FFD8B-4BD9-473E-BCEA-DC946E315BCD}"/>
              </a:ext>
            </a:extLst>
          </p:cNvPr>
          <p:cNvGrpSpPr/>
          <p:nvPr/>
        </p:nvGrpSpPr>
        <p:grpSpPr>
          <a:xfrm>
            <a:off x="758601" y="3195849"/>
            <a:ext cx="1432365" cy="1094830"/>
            <a:chOff x="769573" y="4460624"/>
            <a:chExt cx="1909820" cy="1459773"/>
          </a:xfrm>
        </p:grpSpPr>
        <p:sp>
          <p:nvSpPr>
            <p:cNvPr id="59" name="TextBox 23">
              <a:extLst>
                <a:ext uri="{FF2B5EF4-FFF2-40B4-BE49-F238E27FC236}">
                  <a16:creationId xmlns:a16="http://schemas.microsoft.com/office/drawing/2014/main" xmlns="" id="{E5F07240-87E7-4806-9615-E660D1B9626A}"/>
                </a:ext>
              </a:extLst>
            </p:cNvPr>
            <p:cNvSpPr txBox="1"/>
            <p:nvPr/>
          </p:nvSpPr>
          <p:spPr>
            <a:xfrm>
              <a:off x="769573" y="4781624"/>
              <a:ext cx="190982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支部书记：齐    颖</a:t>
              </a:r>
              <a:endPara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组织委员：姚国梁</a:t>
              </a:r>
              <a:endPara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宣传委员：王静芬</a:t>
              </a:r>
              <a:endParaRPr lang="en-GB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60" name="TextBox 24">
              <a:extLst>
                <a:ext uri="{FF2B5EF4-FFF2-40B4-BE49-F238E27FC236}">
                  <a16:creationId xmlns:a16="http://schemas.microsoft.com/office/drawing/2014/main" xmlns="" id="{D31EC109-4916-480C-AFEF-19ABE98D521C}"/>
                </a:ext>
              </a:extLst>
            </p:cNvPr>
            <p:cNvSpPr txBox="1"/>
            <p:nvPr/>
          </p:nvSpPr>
          <p:spPr>
            <a:xfrm>
              <a:off x="1055069" y="4460624"/>
              <a:ext cx="1443131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支委会成员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63" name="TextBox 24">
            <a:extLst>
              <a:ext uri="{FF2B5EF4-FFF2-40B4-BE49-F238E27FC236}">
                <a16:creationId xmlns:a16="http://schemas.microsoft.com/office/drawing/2014/main" xmlns="" id="{63744E35-920D-417C-B51F-CAB7DF502A12}"/>
              </a:ext>
            </a:extLst>
          </p:cNvPr>
          <p:cNvSpPr txBox="1"/>
          <p:nvPr/>
        </p:nvSpPr>
        <p:spPr>
          <a:xfrm>
            <a:off x="2063317" y="1830466"/>
            <a:ext cx="1754326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班子健全、分工明确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团结务实、坚持原则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6" name="TextBox 24">
            <a:extLst>
              <a:ext uri="{FF2B5EF4-FFF2-40B4-BE49-F238E27FC236}">
                <a16:creationId xmlns:a16="http://schemas.microsoft.com/office/drawing/2014/main" xmlns="" id="{6EC13934-11E3-4FD9-A04A-4A9BB57FD1B7}"/>
              </a:ext>
            </a:extLst>
          </p:cNvPr>
          <p:cNvSpPr txBox="1"/>
          <p:nvPr/>
        </p:nvSpPr>
        <p:spPr>
          <a:xfrm>
            <a:off x="3203905" y="3193154"/>
            <a:ext cx="1754326" cy="715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学期、学年工作计划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学期、学年工作总结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9" name="TextBox 24">
            <a:extLst>
              <a:ext uri="{FF2B5EF4-FFF2-40B4-BE49-F238E27FC236}">
                <a16:creationId xmlns:a16="http://schemas.microsoft.com/office/drawing/2014/main" xmlns="" id="{46F7E8B6-970C-414C-8DB9-A92C9953D6E0}"/>
              </a:ext>
            </a:extLst>
          </p:cNvPr>
          <p:cNvSpPr txBox="1"/>
          <p:nvPr/>
        </p:nvSpPr>
        <p:spPr>
          <a:xfrm>
            <a:off x="4328680" y="1830466"/>
            <a:ext cx="1754326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向全体党员汇报工作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接受党员监督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2" name="TextBox 24">
            <a:extLst>
              <a:ext uri="{FF2B5EF4-FFF2-40B4-BE49-F238E27FC236}">
                <a16:creationId xmlns:a16="http://schemas.microsoft.com/office/drawing/2014/main" xmlns="" id="{8697EA13-8881-4676-9882-9B4F11F6D668}"/>
              </a:ext>
            </a:extLst>
          </p:cNvPr>
          <p:cNvSpPr txBox="1"/>
          <p:nvPr/>
        </p:nvSpPr>
        <p:spPr>
          <a:xfrm>
            <a:off x="5176990" y="3167713"/>
            <a:ext cx="4155625" cy="715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三会一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课完整（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支部党员大会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、支委会、党小组会、党课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）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民主生活会民主评议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159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7" presetID="2" presetClass="entr" presetSubtype="8" fill="hold" nodeType="after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8" presetID="2" presetClass="entr" presetSubtype="8" fill="hold" nodeType="after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59" presetID="2" presetClass="entr" presetSubtype="8" fill="hold" nodeType="after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70" presetID="2" presetClass="entr" presetSubtype="8" fill="hold" nodeType="after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7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7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81" presetID="2" presetClass="entr" presetSubtype="4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5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7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8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4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656906" y="12757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抓组织建设，凝聚党员领导干部战斗力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E9EEE6-135C-4BA6-8BD2-DB016EFA0076}"/>
              </a:ext>
            </a:extLst>
          </p:cNvPr>
          <p:cNvSpPr/>
          <p:nvPr/>
        </p:nvSpPr>
        <p:spPr>
          <a:xfrm>
            <a:off x="656906" y="459849"/>
            <a:ext cx="38702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141FFD8B-4BD9-473E-BCEA-DC946E315BCD}"/>
              </a:ext>
            </a:extLst>
          </p:cNvPr>
          <p:cNvGrpSpPr/>
          <p:nvPr/>
        </p:nvGrpSpPr>
        <p:grpSpPr>
          <a:xfrm>
            <a:off x="758601" y="3195849"/>
            <a:ext cx="1432365" cy="1094830"/>
            <a:chOff x="769573" y="4460624"/>
            <a:chExt cx="1909820" cy="1459773"/>
          </a:xfrm>
        </p:grpSpPr>
        <p:sp>
          <p:nvSpPr>
            <p:cNvPr id="59" name="TextBox 23">
              <a:extLst>
                <a:ext uri="{FF2B5EF4-FFF2-40B4-BE49-F238E27FC236}">
                  <a16:creationId xmlns:a16="http://schemas.microsoft.com/office/drawing/2014/main" xmlns="" id="{E5F07240-87E7-4806-9615-E660D1B9626A}"/>
                </a:ext>
              </a:extLst>
            </p:cNvPr>
            <p:cNvSpPr txBox="1"/>
            <p:nvPr/>
          </p:nvSpPr>
          <p:spPr>
            <a:xfrm>
              <a:off x="769573" y="4781624"/>
              <a:ext cx="190982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支部书记：齐    </a:t>
              </a: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颖</a:t>
              </a:r>
              <a:endPara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组织委员：姚国梁</a:t>
              </a:r>
              <a:endPara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宣传委员：王静芬</a:t>
              </a:r>
              <a:endParaRPr lang="en-GB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60" name="TextBox 24">
              <a:extLst>
                <a:ext uri="{FF2B5EF4-FFF2-40B4-BE49-F238E27FC236}">
                  <a16:creationId xmlns:a16="http://schemas.microsoft.com/office/drawing/2014/main" xmlns="" id="{D31EC109-4916-480C-AFEF-19ABE98D521C}"/>
                </a:ext>
              </a:extLst>
            </p:cNvPr>
            <p:cNvSpPr txBox="1"/>
            <p:nvPr/>
          </p:nvSpPr>
          <p:spPr>
            <a:xfrm>
              <a:off x="1055069" y="4460624"/>
              <a:ext cx="1443131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支委会成员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63" name="TextBox 24">
            <a:extLst>
              <a:ext uri="{FF2B5EF4-FFF2-40B4-BE49-F238E27FC236}">
                <a16:creationId xmlns:a16="http://schemas.microsoft.com/office/drawing/2014/main" xmlns="" id="{63744E35-920D-417C-B51F-CAB7DF502A12}"/>
              </a:ext>
            </a:extLst>
          </p:cNvPr>
          <p:cNvSpPr txBox="1"/>
          <p:nvPr/>
        </p:nvSpPr>
        <p:spPr>
          <a:xfrm>
            <a:off x="656905" y="4268503"/>
            <a:ext cx="1754326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班子健全、分工明确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团结务实、坚持原则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6" name="TextBox 24">
            <a:extLst>
              <a:ext uri="{FF2B5EF4-FFF2-40B4-BE49-F238E27FC236}">
                <a16:creationId xmlns:a16="http://schemas.microsoft.com/office/drawing/2014/main" xmlns="" id="{6EC13934-11E3-4FD9-A04A-4A9BB57FD1B7}"/>
              </a:ext>
            </a:extLst>
          </p:cNvPr>
          <p:cNvSpPr txBox="1"/>
          <p:nvPr/>
        </p:nvSpPr>
        <p:spPr>
          <a:xfrm>
            <a:off x="3203905" y="3990597"/>
            <a:ext cx="1754326" cy="715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学期、学年工作计划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学期、学年工作总结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2" name="TextBox 24">
            <a:extLst>
              <a:ext uri="{FF2B5EF4-FFF2-40B4-BE49-F238E27FC236}">
                <a16:creationId xmlns:a16="http://schemas.microsoft.com/office/drawing/2014/main" xmlns="" id="{8697EA13-8881-4676-9882-9B4F11F6D668}"/>
              </a:ext>
            </a:extLst>
          </p:cNvPr>
          <p:cNvSpPr txBox="1"/>
          <p:nvPr/>
        </p:nvSpPr>
        <p:spPr>
          <a:xfrm>
            <a:off x="5157091" y="925225"/>
            <a:ext cx="4155625" cy="86946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三会一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课完整（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支部党员大会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、支委会、党小组会、党课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）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民主生活会民主评议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026" name="Picture 2" descr="C:\Users\hp\Desktop\微信图片_2019062011055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35" y="846668"/>
            <a:ext cx="2907727" cy="218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微信图片_2019062011051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45" y="1464733"/>
            <a:ext cx="1863432" cy="226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党支部（教辅）\支部新闻稿件\致敬七•一，不忘初心，讲身边的红色故事+20190614\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1617723"/>
            <a:ext cx="1401233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党支部（教辅）\支部新闻稿件\港湾校区党支部学习《垃圾分类知识讲座》+2019.04.26\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37200" y="3724914"/>
            <a:ext cx="1401233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党支部（教辅）\支部新闻稿件\港湾校区教辅党支部主题党日-学习《中国共产党支部工作条例（试行）》+2018.12.17\1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2673989"/>
            <a:ext cx="1401233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党支部（教辅）\支部新闻稿件\港湾教辅党支部年底民主测评会议+2016.12.26\2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472" y="1611579"/>
            <a:ext cx="1397729" cy="10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党支部（教辅）\支部新闻稿件\港湾教辅党支部 唱响红歌，“我的初心使命”主题党日活动+2018.07.10\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432" y="2673989"/>
            <a:ext cx="1401233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党支部（教辅）\支部新闻稿件\港湾校区组织教工党员参观一大会址+2018.05.09\2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472" y="3724914"/>
            <a:ext cx="1401233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43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56AA775A-0AFE-413C-BF27-4292508FFE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-59123"/>
            <a:ext cx="9144000" cy="5143500"/>
          </a:xfrm>
          <a:prstGeom prst="rect">
            <a:avLst/>
          </a:prstGeom>
        </p:spPr>
      </p:pic>
      <p:sp>
        <p:nvSpPr>
          <p:cNvPr id="6" name="PA_文本框 1">
            <a:extLst>
              <a:ext uri="{FF2B5EF4-FFF2-40B4-BE49-F238E27FC236}">
                <a16:creationId xmlns:a16="http://schemas.microsoft.com/office/drawing/2014/main" xmlns="" id="{B8A535E7-3963-4B84-BEE3-38FD4A3705F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94441" y="1351974"/>
            <a:ext cx="3069519" cy="5678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700" b="1" spc="225" dirty="0">
                <a:solidFill>
                  <a:srgbClr val="A71C2B"/>
                </a:solidFill>
                <a:latin typeface="+mn-ea"/>
              </a:rPr>
              <a:t>第二部分</a:t>
            </a:r>
          </a:p>
        </p:txBody>
      </p:sp>
      <p:sp>
        <p:nvSpPr>
          <p:cNvPr id="7" name="PA_文本框 2">
            <a:extLst>
              <a:ext uri="{FF2B5EF4-FFF2-40B4-BE49-F238E27FC236}">
                <a16:creationId xmlns:a16="http://schemas.microsoft.com/office/drawing/2014/main" xmlns="" id="{B90C9658-89FE-419D-89E0-86FA23684DC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38446" y="1874617"/>
            <a:ext cx="6181508" cy="67864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300" b="1" spc="225" dirty="0">
                <a:solidFill>
                  <a:srgbClr val="A71C2B"/>
                </a:solidFill>
                <a:latin typeface="+mj-ea"/>
                <a:ea typeface="+mj-ea"/>
              </a:rPr>
              <a:t>党员教育管理</a:t>
            </a:r>
            <a:endParaRPr lang="zh-CN" altLang="en-US" sz="3300" b="1" spc="225" dirty="0">
              <a:solidFill>
                <a:srgbClr val="A71C2B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92686785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656906" y="12757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抓学习教育，营造树党风扬正气的氛围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E9EEE6-135C-4BA6-8BD2-DB016EFA0076}"/>
              </a:ext>
            </a:extLst>
          </p:cNvPr>
          <p:cNvSpPr/>
          <p:nvPr/>
        </p:nvSpPr>
        <p:spPr>
          <a:xfrm>
            <a:off x="656906" y="459849"/>
            <a:ext cx="38702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1121B8A-A2F2-4444-9525-15E5376C3B8D}"/>
              </a:ext>
            </a:extLst>
          </p:cNvPr>
          <p:cNvGrpSpPr/>
          <p:nvPr/>
        </p:nvGrpSpPr>
        <p:grpSpPr>
          <a:xfrm>
            <a:off x="3631959" y="3608882"/>
            <a:ext cx="1932385" cy="1933575"/>
            <a:chOff x="4842612" y="4811843"/>
            <a:chExt cx="2576513" cy="2578100"/>
          </a:xfrm>
        </p:grpSpPr>
        <p:sp>
          <p:nvSpPr>
            <p:cNvPr id="8" name="Chord 88">
              <a:extLst>
                <a:ext uri="{FF2B5EF4-FFF2-40B4-BE49-F238E27FC236}">
                  <a16:creationId xmlns:a16="http://schemas.microsoft.com/office/drawing/2014/main" xmlns="" id="{5DC75FCD-B684-46FF-B982-655AB0C91D49}"/>
                </a:ext>
              </a:extLst>
            </p:cNvPr>
            <p:cNvSpPr/>
            <p:nvPr/>
          </p:nvSpPr>
          <p:spPr bwMode="auto">
            <a:xfrm>
              <a:off x="4842612" y="4811843"/>
              <a:ext cx="2576513" cy="2578100"/>
            </a:xfrm>
            <a:prstGeom prst="chord">
              <a:avLst>
                <a:gd name="adj1" fmla="val 10841139"/>
                <a:gd name="adj2" fmla="val 21551980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74"/>
              <a:endParaRPr 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" name="TextBox 42">
              <a:extLst>
                <a:ext uri="{FF2B5EF4-FFF2-40B4-BE49-F238E27FC236}">
                  <a16:creationId xmlns:a16="http://schemas.microsoft.com/office/drawing/2014/main" xmlns="" id="{F8FB692A-3307-461A-B436-6457195BC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7237" y="5371079"/>
              <a:ext cx="2337214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b="1" dirty="0">
                  <a:solidFill>
                    <a:schemeClr val="bg1"/>
                  </a:solidFill>
                  <a:latin typeface="+mn-ea"/>
                  <a:cs typeface="宋体" pitchFamily="2" charset="-122"/>
                </a:rPr>
                <a:t>党员教育管理</a:t>
              </a:r>
              <a:endParaRPr lang="zh-CN" altLang="zh-CN" sz="1900" b="1" dirty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B82B6E-0F95-42E6-A0B0-DCBD726F6E51}"/>
              </a:ext>
            </a:extLst>
          </p:cNvPr>
          <p:cNvGrpSpPr/>
          <p:nvPr/>
        </p:nvGrpSpPr>
        <p:grpSpPr>
          <a:xfrm>
            <a:off x="664198" y="2911944"/>
            <a:ext cx="2643911" cy="1780408"/>
            <a:chOff x="885597" y="3882592"/>
            <a:chExt cx="3525215" cy="2373877"/>
          </a:xfrm>
        </p:grpSpPr>
        <p:cxnSp>
          <p:nvCxnSpPr>
            <p:cNvPr id="13" name="直接连接符 2">
              <a:extLst>
                <a:ext uri="{FF2B5EF4-FFF2-40B4-BE49-F238E27FC236}">
                  <a16:creationId xmlns:a16="http://schemas.microsoft.com/office/drawing/2014/main" xmlns="" id="{8F99A896-C859-4320-8173-852572EE1516}"/>
                </a:ext>
              </a:extLst>
            </p:cNvPr>
            <p:cNvCxnSpPr>
              <a:stCxn id="15" idx="2"/>
            </p:cNvCxnSpPr>
            <p:nvPr/>
          </p:nvCxnSpPr>
          <p:spPr bwMode="auto">
            <a:xfrm flipH="1" flipV="1">
              <a:off x="1978762" y="5938968"/>
              <a:ext cx="1800225" cy="0"/>
            </a:xfrm>
            <a:prstGeom prst="line">
              <a:avLst/>
            </a:prstGeom>
            <a:ln w="28575">
              <a:solidFill>
                <a:schemeClr val="accent1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C4179A5-9E0E-4312-9817-EA7C738ED0C2}"/>
                </a:ext>
              </a:extLst>
            </p:cNvPr>
            <p:cNvCxnSpPr/>
            <p:nvPr/>
          </p:nvCxnSpPr>
          <p:spPr bwMode="auto">
            <a:xfrm flipH="1" flipV="1">
              <a:off x="1978762" y="5065843"/>
              <a:ext cx="0" cy="873125"/>
            </a:xfrm>
            <a:prstGeom prst="line">
              <a:avLst/>
            </a:prstGeom>
            <a:ln w="28575">
              <a:solidFill>
                <a:schemeClr val="accent1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85">
              <a:extLst>
                <a:ext uri="{FF2B5EF4-FFF2-40B4-BE49-F238E27FC236}">
                  <a16:creationId xmlns:a16="http://schemas.microsoft.com/office/drawing/2014/main" xmlns="" id="{64EE30DF-44B2-46C8-AF40-BE583518D0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78987" y="5623056"/>
              <a:ext cx="631825" cy="6334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74"/>
              <a:r>
                <a:rPr lang="zh-CN" altLang="zh-CN" dirty="0">
                  <a:solidFill>
                    <a:schemeClr val="bg1"/>
                  </a:solidFill>
                  <a:latin typeface="+mj-lt"/>
                  <a:cs typeface="+mn-ea"/>
                </a:rPr>
                <a:t>01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03C2A00-3F2D-4A22-95DA-9836A9BB30CF}"/>
                </a:ext>
              </a:extLst>
            </p:cNvPr>
            <p:cNvGrpSpPr/>
            <p:nvPr/>
          </p:nvGrpSpPr>
          <p:grpSpPr>
            <a:xfrm>
              <a:off x="885597" y="3882592"/>
              <a:ext cx="2414822" cy="787488"/>
              <a:chOff x="703106" y="3801242"/>
              <a:chExt cx="2414822" cy="787488"/>
            </a:xfrm>
          </p:grpSpPr>
          <p:sp>
            <p:nvSpPr>
              <p:cNvPr id="17" name="TextBox 95">
                <a:extLst>
                  <a:ext uri="{FF2B5EF4-FFF2-40B4-BE49-F238E27FC236}">
                    <a16:creationId xmlns:a16="http://schemas.microsoft.com/office/drawing/2014/main" xmlns="" id="{8829E254-2773-40F4-B89F-842F55B5E449}"/>
                  </a:ext>
                </a:extLst>
              </p:cNvPr>
              <p:cNvSpPr txBox="1"/>
              <p:nvPr/>
            </p:nvSpPr>
            <p:spPr>
              <a:xfrm>
                <a:off x="829881" y="3801242"/>
                <a:ext cx="2161277" cy="410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fontAlgn="base"/>
                <a:r>
                  <a:rPr lang="zh-CN" altLang="en-US" b="1" dirty="0" smtClean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党员思想理论教育</a:t>
                </a:r>
                <a:endParaRPr lang="en-GB" altLang="zh-CN" b="1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ectangle 96">
                <a:extLst>
                  <a:ext uri="{FF2B5EF4-FFF2-40B4-BE49-F238E27FC236}">
                    <a16:creationId xmlns:a16="http://schemas.microsoft.com/office/drawing/2014/main" xmlns="" id="{2A4DDD52-3C91-44BD-BAA2-9F8BC61C0CAD}"/>
                  </a:ext>
                </a:extLst>
              </p:cNvPr>
              <p:cNvSpPr/>
              <p:nvPr/>
            </p:nvSpPr>
            <p:spPr>
              <a:xfrm>
                <a:off x="703106" y="4096287"/>
                <a:ext cx="2414822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理论联系实际</a:t>
                </a:r>
                <a:endParaRPr lang="en-GB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81AFD8F-DD2F-4D20-AC82-A615B2D8ACD1}"/>
              </a:ext>
            </a:extLst>
          </p:cNvPr>
          <p:cNvGrpSpPr/>
          <p:nvPr/>
        </p:nvGrpSpPr>
        <p:grpSpPr>
          <a:xfrm>
            <a:off x="1761818" y="1869225"/>
            <a:ext cx="2001110" cy="1771805"/>
            <a:chOff x="2349091" y="2492299"/>
            <a:chExt cx="2668146" cy="2362407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8737FD0-6DB7-4571-943D-FBBA0387FFBD}"/>
                </a:ext>
              </a:extLst>
            </p:cNvPr>
            <p:cNvCxnSpPr>
              <a:stCxn id="22" idx="2"/>
            </p:cNvCxnSpPr>
            <p:nvPr/>
          </p:nvCxnSpPr>
          <p:spPr bwMode="auto">
            <a:xfrm flipH="1" flipV="1">
              <a:off x="3451962" y="4537206"/>
              <a:ext cx="931863" cy="0"/>
            </a:xfrm>
            <a:prstGeom prst="line">
              <a:avLst/>
            </a:prstGeom>
            <a:ln w="28575">
              <a:solidFill>
                <a:schemeClr val="accent2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77A8F01-4408-4058-A2CF-8CE72E3BAB66}"/>
                </a:ext>
              </a:extLst>
            </p:cNvPr>
            <p:cNvCxnSpPr/>
            <p:nvPr/>
          </p:nvCxnSpPr>
          <p:spPr bwMode="auto">
            <a:xfrm flipH="1" flipV="1">
              <a:off x="3490062" y="3664081"/>
              <a:ext cx="0" cy="873125"/>
            </a:xfrm>
            <a:prstGeom prst="line">
              <a:avLst/>
            </a:prstGeom>
            <a:ln w="28575">
              <a:solidFill>
                <a:schemeClr val="accent2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86">
              <a:extLst>
                <a:ext uri="{FF2B5EF4-FFF2-40B4-BE49-F238E27FC236}">
                  <a16:creationId xmlns:a16="http://schemas.microsoft.com/office/drawing/2014/main" xmlns="" id="{A1A51C8E-1439-430E-B43E-94AE0C52F0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83824" y="4219706"/>
              <a:ext cx="633413" cy="635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74"/>
              <a:r>
                <a:rPr lang="zh-CN" altLang="zh-CN" dirty="0">
                  <a:solidFill>
                    <a:schemeClr val="bg1"/>
                  </a:solidFill>
                  <a:latin typeface="+mj-lt"/>
                  <a:cs typeface="+mn-ea"/>
                </a:rPr>
                <a:t>02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C3FC9996-D5B2-4CD0-94ED-0A531B3F8A68}"/>
                </a:ext>
              </a:extLst>
            </p:cNvPr>
            <p:cNvGrpSpPr/>
            <p:nvPr/>
          </p:nvGrpSpPr>
          <p:grpSpPr>
            <a:xfrm>
              <a:off x="2349091" y="2492299"/>
              <a:ext cx="2414822" cy="787488"/>
              <a:chOff x="703106" y="3801242"/>
              <a:chExt cx="2414822" cy="787488"/>
            </a:xfrm>
          </p:grpSpPr>
          <p:sp>
            <p:nvSpPr>
              <p:cNvPr id="24" name="TextBox 95">
                <a:extLst>
                  <a:ext uri="{FF2B5EF4-FFF2-40B4-BE49-F238E27FC236}">
                    <a16:creationId xmlns:a16="http://schemas.microsoft.com/office/drawing/2014/main" xmlns="" id="{1B4BEA38-11A0-4FFD-88BF-14D648E6C64B}"/>
                  </a:ext>
                </a:extLst>
              </p:cNvPr>
              <p:cNvSpPr txBox="1"/>
              <p:nvPr/>
            </p:nvSpPr>
            <p:spPr>
              <a:xfrm>
                <a:off x="1308643" y="3801242"/>
                <a:ext cx="1203748" cy="410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fontAlgn="base"/>
                <a:r>
                  <a:rPr lang="zh-CN" altLang="en-US" b="1" dirty="0" smtClean="0">
                    <a:solidFill>
                      <a:schemeClr val="accent2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党员活动</a:t>
                </a:r>
                <a:endParaRPr lang="en-GB" altLang="zh-CN" b="1" dirty="0">
                  <a:solidFill>
                    <a:schemeClr val="accent2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96">
                <a:extLst>
                  <a:ext uri="{FF2B5EF4-FFF2-40B4-BE49-F238E27FC236}">
                    <a16:creationId xmlns:a16="http://schemas.microsoft.com/office/drawing/2014/main" xmlns="" id="{D5C8ADF6-A1BC-4F60-B17E-3671709B42B1}"/>
                  </a:ext>
                </a:extLst>
              </p:cNvPr>
              <p:cNvSpPr/>
              <p:nvPr/>
            </p:nvSpPr>
            <p:spPr>
              <a:xfrm>
                <a:off x="703106" y="4096287"/>
                <a:ext cx="2414822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注重实效</a:t>
                </a:r>
                <a:endParaRPr lang="en-GB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4400E3D-EEB8-4C13-95D9-6AE97C98E7E2}"/>
              </a:ext>
            </a:extLst>
          </p:cNvPr>
          <p:cNvGrpSpPr/>
          <p:nvPr/>
        </p:nvGrpSpPr>
        <p:grpSpPr>
          <a:xfrm>
            <a:off x="3701018" y="1233446"/>
            <a:ext cx="1811117" cy="2003962"/>
            <a:chOff x="4934691" y="1644594"/>
            <a:chExt cx="2414822" cy="2671949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A97286B-0AE9-431E-BCED-5F1019655909}"/>
                </a:ext>
              </a:extLst>
            </p:cNvPr>
            <p:cNvCxnSpPr/>
            <p:nvPr/>
          </p:nvCxnSpPr>
          <p:spPr bwMode="auto">
            <a:xfrm flipH="1" flipV="1">
              <a:off x="6130074" y="2813181"/>
              <a:ext cx="0" cy="874713"/>
            </a:xfrm>
            <a:prstGeom prst="line">
              <a:avLst/>
            </a:prstGeom>
            <a:ln w="28575">
              <a:solidFill>
                <a:schemeClr val="accent3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82">
              <a:extLst>
                <a:ext uri="{FF2B5EF4-FFF2-40B4-BE49-F238E27FC236}">
                  <a16:creationId xmlns:a16="http://schemas.microsoft.com/office/drawing/2014/main" xmlns="" id="{AA0C67FF-9CAC-41B0-90F8-4007BC8978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12574" y="3681543"/>
              <a:ext cx="635000" cy="635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74"/>
              <a:r>
                <a:rPr lang="zh-CN" altLang="zh-CN">
                  <a:solidFill>
                    <a:schemeClr val="bg1"/>
                  </a:solidFill>
                  <a:latin typeface="+mj-lt"/>
                  <a:cs typeface="+mn-ea"/>
                </a:rPr>
                <a:t>03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6D2CDAAE-B277-4BD1-B094-08D516173151}"/>
                </a:ext>
              </a:extLst>
            </p:cNvPr>
            <p:cNvGrpSpPr/>
            <p:nvPr/>
          </p:nvGrpSpPr>
          <p:grpSpPr>
            <a:xfrm>
              <a:off x="4934691" y="1644594"/>
              <a:ext cx="2414822" cy="1156822"/>
              <a:chOff x="703106" y="3801242"/>
              <a:chExt cx="2414822" cy="1156822"/>
            </a:xfrm>
          </p:grpSpPr>
          <p:sp>
            <p:nvSpPr>
              <p:cNvPr id="30" name="TextBox 95">
                <a:extLst>
                  <a:ext uri="{FF2B5EF4-FFF2-40B4-BE49-F238E27FC236}">
                    <a16:creationId xmlns:a16="http://schemas.microsoft.com/office/drawing/2014/main" xmlns="" id="{63AFBD94-CDD7-4157-99F0-AF866C65A3BF}"/>
                  </a:ext>
                </a:extLst>
              </p:cNvPr>
              <p:cNvSpPr txBox="1"/>
              <p:nvPr/>
            </p:nvSpPr>
            <p:spPr>
              <a:xfrm>
                <a:off x="1069263" y="3801242"/>
                <a:ext cx="1682513" cy="410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fontAlgn="base"/>
                <a:r>
                  <a:rPr lang="zh-CN" altLang="en-US" b="1" dirty="0" smtClean="0">
                    <a:solidFill>
                      <a:schemeClr val="accent3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主题实践活动</a:t>
                </a:r>
                <a:endParaRPr lang="en-GB" altLang="zh-CN" b="1" dirty="0">
                  <a:solidFill>
                    <a:schemeClr val="accent3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ectangle 96">
                <a:extLst>
                  <a:ext uri="{FF2B5EF4-FFF2-40B4-BE49-F238E27FC236}">
                    <a16:creationId xmlns:a16="http://schemas.microsoft.com/office/drawing/2014/main" xmlns="" id="{5F55015A-074B-486C-84A3-993C8473742F}"/>
                  </a:ext>
                </a:extLst>
              </p:cNvPr>
              <p:cNvSpPr/>
              <p:nvPr/>
            </p:nvSpPr>
            <p:spPr>
              <a:xfrm>
                <a:off x="703106" y="4096289"/>
                <a:ext cx="2414822" cy="861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</a:pPr>
                <a:r>
                  <a:rPr lang="en-US" altLang="zh-CN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1.</a:t>
                </a:r>
                <a:r>
                  <a:rPr lang="zh-CN" altLang="en-US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垃圾分类讲座我知道</a:t>
                </a:r>
                <a:endPara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  <a:p>
                <a:pPr algn="ctr" fontAlgn="base">
                  <a:lnSpc>
                    <a:spcPct val="150000"/>
                  </a:lnSpc>
                </a:pPr>
                <a:r>
                  <a:rPr lang="en-US" altLang="zh-CN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2.</a:t>
                </a:r>
                <a:r>
                  <a:rPr lang="zh-CN" altLang="en-US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雪龙号探索之旅</a:t>
                </a:r>
                <a:endPara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  <a:p>
                <a:pPr algn="ctr" fontAlgn="base">
                  <a:lnSpc>
                    <a:spcPct val="150000"/>
                  </a:lnSpc>
                </a:pPr>
                <a:r>
                  <a:rPr lang="en-US" altLang="zh-CN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3</a:t>
                </a:r>
                <a:r>
                  <a:rPr lang="en-US" altLang="zh-CN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.</a:t>
                </a:r>
                <a:r>
                  <a:rPr lang="zh-CN" altLang="en-US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城市之光参观</a:t>
                </a:r>
                <a:r>
                  <a:rPr lang="en-US" altLang="zh-CN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……</a:t>
                </a:r>
                <a:endParaRPr lang="en-GB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B83588F-6487-4912-81B7-675714EDA5DD}"/>
              </a:ext>
            </a:extLst>
          </p:cNvPr>
          <p:cNvGrpSpPr/>
          <p:nvPr/>
        </p:nvGrpSpPr>
        <p:grpSpPr>
          <a:xfrm>
            <a:off x="5426231" y="1869225"/>
            <a:ext cx="2007063" cy="1771805"/>
            <a:chOff x="7234974" y="2492299"/>
            <a:chExt cx="2676084" cy="2362407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5B1E4E02-4F3B-4B3E-B24E-42B71C1F19BE}"/>
                </a:ext>
              </a:extLst>
            </p:cNvPr>
            <p:cNvCxnSpPr/>
            <p:nvPr/>
          </p:nvCxnSpPr>
          <p:spPr bwMode="auto">
            <a:xfrm flipH="1" flipV="1">
              <a:off x="8674837" y="3664081"/>
              <a:ext cx="0" cy="873125"/>
            </a:xfrm>
            <a:prstGeom prst="line">
              <a:avLst/>
            </a:prstGeom>
            <a:ln w="28575">
              <a:solidFill>
                <a:schemeClr val="accent2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01F138B3-37D8-4840-9662-628954EA0AEE}"/>
                </a:ext>
              </a:extLst>
            </p:cNvPr>
            <p:cNvCxnSpPr/>
            <p:nvPr/>
          </p:nvCxnSpPr>
          <p:spPr bwMode="auto">
            <a:xfrm flipH="1" flipV="1">
              <a:off x="7728687" y="4537206"/>
              <a:ext cx="931863" cy="0"/>
            </a:xfrm>
            <a:prstGeom prst="line">
              <a:avLst/>
            </a:prstGeom>
            <a:ln w="28575">
              <a:solidFill>
                <a:schemeClr val="accent2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83">
              <a:extLst>
                <a:ext uri="{FF2B5EF4-FFF2-40B4-BE49-F238E27FC236}">
                  <a16:creationId xmlns:a16="http://schemas.microsoft.com/office/drawing/2014/main" xmlns="" id="{3991B2A4-6343-490A-B4FF-B16924A7B9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234974" y="4219706"/>
              <a:ext cx="631825" cy="635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74"/>
              <a:r>
                <a:rPr lang="zh-CN" altLang="zh-CN">
                  <a:solidFill>
                    <a:schemeClr val="bg1"/>
                  </a:solidFill>
                  <a:latin typeface="+mj-lt"/>
                  <a:cs typeface="+mn-ea"/>
                </a:rPr>
                <a:t>04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BBBCBD5F-0A10-422B-A908-78272FFA5EDA}"/>
                </a:ext>
              </a:extLst>
            </p:cNvPr>
            <p:cNvGrpSpPr/>
            <p:nvPr/>
          </p:nvGrpSpPr>
          <p:grpSpPr>
            <a:xfrm>
              <a:off x="7496236" y="2492299"/>
              <a:ext cx="2414822" cy="1156822"/>
              <a:chOff x="703106" y="3801242"/>
              <a:chExt cx="2414822" cy="1156822"/>
            </a:xfrm>
          </p:grpSpPr>
          <p:sp>
            <p:nvSpPr>
              <p:cNvPr id="37" name="TextBox 95">
                <a:extLst>
                  <a:ext uri="{FF2B5EF4-FFF2-40B4-BE49-F238E27FC236}">
                    <a16:creationId xmlns:a16="http://schemas.microsoft.com/office/drawing/2014/main" xmlns="" id="{EB823086-F3A0-488F-82BC-242B8BDF8264}"/>
                  </a:ext>
                </a:extLst>
              </p:cNvPr>
              <p:cNvSpPr txBox="1"/>
              <p:nvPr/>
            </p:nvSpPr>
            <p:spPr>
              <a:xfrm>
                <a:off x="1308643" y="3801242"/>
                <a:ext cx="1203748" cy="4103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fontAlgn="base"/>
                <a:r>
                  <a:rPr lang="zh-CN" altLang="en-US" b="1" dirty="0" smtClean="0">
                    <a:solidFill>
                      <a:schemeClr val="accent2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学习培训</a:t>
                </a:r>
                <a:endParaRPr lang="en-GB" altLang="zh-CN" b="1" dirty="0">
                  <a:solidFill>
                    <a:schemeClr val="accent2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Rectangle 96">
                <a:extLst>
                  <a:ext uri="{FF2B5EF4-FFF2-40B4-BE49-F238E27FC236}">
                    <a16:creationId xmlns:a16="http://schemas.microsoft.com/office/drawing/2014/main" xmlns="" id="{6D819C85-9BEC-4737-A4E9-C536AB12B5F5}"/>
                  </a:ext>
                </a:extLst>
              </p:cNvPr>
              <p:cNvSpPr/>
              <p:nvPr/>
            </p:nvSpPr>
            <p:spPr>
              <a:xfrm>
                <a:off x="703106" y="4096289"/>
                <a:ext cx="2414822" cy="861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</a:pPr>
                <a:r>
                  <a:rPr lang="en-US" altLang="zh-CN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1.</a:t>
                </a:r>
                <a:r>
                  <a:rPr lang="zh-CN" altLang="en-US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学习强国</a:t>
                </a:r>
                <a:endPara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  <a:p>
                <a:pPr algn="ctr" fontAlgn="base">
                  <a:lnSpc>
                    <a:spcPct val="150000"/>
                  </a:lnSpc>
                </a:pPr>
                <a:r>
                  <a:rPr lang="en-US" altLang="zh-CN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2.</a:t>
                </a:r>
                <a:r>
                  <a:rPr lang="zh-CN" altLang="en-US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支部书记培训</a:t>
                </a:r>
                <a:endPara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  <a:p>
                <a:pPr algn="ctr" fontAlgn="base">
                  <a:lnSpc>
                    <a:spcPct val="150000"/>
                  </a:lnSpc>
                </a:pPr>
                <a:endParaRPr lang="en-GB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33C5BC3-CFEA-4014-99CB-A80BEF5E19CD}"/>
              </a:ext>
            </a:extLst>
          </p:cNvPr>
          <p:cNvGrpSpPr/>
          <p:nvPr/>
        </p:nvGrpSpPr>
        <p:grpSpPr>
          <a:xfrm>
            <a:off x="5908434" y="2915383"/>
            <a:ext cx="2730786" cy="1776969"/>
            <a:chOff x="7877912" y="3887177"/>
            <a:chExt cx="3641048" cy="2369292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71284B6D-952C-4601-AAFE-FCCFE9D3DDBB}"/>
                </a:ext>
              </a:extLst>
            </p:cNvPr>
            <p:cNvCxnSpPr/>
            <p:nvPr/>
          </p:nvCxnSpPr>
          <p:spPr bwMode="auto">
            <a:xfrm flipH="1" flipV="1">
              <a:off x="8511324" y="5969131"/>
              <a:ext cx="1800225" cy="0"/>
            </a:xfrm>
            <a:prstGeom prst="line">
              <a:avLst/>
            </a:prstGeom>
            <a:ln w="28575">
              <a:solidFill>
                <a:schemeClr val="accent1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E9A59E49-3A7B-4746-A31D-CE5DA14B8578}"/>
                </a:ext>
              </a:extLst>
            </p:cNvPr>
            <p:cNvCxnSpPr/>
            <p:nvPr/>
          </p:nvCxnSpPr>
          <p:spPr bwMode="auto">
            <a:xfrm flipH="1" flipV="1">
              <a:off x="10311549" y="5096006"/>
              <a:ext cx="0" cy="873125"/>
            </a:xfrm>
            <a:prstGeom prst="line">
              <a:avLst/>
            </a:prstGeom>
            <a:ln w="28575">
              <a:solidFill>
                <a:schemeClr val="accent1">
                  <a:alpha val="79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84">
              <a:extLst>
                <a:ext uri="{FF2B5EF4-FFF2-40B4-BE49-F238E27FC236}">
                  <a16:creationId xmlns:a16="http://schemas.microsoft.com/office/drawing/2014/main" xmlns="" id="{B5F2C66A-926D-4672-8E8D-63004E4A15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877912" y="5623056"/>
              <a:ext cx="633413" cy="6334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74"/>
              <a:r>
                <a:rPr lang="zh-CN" altLang="zh-CN" dirty="0">
                  <a:solidFill>
                    <a:schemeClr val="bg1"/>
                  </a:solidFill>
                  <a:latin typeface="+mj-lt"/>
                  <a:cs typeface="+mn-ea"/>
                </a:rPr>
                <a:t>05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63C7A021-993E-40A7-8329-AE1757376241}"/>
                </a:ext>
              </a:extLst>
            </p:cNvPr>
            <p:cNvGrpSpPr/>
            <p:nvPr/>
          </p:nvGrpSpPr>
          <p:grpSpPr>
            <a:xfrm>
              <a:off x="9104138" y="3887177"/>
              <a:ext cx="2414822" cy="1156821"/>
              <a:chOff x="703106" y="3801242"/>
              <a:chExt cx="2414822" cy="1156821"/>
            </a:xfrm>
          </p:grpSpPr>
          <p:sp>
            <p:nvSpPr>
              <p:cNvPr id="44" name="TextBox 95">
                <a:extLst>
                  <a:ext uri="{FF2B5EF4-FFF2-40B4-BE49-F238E27FC236}">
                    <a16:creationId xmlns:a16="http://schemas.microsoft.com/office/drawing/2014/main" xmlns="" id="{D37D1E01-9E76-4809-B27C-0CCB19CA94C6}"/>
                  </a:ext>
                </a:extLst>
              </p:cNvPr>
              <p:cNvSpPr txBox="1"/>
              <p:nvPr/>
            </p:nvSpPr>
            <p:spPr>
              <a:xfrm>
                <a:off x="1308643" y="3801242"/>
                <a:ext cx="1203748" cy="410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fontAlgn="base"/>
                <a:r>
                  <a:rPr lang="zh-CN" altLang="en-US" b="1" dirty="0" smtClean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收缴党费</a:t>
                </a:r>
                <a:endParaRPr lang="en-GB" altLang="zh-CN" b="1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Rectangle 96">
                <a:extLst>
                  <a:ext uri="{FF2B5EF4-FFF2-40B4-BE49-F238E27FC236}">
                    <a16:creationId xmlns:a16="http://schemas.microsoft.com/office/drawing/2014/main" xmlns="" id="{9F259BE7-900D-492F-B615-CF02383C472C}"/>
                  </a:ext>
                </a:extLst>
              </p:cNvPr>
              <p:cNvSpPr/>
              <p:nvPr/>
            </p:nvSpPr>
            <p:spPr>
              <a:xfrm>
                <a:off x="703106" y="4096289"/>
                <a:ext cx="2414822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50000"/>
                  </a:lnSpc>
                </a:pPr>
                <a:r>
                  <a:rPr lang="zh-CN" altLang="en-US" sz="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测算党费、补缴党费后，按照每个月收缴党费的原则，按时按规定收取缴纳。</a:t>
                </a:r>
                <a:endParaRPr lang="en-GB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321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3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3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nodeType="withEffect" p14:presetBounceEnd="3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3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9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D47AC0-2B17-4765-8CBE-987BA805E7ED}"/>
              </a:ext>
            </a:extLst>
          </p:cNvPr>
          <p:cNvSpPr txBox="1"/>
          <p:nvPr/>
        </p:nvSpPr>
        <p:spPr>
          <a:xfrm>
            <a:off x="656906" y="127573"/>
            <a:ext cx="5787437" cy="4016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spc="225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抓学习教育，营造树党风扬正气的氛围</a:t>
            </a:r>
            <a:endParaRPr lang="en-US" altLang="zh-CN" sz="1800" spc="225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E9EEE6-135C-4BA6-8BD2-DB016EFA0076}"/>
              </a:ext>
            </a:extLst>
          </p:cNvPr>
          <p:cNvSpPr/>
          <p:nvPr/>
        </p:nvSpPr>
        <p:spPr>
          <a:xfrm>
            <a:off x="656906" y="459849"/>
            <a:ext cx="38702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1121B8A-A2F2-4444-9525-15E5376C3B8D}"/>
              </a:ext>
            </a:extLst>
          </p:cNvPr>
          <p:cNvGrpSpPr/>
          <p:nvPr/>
        </p:nvGrpSpPr>
        <p:grpSpPr>
          <a:xfrm>
            <a:off x="3631959" y="3608882"/>
            <a:ext cx="1932385" cy="1933575"/>
            <a:chOff x="4842612" y="4811843"/>
            <a:chExt cx="2576513" cy="2578100"/>
          </a:xfrm>
        </p:grpSpPr>
        <p:sp>
          <p:nvSpPr>
            <p:cNvPr id="8" name="Chord 88">
              <a:extLst>
                <a:ext uri="{FF2B5EF4-FFF2-40B4-BE49-F238E27FC236}">
                  <a16:creationId xmlns:a16="http://schemas.microsoft.com/office/drawing/2014/main" xmlns="" id="{5DC75FCD-B684-46FF-B982-655AB0C91D49}"/>
                </a:ext>
              </a:extLst>
            </p:cNvPr>
            <p:cNvSpPr/>
            <p:nvPr/>
          </p:nvSpPr>
          <p:spPr bwMode="auto">
            <a:xfrm>
              <a:off x="4842612" y="4811843"/>
              <a:ext cx="2576513" cy="2578100"/>
            </a:xfrm>
            <a:prstGeom prst="chord">
              <a:avLst>
                <a:gd name="adj1" fmla="val 10841139"/>
                <a:gd name="adj2" fmla="val 21551980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74"/>
              <a:endParaRPr 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" name="TextBox 42">
              <a:extLst>
                <a:ext uri="{FF2B5EF4-FFF2-40B4-BE49-F238E27FC236}">
                  <a16:creationId xmlns:a16="http://schemas.microsoft.com/office/drawing/2014/main" xmlns="" id="{F8FB692A-3307-461A-B436-6457195BC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7237" y="5371079"/>
              <a:ext cx="2337214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b="1" dirty="0">
                  <a:solidFill>
                    <a:schemeClr val="bg1"/>
                  </a:solidFill>
                  <a:latin typeface="+mn-ea"/>
                  <a:cs typeface="宋体" pitchFamily="2" charset="-122"/>
                </a:rPr>
                <a:t>党员教育管理</a:t>
              </a:r>
              <a:endParaRPr lang="zh-CN" altLang="zh-CN" sz="1900" b="1" dirty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D2CDAAE-B277-4BD1-B094-08D516173151}"/>
              </a:ext>
            </a:extLst>
          </p:cNvPr>
          <p:cNvGrpSpPr/>
          <p:nvPr/>
        </p:nvGrpSpPr>
        <p:grpSpPr>
          <a:xfrm>
            <a:off x="178885" y="911423"/>
            <a:ext cx="1811117" cy="867617"/>
            <a:chOff x="703106" y="3801242"/>
            <a:chExt cx="2414822" cy="1156822"/>
          </a:xfrm>
        </p:grpSpPr>
        <p:sp>
          <p:nvSpPr>
            <p:cNvPr id="30" name="TextBox 95">
              <a:extLst>
                <a:ext uri="{FF2B5EF4-FFF2-40B4-BE49-F238E27FC236}">
                  <a16:creationId xmlns:a16="http://schemas.microsoft.com/office/drawing/2014/main" xmlns="" id="{63AFBD94-CDD7-4157-99F0-AF866C65A3BF}"/>
                </a:ext>
              </a:extLst>
            </p:cNvPr>
            <p:cNvSpPr txBox="1"/>
            <p:nvPr/>
          </p:nvSpPr>
          <p:spPr>
            <a:xfrm>
              <a:off x="1069263" y="3801242"/>
              <a:ext cx="1682513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/>
              <a:r>
                <a:rPr lang="zh-CN" altLang="en-US" b="1" dirty="0" smtClean="0">
                  <a:solidFill>
                    <a:schemeClr val="accent3"/>
                  </a:solidFill>
                  <a:latin typeface="+mn-ea"/>
                  <a:cs typeface="+mn-ea"/>
                  <a:sym typeface="Arial" panose="020B0604020202020204" pitchFamily="34" charset="0"/>
                </a:rPr>
                <a:t>主题实践活动</a:t>
              </a:r>
              <a:endParaRPr lang="en-GB" altLang="zh-CN" b="1" dirty="0">
                <a:solidFill>
                  <a:schemeClr val="accent3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96">
              <a:extLst>
                <a:ext uri="{FF2B5EF4-FFF2-40B4-BE49-F238E27FC236}">
                  <a16:creationId xmlns:a16="http://schemas.microsoft.com/office/drawing/2014/main" xmlns="" id="{5F55015A-074B-486C-84A3-993C8473742F}"/>
                </a:ext>
              </a:extLst>
            </p:cNvPr>
            <p:cNvSpPr/>
            <p:nvPr/>
          </p:nvSpPr>
          <p:spPr>
            <a:xfrm>
              <a:off x="703106" y="4096289"/>
              <a:ext cx="2414822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1.</a:t>
              </a:r>
              <a:r>
                <a:rPr lang="zh-CN" alt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垃圾分类讲座我知道</a:t>
              </a:r>
              <a:endPara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  <a:p>
              <a:pPr algn="ctr" fontAlgn="base">
                <a:lnSpc>
                  <a:spcPct val="150000"/>
                </a:lnSpc>
              </a:pPr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雪龙号探索之旅</a:t>
              </a:r>
              <a:endPara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  <a:p>
              <a:pPr algn="ctr" fontAlgn="base">
                <a:lnSpc>
                  <a:spcPct val="150000"/>
                </a:lnSpc>
              </a:pPr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3</a:t>
              </a:r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城市之光参观</a:t>
              </a:r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……</a:t>
              </a:r>
              <a:endParaRPr lang="en-GB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BBCBD5F-0A10-422B-A908-78272FFA5EDA}"/>
              </a:ext>
            </a:extLst>
          </p:cNvPr>
          <p:cNvGrpSpPr/>
          <p:nvPr/>
        </p:nvGrpSpPr>
        <p:grpSpPr>
          <a:xfrm>
            <a:off x="7172017" y="911423"/>
            <a:ext cx="1811117" cy="867617"/>
            <a:chOff x="703106" y="3801242"/>
            <a:chExt cx="2414822" cy="1156822"/>
          </a:xfrm>
        </p:grpSpPr>
        <p:sp>
          <p:nvSpPr>
            <p:cNvPr id="37" name="TextBox 95">
              <a:extLst>
                <a:ext uri="{FF2B5EF4-FFF2-40B4-BE49-F238E27FC236}">
                  <a16:creationId xmlns:a16="http://schemas.microsoft.com/office/drawing/2014/main" xmlns="" id="{EB823086-F3A0-488F-82BC-242B8BDF8264}"/>
                </a:ext>
              </a:extLst>
            </p:cNvPr>
            <p:cNvSpPr txBox="1"/>
            <p:nvPr/>
          </p:nvSpPr>
          <p:spPr>
            <a:xfrm>
              <a:off x="1308643" y="3801242"/>
              <a:ext cx="1203748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/>
              <a:r>
                <a:rPr lang="zh-CN" altLang="en-US" b="1" dirty="0" smtClean="0">
                  <a:solidFill>
                    <a:schemeClr val="accent2"/>
                  </a:solidFill>
                  <a:latin typeface="+mn-ea"/>
                  <a:cs typeface="+mn-ea"/>
                  <a:sym typeface="Arial" panose="020B0604020202020204" pitchFamily="34" charset="0"/>
                </a:rPr>
                <a:t>学习培训</a:t>
              </a:r>
              <a:endParaRPr lang="en-GB" altLang="zh-CN" b="1" dirty="0">
                <a:solidFill>
                  <a:schemeClr val="accent2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96">
              <a:extLst>
                <a:ext uri="{FF2B5EF4-FFF2-40B4-BE49-F238E27FC236}">
                  <a16:creationId xmlns:a16="http://schemas.microsoft.com/office/drawing/2014/main" xmlns="" id="{6D819C85-9BEC-4737-A4E9-C536AB12B5F5}"/>
                </a:ext>
              </a:extLst>
            </p:cNvPr>
            <p:cNvSpPr/>
            <p:nvPr/>
          </p:nvSpPr>
          <p:spPr>
            <a:xfrm>
              <a:off x="703106" y="4096289"/>
              <a:ext cx="2414822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1.</a:t>
              </a:r>
              <a:r>
                <a:rPr lang="zh-CN" alt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学习强国</a:t>
              </a:r>
              <a:endPara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  <a:p>
              <a:pPr algn="ctr" fontAlgn="base">
                <a:lnSpc>
                  <a:spcPct val="150000"/>
                </a:lnSpc>
              </a:pPr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支部书记培训</a:t>
              </a:r>
              <a:endPara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  <a:p>
              <a:pPr algn="ctr" fontAlgn="base">
                <a:lnSpc>
                  <a:spcPct val="150000"/>
                </a:lnSpc>
              </a:pPr>
              <a:endParaRPr lang="en-GB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1026" name="Picture 2" descr="C:\Users\hp\Desktop\微信图片_2019062410472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856" y="1721328"/>
            <a:ext cx="1253810" cy="260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微信图片_2019062410480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076" y="1721328"/>
            <a:ext cx="1253810" cy="260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p\Desktop\微信图片_2019062410421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86" y="2245118"/>
            <a:ext cx="2377588" cy="178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D:\党支部（教辅）\支部新闻稿件\致敬七•一，不忘初心，讲身边的红色故事+20190614\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726" y="1049921"/>
            <a:ext cx="1401233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党支部（教辅）\组织生活记录\组织生活（2019.06.05）\微信图片_2019060610154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574" y="2240698"/>
            <a:ext cx="2283205" cy="126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10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黄色, 户外, 水&#10;&#10;已生成高可信度的说明">
            <a:extLst>
              <a:ext uri="{FF2B5EF4-FFF2-40B4-BE49-F238E27FC236}">
                <a16:creationId xmlns:a16="http://schemas.microsoft.com/office/drawing/2014/main" xmlns="" id="{56AA775A-0AFE-413C-BF27-4292508FFE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r="1641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PA_文本框 1">
            <a:extLst>
              <a:ext uri="{FF2B5EF4-FFF2-40B4-BE49-F238E27FC236}">
                <a16:creationId xmlns:a16="http://schemas.microsoft.com/office/drawing/2014/main" xmlns="" id="{B8A535E7-3963-4B84-BEE3-38FD4A3705F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94441" y="1351975"/>
            <a:ext cx="3069519" cy="56784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700" b="1" spc="225" dirty="0">
                <a:solidFill>
                  <a:srgbClr val="A71C2B"/>
                </a:solidFill>
                <a:latin typeface="+mn-ea"/>
              </a:rPr>
              <a:t>第三部分</a:t>
            </a:r>
          </a:p>
        </p:txBody>
      </p:sp>
      <p:sp>
        <p:nvSpPr>
          <p:cNvPr id="7" name="PA_文本框 2">
            <a:extLst>
              <a:ext uri="{FF2B5EF4-FFF2-40B4-BE49-F238E27FC236}">
                <a16:creationId xmlns:a16="http://schemas.microsoft.com/office/drawing/2014/main" xmlns="" id="{B90C9658-89FE-419D-89E0-86FA23684DC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38446" y="1874617"/>
            <a:ext cx="6181508" cy="67864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300" b="1" spc="225" dirty="0">
                <a:solidFill>
                  <a:srgbClr val="A71C2B"/>
                </a:solidFill>
                <a:latin typeface="+mj-ea"/>
                <a:ea typeface="+mj-ea"/>
              </a:rPr>
              <a:t>思想政治工作</a:t>
            </a:r>
            <a:endParaRPr lang="zh-CN" altLang="en-US" sz="3300" b="1" spc="225" dirty="0">
              <a:solidFill>
                <a:srgbClr val="A71C2B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51341527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B2891F6E-FDD1-48CF-979F-498B8D2016A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6104755"/>
  <p:tag name="MH_LIBRARY" val="GRAPHIC"/>
  <p:tag name="MH_TYPE" val="Other"/>
  <p:tag name="MH_ORDER" val="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www.99ppt.com">
  <a:themeElements>
    <a:clrScheme name="LvyhTools保存的主题色-20170607-17061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92833"/>
      </a:accent1>
      <a:accent2>
        <a:srgbClr val="FA513C"/>
      </a:accent2>
      <a:accent3>
        <a:srgbClr val="F87843"/>
      </a:accent3>
      <a:accent4>
        <a:srgbClr val="F8BD46"/>
      </a:accent4>
      <a:accent5>
        <a:srgbClr val="F6D949"/>
      </a:accent5>
      <a:accent6>
        <a:srgbClr val="F1E84C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QT-.potx" id="{906F1F07-F33D-428B-A923-29CB00D59B7D}" vid="{DF5D6762-A9C8-42C0-8CAA-C3196B87585B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657</TotalTime>
  <Words>1046</Words>
  <Application>Microsoft Office PowerPoint</Application>
  <PresentationFormat>全屏显示(16:9)</PresentationFormat>
  <Paragraphs>214</Paragraphs>
  <Slides>20</Slides>
  <Notes>19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www.99ppt.com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subject/>
  <dc:description/>
  <cp:lastModifiedBy>hp</cp:lastModifiedBy>
  <cp:revision>60</cp:revision>
  <dcterms:created xsi:type="dcterms:W3CDTF">2017-06-26T08:01:01Z</dcterms:created>
  <dcterms:modified xsi:type="dcterms:W3CDTF">2019-06-28T01:31:01Z</dcterms:modified>
  <cp:category>www.99ppt.com</cp:category>
</cp:coreProperties>
</file>