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7"/>
  </p:handoutMasterIdLst>
  <p:sldIdLst>
    <p:sldId id="360" r:id="rId3"/>
    <p:sldId id="4853" r:id="rId4"/>
    <p:sldId id="4870" r:id="rId5"/>
    <p:sldId id="4871" r:id="rId6"/>
    <p:sldId id="4875" r:id="rId7"/>
    <p:sldId id="4878" r:id="rId8"/>
    <p:sldId id="4876" r:id="rId9"/>
    <p:sldId id="4877" r:id="rId11"/>
    <p:sldId id="4872" r:id="rId12"/>
    <p:sldId id="4873" r:id="rId13"/>
    <p:sldId id="4879" r:id="rId14"/>
    <p:sldId id="4874" r:id="rId15"/>
    <p:sldId id="4852" r:id="rId16"/>
  </p:sldIdLst>
  <p:sldSz cx="9144000" cy="5144135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毅" initials="王毅" lastIdx="1" clrIdx="0"/>
  <p:cmAuthor id="1" name="微软用户" initials="微" lastIdx="2" clrIdx="0"/>
  <p:cmAuthor id="2" name="wang" initials="w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AD2323"/>
    <a:srgbClr val="FF0066"/>
    <a:srgbClr val="8C4C44"/>
    <a:srgbClr val="E82020"/>
    <a:srgbClr val="E46D0A"/>
    <a:srgbClr val="FFCC00"/>
    <a:srgbClr val="FF99FF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481" autoAdjust="0"/>
  </p:normalViewPr>
  <p:slideViewPr>
    <p:cSldViewPr>
      <p:cViewPr>
        <p:scale>
          <a:sx n="100" d="100"/>
          <a:sy n="100" d="100"/>
        </p:scale>
        <p:origin x="-1104" y="474"/>
      </p:cViewPr>
      <p:guideLst>
        <p:guide orient="horz" pos="17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3022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2D75BD-31F6-4C49-85D7-8176E80C08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4B0BE3-5B99-4752-9375-A3CFB259CB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E3A333-4BF8-4046-A0FB-6F715D428C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8B31EC-3CFD-4875-82C8-D311173E30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B31EC-3CFD-4875-82C8-D311173E30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4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46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2680369"/>
            <a:ext cx="8229600" cy="653621"/>
          </a:xfrm>
        </p:spPr>
        <p:txBody>
          <a:bodyPr>
            <a:normAutofit/>
          </a:bodyPr>
          <a:lstStyle>
            <a:lvl1pPr algn="ctr">
              <a:defRPr sz="2700">
                <a:solidFill>
                  <a:srgbClr val="C0000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342"/>
            <a:ext cx="2133600" cy="273906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342"/>
            <a:ext cx="2895600" cy="27390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8342"/>
            <a:ext cx="2133600" cy="273906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048000" y="4734997"/>
            <a:ext cx="1712913" cy="217934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28CEC8-0D6B-47BF-B1E1-04A9664BA4E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830763" y="4743333"/>
            <a:ext cx="2311400" cy="217934"/>
          </a:xfr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116763" y="4743333"/>
            <a:ext cx="1616075" cy="217934"/>
          </a:xfrm>
        </p:spPr>
        <p:txBody>
          <a:bodyPr/>
          <a:lstStyle/>
          <a:p>
            <a:pPr lvl="0" algn="r" fontAlgn="base"/>
            <a:fld id="{9A0DB2DC-4C9A-4742-B13C-FB6460FD3503}" type="slidenum">
              <a:rPr lang="zh-CN" altLang="en-US" sz="1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000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181"/>
            <a:ext cx="7772400" cy="1102768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310"/>
            <a:ext cx="6400800" cy="1314748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8035" indent="0" algn="ctr">
              <a:buNone/>
              <a:defRPr/>
            </a:lvl7pPr>
            <a:lvl8pPr marL="2400935" indent="0" algn="ctr">
              <a:buNone/>
              <a:defRPr/>
            </a:lvl8pPr>
            <a:lvl9pPr marL="2743835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342"/>
            <a:ext cx="2133600" cy="273906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342"/>
            <a:ext cx="2895600" cy="273906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8342"/>
            <a:ext cx="2133600" cy="273906"/>
          </a:xfrm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369529"/>
            <a:ext cx="3886200" cy="326424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369529"/>
            <a:ext cx="3886200" cy="15743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3058217"/>
            <a:ext cx="3886200" cy="157555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4687361"/>
            <a:ext cx="2133600" cy="34297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687361"/>
            <a:ext cx="2895600" cy="342978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4687361"/>
            <a:ext cx="2133600" cy="342978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4664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352452" y="41452"/>
            <a:ext cx="4955852" cy="59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21748"/>
            <a:ext cx="8229600" cy="33952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spcBef>
          <a:spcPct val="0"/>
        </a:spcBef>
        <a:buNone/>
        <a:defRPr sz="21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9.xml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4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 wrap="square" lIns="68591" tIns="34295" rIns="68591" bIns="34295" anchor="ctr"/>
          <a:lstStyle/>
          <a:p>
            <a:pPr eaLnBrk="1" hangingPunct="1"/>
            <a:endParaRPr lang="zh-CN" altLang="zh-CN" dirty="0"/>
          </a:p>
        </p:txBody>
      </p:sp>
      <p:pic>
        <p:nvPicPr>
          <p:cNvPr id="17411" name="Picture 10" descr="科学发展观5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42400" y="132"/>
            <a:ext cx="6859200" cy="514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 Box 6"/>
          <p:cNvSpPr txBox="1"/>
          <p:nvPr/>
        </p:nvSpPr>
        <p:spPr>
          <a:xfrm>
            <a:off x="1083335" y="1497724"/>
            <a:ext cx="6994002" cy="1245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750" dirty="0" smtClean="0">
                <a:latin typeface="宋体" panose="02010600030101010101" pitchFamily="2" charset="-122"/>
                <a:sym typeface="+mn-ea"/>
              </a:rPr>
              <a:t>教学党支部工作汇报</a:t>
            </a:r>
            <a:endParaRPr lang="zh-CN" altLang="zh-CN" sz="3750" dirty="0">
              <a:latin typeface="宋体" panose="02010600030101010101" pitchFamily="2" charset="-122"/>
            </a:endParaRPr>
          </a:p>
          <a:p>
            <a:pPr lvl="0" indent="0" algn="ctr"/>
            <a:r>
              <a:rPr lang="en-US" altLang="zh-CN" sz="3750" dirty="0">
                <a:latin typeface="宋体" panose="02010600030101010101" pitchFamily="2" charset="-122"/>
                <a:sym typeface="+mn-ea"/>
              </a:rPr>
              <a:t>       </a:t>
            </a:r>
            <a:endParaRPr lang="zh-CN" sz="2100" b="1" kern="1700" spc="5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413" name="矩形 217098"/>
          <p:cNvSpPr/>
          <p:nvPr/>
        </p:nvSpPr>
        <p:spPr>
          <a:xfrm>
            <a:off x="1318643" y="2889094"/>
            <a:ext cx="6523385" cy="57160"/>
          </a:xfrm>
          <a:prstGeom prst="rect">
            <a:avLst/>
          </a:prstGeom>
          <a:solidFill>
            <a:srgbClr val="00AC00"/>
          </a:solidFill>
          <a:ln w="9525">
            <a:noFill/>
          </a:ln>
        </p:spPr>
        <p:txBody>
          <a:bodyPr anchor="t"/>
          <a:lstStyle/>
          <a:p>
            <a:pPr lvl="0" indent="0"/>
            <a:endParaRPr lang="zh-CN" altLang="en-US"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52892" y="3241581"/>
            <a:ext cx="1725930" cy="1233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indent="0" algn="ctr" fontAlgn="auto">
              <a:lnSpc>
                <a:spcPct val="100000"/>
              </a:lnSpc>
            </a:pPr>
            <a:r>
              <a:rPr lang="zh-CN" altLang="en-US" sz="27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葛江伟</a:t>
            </a:r>
            <a:endParaRPr lang="en-US" altLang="zh-CN" sz="27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ctr" fontAlgn="auto">
              <a:lnSpc>
                <a:spcPct val="100000"/>
              </a:lnSpc>
            </a:pPr>
            <a:r>
              <a:rPr lang="en-US" altLang="zh-CN" sz="27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2019.6.28</a:t>
            </a:r>
            <a:endParaRPr lang="zh-CN" altLang="en-US" sz="27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ctr">
              <a:lnSpc>
                <a:spcPct val="75000"/>
              </a:lnSpc>
            </a:pP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7412" grpId="0"/>
      <p:bldP spid="17412" grpId="1"/>
      <p:bldP spid="17412" grpId="2"/>
      <p:bldP spid="17412" grpId="3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/>
          </p:cNvSpPr>
          <p:nvPr>
            <p:ph idx="1"/>
          </p:nvPr>
        </p:nvSpPr>
        <p:spPr>
          <a:xfrm>
            <a:off x="1294827" y="735807"/>
            <a:ext cx="6706773" cy="4246679"/>
          </a:xfrm>
        </p:spPr>
        <p:txBody>
          <a:bodyPr wrap="square" lIns="68591" tIns="34295" rIns="68591" bIns="34295" anchor="t">
            <a:normAutofit lnSpcReduction="10000"/>
          </a:bodyPr>
          <a:lstStyle/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、战斗堡垒作用</a:t>
            </a:r>
            <a:endParaRPr lang="en-US" altLang="zh-CN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、积极根据校区党委部署，组织各项工作开展</a:t>
            </a:r>
            <a:endParaRPr lang="en-US" altLang="zh-CN" sz="21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、支部书记参与</a:t>
            </a:r>
            <a:r>
              <a:rPr lang="en-US" altLang="zh-CN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教室管理办法</a:t>
            </a:r>
            <a:r>
              <a:rPr lang="en-US" altLang="zh-CN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高复学生管理办法</a:t>
            </a:r>
            <a:r>
              <a:rPr lang="en-US" altLang="zh-CN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的制定或修改</a:t>
            </a:r>
            <a:endParaRPr lang="en-US" altLang="zh-CN" sz="21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、党员履职尽责，积极参与学校专业建设、技能竞赛、兼职班主任建设、公开课和科研工作</a:t>
            </a:r>
            <a:endParaRPr lang="en-US" altLang="zh-CN" sz="21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en-US" altLang="zh-CN" sz="21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en-US" altLang="zh-CN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先锋模范作用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85089" y="951869"/>
            <a:ext cx="6535869" cy="4192663"/>
          </a:xfrm>
        </p:spPr>
        <p:txBody>
          <a:bodyPr>
            <a:normAutofit fontScale="9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dirty="0" smtClean="0"/>
              <a:t>专业建设：周立希、胡桂军、王莹、沈阳、姜超雁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技能竞赛：周立希、薄坤、陈茜、杨涛、胡桂军、和彦敏、宋彬、王莹、周瑞章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兼职班主任：盛斌、王宏、沈阳（杨涛、陈茜、陈诚）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公开课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：王宏、沈阳、宋彬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科研工作：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2018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年：沈阳、和彦敏、陈亚军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2019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和彦敏、葛江伟、周立希、姜超雁、盛斌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/>
          </p:cNvSpPr>
          <p:nvPr>
            <p:ph idx="1"/>
          </p:nvPr>
        </p:nvSpPr>
        <p:spPr>
          <a:xfrm>
            <a:off x="1277058" y="789823"/>
            <a:ext cx="6410069" cy="4138648"/>
          </a:xfrm>
        </p:spPr>
        <p:txBody>
          <a:bodyPr wrap="square" lIns="68591" tIns="34295" rIns="68591" bIns="34295" anchor="t">
            <a:normAutofit fontScale="92500" lnSpcReduction="20000"/>
          </a:bodyPr>
          <a:lstStyle/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五、特色工作</a:t>
            </a:r>
            <a:endParaRPr lang="en-US" altLang="zh-CN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、支部组织生活组织方式变动（划分党小组）</a:t>
            </a:r>
            <a:endParaRPr lang="en-US" altLang="zh-CN" sz="21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、结合教学特色，开展了全国教育大会精神、习近平总书记在学校思想政治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教育工作者座谈会上的讲话、</a:t>
            </a:r>
            <a:r>
              <a:rPr lang="en-US" altLang="zh-CN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国家职业教育发展规划纲要</a:t>
            </a:r>
            <a:r>
              <a:rPr lang="en-US" altLang="zh-CN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 </a:t>
            </a:r>
            <a:r>
              <a:rPr lang="en-US" altLang="zh-CN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上海海事大学师德失范行为处理办法（试行）</a:t>
            </a:r>
            <a:r>
              <a:rPr lang="en-US" altLang="zh-CN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学习活动，并围绕相关主题开展了讨论，并组织了党员振华基地长兴分公司参观。</a:t>
            </a:r>
            <a:endParaRPr lang="en-US" altLang="zh-CN" sz="21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08730" y="2593291"/>
            <a:ext cx="3128557" cy="593988"/>
          </a:xfrm>
        </p:spPr>
        <p:txBody>
          <a:bodyPr>
            <a:no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谢谢大家！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20042" y="3755544"/>
            <a:ext cx="3098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/>
          </p:cNvSpPr>
          <p:nvPr>
            <p:ph idx="1"/>
          </p:nvPr>
        </p:nvSpPr>
        <p:spPr>
          <a:xfrm>
            <a:off x="1601150" y="735807"/>
            <a:ext cx="6706773" cy="4213205"/>
          </a:xfrm>
        </p:spPr>
        <p:txBody>
          <a:bodyPr wrap="square" lIns="68591" tIns="34295" rIns="68591" bIns="34295" anchor="t">
            <a:normAutofit fontScale="92500"/>
          </a:bodyPr>
          <a:lstStyle/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组织建设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、党员教育管理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、思想政治工作</a:t>
            </a:r>
            <a:endParaRPr lang="en-US" altLang="zh-CN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四、战斗堡垒作用</a:t>
            </a:r>
            <a:endParaRPr lang="en-US" altLang="zh-CN" sz="27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五、创新项目</a:t>
            </a:r>
            <a:endParaRPr lang="en-US" altLang="zh-CN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en-US" altLang="zh-CN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/>
          </p:cNvSpPr>
          <p:nvPr>
            <p:ph idx="1"/>
          </p:nvPr>
        </p:nvSpPr>
        <p:spPr>
          <a:xfrm>
            <a:off x="1294827" y="897853"/>
            <a:ext cx="6706773" cy="3835097"/>
          </a:xfrm>
        </p:spPr>
        <p:txBody>
          <a:bodyPr wrap="square" lIns="68591" tIns="34295" rIns="68591" bIns="34295" anchor="t">
            <a:normAutofit fontScale="92500" lnSpcReduction="20000"/>
          </a:bodyPr>
          <a:lstStyle/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、组织建设</a:t>
            </a:r>
            <a:endParaRPr lang="en-US" altLang="zh-CN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支部换届并顺利交接</a:t>
            </a:r>
            <a:endParaRPr lang="en-US" altLang="zh-CN" sz="27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班子健全，分工明确，团结务实</a:t>
            </a:r>
            <a:endParaRPr lang="en-US" altLang="zh-CN" sz="27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定期根据要求向党员报告情况</a:t>
            </a:r>
            <a:endParaRPr lang="en-US" altLang="zh-CN" sz="27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认真落实“三会一课”</a:t>
            </a:r>
            <a:endParaRPr lang="en-US" altLang="zh-CN" sz="27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en-US" altLang="zh-CN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/>
          </p:cNvSpPr>
          <p:nvPr>
            <p:ph idx="1"/>
          </p:nvPr>
        </p:nvSpPr>
        <p:spPr>
          <a:xfrm>
            <a:off x="1294827" y="573761"/>
            <a:ext cx="6706773" cy="4429267"/>
          </a:xfrm>
        </p:spPr>
        <p:txBody>
          <a:bodyPr wrap="square" lIns="68591" tIns="34295" rIns="68591" bIns="34295" anchor="t">
            <a:normAutofit fontScale="85000"/>
          </a:bodyPr>
          <a:lstStyle/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、党员教育管理</a:t>
            </a:r>
            <a:endParaRPr lang="en-US" altLang="zh-CN" sz="27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、以“两学一做”为载体，开展形式多样的党员思想理论教育和主题教育活动（</a:t>
            </a:r>
            <a:r>
              <a:rPr lang="zh-CN" altLang="en-US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1" action="ppaction://hlinksldjump"/>
              </a:rPr>
              <a:t>理论学习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、观看视频、主题</a:t>
            </a:r>
            <a:r>
              <a:rPr lang="zh-CN" altLang="en-US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讨论、参观）（</a:t>
            </a:r>
            <a:r>
              <a:rPr lang="en-US" altLang="zh-CN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次</a:t>
            </a:r>
            <a:r>
              <a:rPr lang="en-US" altLang="zh-CN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月）</a:t>
            </a:r>
            <a:endParaRPr lang="en-US" altLang="zh-CN" sz="21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、组织党员参加学校召开的党员大会和活动</a:t>
            </a:r>
            <a:endParaRPr lang="en-US" altLang="zh-CN" sz="21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、开展党风党纪教育，并按要求在支部范围内通报违规党员情况。</a:t>
            </a:r>
            <a:endParaRPr lang="en-US" altLang="zh-CN" sz="21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latin typeface="宋体" panose="02010600030101010101" pitchFamily="2" charset="-122"/>
                <a:ea typeface="宋体" panose="02010600030101010101" pitchFamily="2" charset="-122"/>
                <a:hlinkClick r:id="rId2" action="ppaction://hlinksldjump"/>
              </a:rPr>
              <a:t>4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  <a:hlinkClick r:id="rId2" action="ppaction://hlinksldjump"/>
              </a:rPr>
              <a:t>、专人负责，按时上交党费</a:t>
            </a:r>
            <a:endParaRPr lang="en-US" altLang="zh-CN" sz="21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en-US" altLang="zh-CN" sz="21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理论学习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073" y="2680363"/>
            <a:ext cx="3673050" cy="2322664"/>
          </a:xfrm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3825" dirty="0" smtClean="0"/>
              <a:t>“中共中央关于加强党的政治建设的意见”</a:t>
            </a:r>
            <a:endParaRPr lang="en-US" altLang="zh-CN" sz="3825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3825" dirty="0" smtClean="0"/>
              <a:t>习近平在学校思想政治理论课教师座谈会上的讲话</a:t>
            </a:r>
            <a:endParaRPr lang="en-US" altLang="zh-CN" sz="3825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3825" dirty="0" smtClean="0"/>
              <a:t>《</a:t>
            </a:r>
            <a:r>
              <a:rPr lang="zh-CN" altLang="en-US" sz="3825" dirty="0" smtClean="0"/>
              <a:t>国家职业教育改革实施方案</a:t>
            </a:r>
            <a:r>
              <a:rPr lang="en-US" altLang="zh-CN" sz="3825" dirty="0" smtClean="0"/>
              <a:t>》</a:t>
            </a:r>
            <a:endParaRPr lang="en-US" altLang="zh-CN" sz="3825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3825" dirty="0" smtClean="0"/>
              <a:t>毛丽娟主任</a:t>
            </a:r>
            <a:r>
              <a:rPr lang="en-US" altLang="zh-CN" sz="3825" dirty="0" smtClean="0"/>
              <a:t>:</a:t>
            </a:r>
            <a:r>
              <a:rPr lang="zh-CN" altLang="en-US" sz="3825" dirty="0" smtClean="0"/>
              <a:t>“职业教育发展前景如何”</a:t>
            </a:r>
            <a:endParaRPr lang="en-US" altLang="zh-CN" sz="3825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405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405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上海海事大学师德失范行为处理办法（试行）</a:t>
            </a:r>
            <a:r>
              <a:rPr lang="en-US" altLang="zh-CN" sz="405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3825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3075" name="Picture 3" descr="D:\葛江伟工作文件\党建工作\2018-2019\支部工作条例学习\条例学习图片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85089" y="735807"/>
            <a:ext cx="1890541" cy="1887043"/>
          </a:xfrm>
          <a:prstGeom prst="rect">
            <a:avLst/>
          </a:prstGeom>
          <a:noFill/>
        </p:spPr>
      </p:pic>
      <p:pic>
        <p:nvPicPr>
          <p:cNvPr id="3076" name="Picture 4" descr="D:\葛江伟工作文件\党建工作\2018-2019\习近平在思想政治教育座谈会上的讲话\图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06324" y="2356270"/>
            <a:ext cx="1782510" cy="267376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653737" y="735807"/>
            <a:ext cx="3511004" cy="191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2100" dirty="0" smtClean="0"/>
              <a:t>全国教育大会精神</a:t>
            </a:r>
            <a:endParaRPr lang="en-US" altLang="zh-CN" sz="21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2100" dirty="0" smtClean="0"/>
              <a:t>《</a:t>
            </a:r>
            <a:r>
              <a:rPr lang="zh-CN" altLang="en-US" sz="2100" dirty="0" smtClean="0"/>
              <a:t>中国共产党纪律处分条例</a:t>
            </a:r>
            <a:r>
              <a:rPr lang="en-US" altLang="zh-CN" sz="2100" dirty="0" smtClean="0"/>
              <a:t>》</a:t>
            </a:r>
            <a:endParaRPr lang="en-US" altLang="zh-CN" sz="21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2100" dirty="0" smtClean="0"/>
              <a:t>《</a:t>
            </a:r>
            <a:r>
              <a:rPr lang="zh-CN" altLang="en-US" sz="2100" dirty="0" smtClean="0"/>
              <a:t>中国共产党支部工作条例</a:t>
            </a:r>
            <a:r>
              <a:rPr lang="en-US" altLang="zh-CN" sz="2100" dirty="0" smtClean="0"/>
              <a:t>》</a:t>
            </a:r>
            <a:r>
              <a:rPr lang="zh-CN" altLang="en-US" sz="2100" dirty="0" smtClean="0"/>
              <a:t>（试行）</a:t>
            </a:r>
            <a:endParaRPr lang="en-US" altLang="zh-CN" sz="2100" dirty="0" smtClean="0"/>
          </a:p>
          <a:p>
            <a:endParaRPr lang="zh-CN" altLang="en-US" sz="1350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次视频学习</a:t>
            </a:r>
            <a:endParaRPr lang="zh-CN" altLang="en-US" dirty="0"/>
          </a:p>
        </p:txBody>
      </p:sp>
      <p:pic>
        <p:nvPicPr>
          <p:cNvPr id="2050" name="Picture 2" descr="D:\葛江伟工作文件\党建工作\2018-2019\学习黄群\学习黄群等先进事迹照片一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71228" y="735807"/>
            <a:ext cx="2862819" cy="15484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33274" y="2302255"/>
            <a:ext cx="259274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 smtClean="0"/>
              <a:t>2018.10</a:t>
            </a:r>
            <a:r>
              <a:rPr lang="zh-CN" altLang="en-US" sz="1350" dirty="0" smtClean="0"/>
              <a:t>黄群、王继才先进事迹</a:t>
            </a:r>
            <a:endParaRPr lang="zh-CN" altLang="en-US" sz="1350" dirty="0"/>
          </a:p>
        </p:txBody>
      </p:sp>
      <p:pic>
        <p:nvPicPr>
          <p:cNvPr id="2051" name="Picture 3" descr="D:\葛江伟工作文件\党建工作\2018-2019\学习榜样三\学习《榜样三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57044" y="519745"/>
            <a:ext cx="1944556" cy="291683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949013" y="3598626"/>
            <a:ext cx="2052587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dirty="0" smtClean="0"/>
              <a:t>                 </a:t>
            </a:r>
            <a:r>
              <a:rPr lang="en-US" altLang="zh-CN" sz="1350" dirty="0" smtClean="0"/>
              <a:t>2018.11</a:t>
            </a:r>
            <a:r>
              <a:rPr lang="zh-CN" altLang="en-US" sz="1350" dirty="0" smtClean="0"/>
              <a:t>榜样</a:t>
            </a:r>
            <a:r>
              <a:rPr lang="en-US" altLang="zh-CN" sz="1350" dirty="0" smtClean="0"/>
              <a:t>3</a:t>
            </a:r>
            <a:endParaRPr lang="zh-CN" altLang="en-US" sz="1350" dirty="0"/>
          </a:p>
        </p:txBody>
      </p:sp>
      <p:pic>
        <p:nvPicPr>
          <p:cNvPr id="2052" name="Picture 4" descr="D:\葛江伟工作文件\党建工作\2018-2019\国家职业教育改革实施方案\微信图片_201906250942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400" y="2788394"/>
            <a:ext cx="2232639" cy="1674479"/>
          </a:xfrm>
          <a:prstGeom prst="rect">
            <a:avLst/>
          </a:prstGeom>
          <a:noFill/>
        </p:spPr>
      </p:pic>
      <p:pic>
        <p:nvPicPr>
          <p:cNvPr id="2053" name="Picture 5" descr="D:\葛江伟工作文件\党建工作\2018-2019\国家职业教育改革实施方案\微信图片_201906250942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691" y="2734379"/>
            <a:ext cx="2304659" cy="172849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979259" y="4516888"/>
            <a:ext cx="378108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 smtClean="0"/>
              <a:t>2019.4</a:t>
            </a:r>
            <a:r>
              <a:rPr lang="zh-CN" altLang="en-US" sz="1350" dirty="0" smtClean="0"/>
              <a:t>观看学习国家职业教育改革实施方案</a:t>
            </a:r>
            <a:endParaRPr lang="zh-CN" altLang="en-US" sz="1350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</a:t>
            </a:r>
            <a:r>
              <a:rPr lang="zh-CN" altLang="en-US" dirty="0" smtClean="0"/>
              <a:t>大主题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93119" y="1005884"/>
            <a:ext cx="6173280" cy="3395066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dirty="0" smtClean="0"/>
              <a:t>争做充满激情、富于创造、用于担当的好干部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zh-CN" dirty="0" smtClean="0"/>
              <a:t>如何以“立德树人”为主题开展支部活动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zh-CN" dirty="0" smtClean="0"/>
              <a:t>教职工党员如何将实际工作与“立德树人”有机结合起来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zh-CN" dirty="0" smtClean="0"/>
              <a:t>如何贯彻落实</a:t>
            </a:r>
            <a:r>
              <a:rPr lang="zh-CN" altLang="en-US" dirty="0" smtClean="0"/>
              <a:t>习近平总书记在思想政治理论课教师座谈会上的</a:t>
            </a:r>
            <a:r>
              <a:rPr lang="zh-CN" altLang="zh-CN" dirty="0" smtClean="0"/>
              <a:t>讲话精神，将立德树人与日常教学、服务有机结合起来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 smtClean="0"/>
              <a:t>如何主动适应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国家职业教育改革实施方案</a:t>
            </a:r>
            <a:r>
              <a:rPr lang="en-US" altLang="zh-CN" dirty="0" smtClean="0"/>
              <a:t>》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次参观</a:t>
            </a:r>
            <a:endParaRPr lang="zh-CN" altLang="en-US" dirty="0"/>
          </a:p>
        </p:txBody>
      </p:sp>
      <p:pic>
        <p:nvPicPr>
          <p:cNvPr id="1026" name="Picture 2" descr="D:\葛江伟工作文件\党建工作\2018-2019\参观上海中心\上海中心参观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21614" y="681792"/>
            <a:ext cx="2322664" cy="1741998"/>
          </a:xfrm>
          <a:prstGeom prst="rect">
            <a:avLst/>
          </a:prstGeom>
          <a:noFill/>
        </p:spPr>
      </p:pic>
      <p:pic>
        <p:nvPicPr>
          <p:cNvPr id="1027" name="Picture 3" descr="D:\葛江伟工作文件\党建工作\2018-2019\参观振华重工长兴基地\微信图片_201905270929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7058" y="2572332"/>
            <a:ext cx="2754789" cy="1836525"/>
          </a:xfrm>
          <a:prstGeom prst="rect">
            <a:avLst/>
          </a:prstGeom>
          <a:noFill/>
        </p:spPr>
      </p:pic>
      <p:pic>
        <p:nvPicPr>
          <p:cNvPr id="1029" name="Picture 5" descr="D:\葛江伟工作文件\党建工作\2018-2019\参观共青团中央旧址\微信图片_20190625084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185" y="2464301"/>
            <a:ext cx="2538726" cy="190195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652309" y="897853"/>
            <a:ext cx="2052587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 smtClean="0"/>
              <a:t>时间：</a:t>
            </a:r>
            <a:r>
              <a:rPr lang="en-US" altLang="zh-CN" sz="2100" dirty="0" smtClean="0"/>
              <a:t>2018.11.28</a:t>
            </a:r>
            <a:endParaRPr lang="en-US" altLang="zh-CN" sz="2100" dirty="0" smtClean="0"/>
          </a:p>
          <a:p>
            <a:r>
              <a:rPr lang="zh-CN" altLang="en-US" sz="2100" dirty="0" smtClean="0"/>
              <a:t>地点：上海中心</a:t>
            </a:r>
            <a:endParaRPr lang="en-US" altLang="zh-CN" sz="21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1385089" y="4462873"/>
            <a:ext cx="2592741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dirty="0" smtClean="0"/>
              <a:t>时间：</a:t>
            </a:r>
            <a:r>
              <a:rPr lang="en-US" altLang="zh-CN" sz="1350" dirty="0" smtClean="0"/>
              <a:t>2019.5.23</a:t>
            </a:r>
            <a:endParaRPr lang="en-US" altLang="zh-CN" sz="1350" dirty="0" smtClean="0"/>
          </a:p>
          <a:p>
            <a:r>
              <a:rPr lang="zh-CN" altLang="en-US" sz="1350" dirty="0" smtClean="0"/>
              <a:t>地点：振华重工长兴分公司</a:t>
            </a:r>
            <a:endParaRPr lang="zh-CN" altLang="en-US" sz="1350" dirty="0"/>
          </a:p>
        </p:txBody>
      </p:sp>
      <p:sp>
        <p:nvSpPr>
          <p:cNvPr id="11" name="TextBox 10"/>
          <p:cNvSpPr txBox="1"/>
          <p:nvPr/>
        </p:nvSpPr>
        <p:spPr>
          <a:xfrm>
            <a:off x="5274201" y="4451914"/>
            <a:ext cx="2484711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dirty="0" smtClean="0">
                <a:hlinkClick r:id="rId4" action="ppaction://hlinksldjump"/>
              </a:rPr>
              <a:t>时间：</a:t>
            </a:r>
            <a:r>
              <a:rPr lang="en-US" altLang="zh-CN" sz="1350" dirty="0" smtClean="0">
                <a:hlinkClick r:id="rId4" action="ppaction://hlinksldjump"/>
              </a:rPr>
              <a:t>2019.6.19</a:t>
            </a:r>
            <a:endParaRPr lang="en-US" altLang="zh-CN" sz="1350" dirty="0" smtClean="0"/>
          </a:p>
          <a:p>
            <a:r>
              <a:rPr lang="zh-CN" altLang="en-US" sz="1350" dirty="0" smtClean="0">
                <a:hlinkClick r:id="rId4" action="ppaction://hlinksldjump"/>
              </a:rPr>
              <a:t>地点：中国社会主义青年团中央机关旧址纪念馆</a:t>
            </a:r>
            <a:endParaRPr lang="zh-CN" altLang="en-US" sz="1350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/>
          </p:cNvSpPr>
          <p:nvPr>
            <p:ph idx="1"/>
          </p:nvPr>
        </p:nvSpPr>
        <p:spPr>
          <a:xfrm>
            <a:off x="1294827" y="897853"/>
            <a:ext cx="6706773" cy="3835097"/>
          </a:xfrm>
        </p:spPr>
        <p:txBody>
          <a:bodyPr wrap="square" lIns="68591" tIns="34295" rIns="68591" bIns="34295" anchor="t">
            <a:normAutofit fontScale="77500" lnSpcReduction="20000"/>
          </a:bodyPr>
          <a:lstStyle/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三、思想政治工作</a:t>
            </a:r>
            <a:endParaRPr lang="en-US" altLang="zh-CN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抓住专题组织生活会的契机，认真聆听党员和群众的心声，并将意见及时反馈给相关领导或部门。（授课教案、医疗费报销、体检、兼职班主任、空窗期社团化）</a:t>
            </a:r>
            <a:endParaRPr lang="en-US" altLang="zh-CN" sz="27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关心支部辖区范围内的教职员工，探访生病职工</a:t>
            </a:r>
            <a:endParaRPr lang="en-US" altLang="zh-CN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en-US" altLang="zh-CN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buFont typeface="Wingdings" panose="05000000000000000000" pitchFamily="2" charset="2"/>
              <a:buNone/>
            </a:pP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1175</Words>
  <Application>WPS 演示</Application>
  <PresentationFormat>全屏显示(4:3)</PresentationFormat>
  <Paragraphs>114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Franklin Gothic Medium</vt:lpstr>
      <vt:lpstr>微软雅黑</vt:lpstr>
      <vt:lpstr>黑体</vt:lpstr>
      <vt:lpstr>Arial Unicode MS</vt:lpstr>
      <vt:lpstr>Franklin Gothic Book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理论学习</vt:lpstr>
      <vt:lpstr>3次视频学习</vt:lpstr>
      <vt:lpstr>5大主题</vt:lpstr>
      <vt:lpstr>3次参观</vt:lpstr>
      <vt:lpstr>PowerPoint 演示文稿</vt:lpstr>
      <vt:lpstr>PowerPoint 演示文稿</vt:lpstr>
      <vt:lpstr>先锋模范作用</vt:lpstr>
      <vt:lpstr>PowerPoint 演示文稿</vt:lpstr>
      <vt:lpstr>谢谢大家！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公司集团企业个人年终总结</dc:title>
  <dc:creator>pangjq</dc:creator>
  <cp:lastModifiedBy>蔚蓝天空</cp:lastModifiedBy>
  <cp:revision>1006</cp:revision>
  <dcterms:created xsi:type="dcterms:W3CDTF">2013-01-16T08:40:00Z</dcterms:created>
  <dcterms:modified xsi:type="dcterms:W3CDTF">2019-06-28T01:30:11Z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