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35"/>
  </p:notesMasterIdLst>
  <p:sldIdLst>
    <p:sldId id="256" r:id="rId2"/>
    <p:sldId id="386" r:id="rId3"/>
    <p:sldId id="334" r:id="rId4"/>
    <p:sldId id="352" r:id="rId5"/>
    <p:sldId id="351" r:id="rId6"/>
    <p:sldId id="373" r:id="rId7"/>
    <p:sldId id="336" r:id="rId8"/>
    <p:sldId id="355" r:id="rId9"/>
    <p:sldId id="371" r:id="rId10"/>
    <p:sldId id="372" r:id="rId11"/>
    <p:sldId id="339" r:id="rId12"/>
    <p:sldId id="340" r:id="rId13"/>
    <p:sldId id="344" r:id="rId14"/>
    <p:sldId id="359" r:id="rId15"/>
    <p:sldId id="360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48" r:id="rId24"/>
    <p:sldId id="356" r:id="rId25"/>
    <p:sldId id="384" r:id="rId26"/>
    <p:sldId id="357" r:id="rId27"/>
    <p:sldId id="385" r:id="rId28"/>
    <p:sldId id="349" r:id="rId29"/>
    <p:sldId id="350" r:id="rId30"/>
    <p:sldId id="354" r:id="rId31"/>
    <p:sldId id="383" r:id="rId32"/>
    <p:sldId id="387" r:id="rId33"/>
    <p:sldId id="381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10" autoAdjust="0"/>
    <p:restoredTop sz="94612"/>
  </p:normalViewPr>
  <p:slideViewPr>
    <p:cSldViewPr>
      <p:cViewPr>
        <p:scale>
          <a:sx n="73" d="100"/>
          <a:sy n="73" d="100"/>
        </p:scale>
        <p:origin x="-1908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16362-8131-4467-8AAB-B82B27F5095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BF633-BF00-4D0A-A357-0243C19B0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3420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9144000" cy="689557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rot="13350635">
            <a:off x="17677" y="-2843480"/>
            <a:ext cx="8618466" cy="8877638"/>
          </a:xfrm>
          <a:custGeom>
            <a:avLst/>
            <a:gdLst>
              <a:gd name="connsiteX0" fmla="*/ 8618466 w 8618466"/>
              <a:gd name="connsiteY0" fmla="*/ 2717637 h 8877638"/>
              <a:gd name="connsiteX1" fmla="*/ 1843929 w 8618466"/>
              <a:gd name="connsiteY1" fmla="*/ 8877638 h 8877638"/>
              <a:gd name="connsiteX2" fmla="*/ 139426 w 8618466"/>
              <a:gd name="connsiteY2" fmla="*/ 7033167 h 8877638"/>
              <a:gd name="connsiteX3" fmla="*/ 104969 w 8618466"/>
              <a:gd name="connsiteY3" fmla="*/ 6872697 h 8877638"/>
              <a:gd name="connsiteX4" fmla="*/ 2403984 w 8618466"/>
              <a:gd name="connsiteY4" fmla="*/ 1058989 h 8877638"/>
              <a:gd name="connsiteX5" fmla="*/ 6122066 w 8618466"/>
              <a:gd name="connsiteY5" fmla="*/ 16900 h 8877638"/>
              <a:gd name="connsiteX6" fmla="*/ 6144967 w 8618466"/>
              <a:gd name="connsiteY6" fmla="*/ 19287 h 887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18466" h="8877638">
                <a:moveTo>
                  <a:pt x="8618466" y="2717637"/>
                </a:moveTo>
                <a:lnTo>
                  <a:pt x="1843929" y="8877638"/>
                </a:lnTo>
                <a:lnTo>
                  <a:pt x="139426" y="7033167"/>
                </a:lnTo>
                <a:lnTo>
                  <a:pt x="104969" y="6872697"/>
                </a:lnTo>
                <a:cubicBezTo>
                  <a:pt x="-316496" y="4683300"/>
                  <a:pt x="547487" y="2390745"/>
                  <a:pt x="2403984" y="1058989"/>
                </a:cubicBezTo>
                <a:cubicBezTo>
                  <a:pt x="3521088" y="257635"/>
                  <a:pt x="4838669" y="-82769"/>
                  <a:pt x="6122066" y="16900"/>
                </a:cubicBezTo>
                <a:lnTo>
                  <a:pt x="6144967" y="19287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588" y="2674428"/>
            <a:ext cx="4599403" cy="15958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4624" y="4353891"/>
            <a:ext cx="4599403" cy="44992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2"/>
                </a:solidFill>
              </a:defRPr>
            </a:lvl1pPr>
            <a:lvl2pPr marL="144661" indent="0" algn="ctr">
              <a:buNone/>
              <a:defRPr sz="633"/>
            </a:lvl2pPr>
            <a:lvl3pPr marL="289322" indent="0" algn="ctr">
              <a:buNone/>
              <a:defRPr sz="570"/>
            </a:lvl3pPr>
            <a:lvl4pPr marL="433983" indent="0" algn="ctr">
              <a:buNone/>
              <a:defRPr sz="506"/>
            </a:lvl4pPr>
            <a:lvl5pPr marL="578644" indent="0" algn="ctr">
              <a:buNone/>
              <a:defRPr sz="506"/>
            </a:lvl5pPr>
            <a:lvl6pPr marL="723305" indent="0" algn="ctr">
              <a:buNone/>
              <a:defRPr sz="506"/>
            </a:lvl6pPr>
            <a:lvl7pPr marL="867966" indent="0" algn="ctr">
              <a:buNone/>
              <a:defRPr sz="506"/>
            </a:lvl7pPr>
            <a:lvl8pPr marL="1012627" indent="0" algn="ctr">
              <a:buNone/>
              <a:defRPr sz="506"/>
            </a:lvl8pPr>
            <a:lvl9pPr marL="1157288" indent="0" algn="ctr">
              <a:buNone/>
              <a:defRPr sz="50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1" name="等腰三角形 40"/>
          <p:cNvSpPr/>
          <p:nvPr/>
        </p:nvSpPr>
        <p:spPr>
          <a:xfrm rot="18000000" flipH="1">
            <a:off x="6142618" y="2166639"/>
            <a:ext cx="443524" cy="289561"/>
          </a:xfrm>
          <a:prstGeom prst="triangle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等腰三角形 41"/>
          <p:cNvSpPr/>
          <p:nvPr/>
        </p:nvSpPr>
        <p:spPr>
          <a:xfrm rot="19813541" flipH="1">
            <a:off x="3701642" y="1487368"/>
            <a:ext cx="332643" cy="386081"/>
          </a:xfrm>
          <a:prstGeom prst="triangle">
            <a:avLst/>
          </a:prstGeom>
          <a:solidFill>
            <a:srgbClr val="1B9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等腰三角形 42"/>
          <p:cNvSpPr/>
          <p:nvPr/>
        </p:nvSpPr>
        <p:spPr>
          <a:xfrm rot="18000000" flipH="1">
            <a:off x="2220084" y="6291821"/>
            <a:ext cx="443524" cy="289561"/>
          </a:xfrm>
          <a:prstGeom prst="triangle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等腰三角形 43"/>
          <p:cNvSpPr/>
          <p:nvPr/>
        </p:nvSpPr>
        <p:spPr>
          <a:xfrm rot="19813541" flipH="1">
            <a:off x="1686268" y="1045925"/>
            <a:ext cx="332643" cy="386081"/>
          </a:xfrm>
          <a:prstGeom prst="triangle">
            <a:avLst/>
          </a:prstGeom>
          <a:solidFill>
            <a:srgbClr val="FDCD5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等腰三角形 44"/>
          <p:cNvSpPr/>
          <p:nvPr/>
        </p:nvSpPr>
        <p:spPr>
          <a:xfrm rot="18000000" flipH="1">
            <a:off x="2637173" y="5219690"/>
            <a:ext cx="443524" cy="289561"/>
          </a:xfrm>
          <a:prstGeom prst="triangle">
            <a:avLst/>
          </a:prstGeom>
          <a:solidFill>
            <a:srgbClr val="55C1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等腰三角形 45"/>
          <p:cNvSpPr/>
          <p:nvPr/>
        </p:nvSpPr>
        <p:spPr>
          <a:xfrm rot="18000000" flipH="1">
            <a:off x="963546" y="2545722"/>
            <a:ext cx="443524" cy="289561"/>
          </a:xfrm>
          <a:prstGeom prst="triangle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46"/>
          <p:cNvGrpSpPr/>
          <p:nvPr/>
        </p:nvGrpSpPr>
        <p:grpSpPr>
          <a:xfrm>
            <a:off x="1318926" y="3341396"/>
            <a:ext cx="902042" cy="831130"/>
            <a:chOff x="1720243" y="1975504"/>
            <a:chExt cx="1202722" cy="831130"/>
          </a:xfrm>
        </p:grpSpPr>
        <p:sp>
          <p:nvSpPr>
            <p:cNvPr id="48" name="等腰三角形 4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51"/>
          <p:cNvGrpSpPr/>
          <p:nvPr/>
        </p:nvGrpSpPr>
        <p:grpSpPr>
          <a:xfrm flipH="1">
            <a:off x="6923032" y="3341396"/>
            <a:ext cx="902042" cy="831130"/>
            <a:chOff x="1720243" y="1975504"/>
            <a:chExt cx="1202722" cy="831130"/>
          </a:xfrm>
        </p:grpSpPr>
        <p:sp>
          <p:nvSpPr>
            <p:cNvPr id="53" name="等腰三角形 52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 rot="6300000" flipH="1">
            <a:off x="7957078" y="5193195"/>
            <a:ext cx="443524" cy="289561"/>
          </a:xfrm>
          <a:prstGeom prst="triangle">
            <a:avLst/>
          </a:prstGeom>
          <a:solidFill>
            <a:srgbClr val="55C1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等腰三角形 57"/>
          <p:cNvSpPr/>
          <p:nvPr/>
        </p:nvSpPr>
        <p:spPr>
          <a:xfrm rot="21257021" flipH="1">
            <a:off x="452930" y="5433507"/>
            <a:ext cx="332643" cy="386081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等腰三角形 58"/>
          <p:cNvSpPr/>
          <p:nvPr/>
        </p:nvSpPr>
        <p:spPr>
          <a:xfrm rot="1539679" flipH="1">
            <a:off x="810077" y="5563025"/>
            <a:ext cx="332643" cy="386081"/>
          </a:xfrm>
          <a:prstGeom prst="triangle">
            <a:avLst/>
          </a:prstGeom>
          <a:solidFill>
            <a:srgbClr val="55C1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等腰三角形 59"/>
          <p:cNvSpPr/>
          <p:nvPr/>
        </p:nvSpPr>
        <p:spPr>
          <a:xfrm rot="20540864" flipH="1">
            <a:off x="1387364" y="6281082"/>
            <a:ext cx="332643" cy="386081"/>
          </a:xfrm>
          <a:prstGeom prst="triangle">
            <a:avLst/>
          </a:prstGeom>
          <a:solidFill>
            <a:srgbClr val="FDCD5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等腰三角形 60"/>
          <p:cNvSpPr/>
          <p:nvPr/>
        </p:nvSpPr>
        <p:spPr>
          <a:xfrm rot="20540864" flipH="1">
            <a:off x="7246841" y="6281082"/>
            <a:ext cx="332643" cy="386081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等腰三角形 61"/>
          <p:cNvSpPr/>
          <p:nvPr/>
        </p:nvSpPr>
        <p:spPr>
          <a:xfrm flipH="1">
            <a:off x="8498366" y="6167738"/>
            <a:ext cx="332643" cy="386081"/>
          </a:xfrm>
          <a:prstGeom prst="triangle">
            <a:avLst/>
          </a:prstGeom>
          <a:solidFill>
            <a:srgbClr val="FDCD5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1796662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1960886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1176693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62352157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86750"/>
            <a:ext cx="7886700" cy="1070339"/>
          </a:xfrm>
        </p:spPr>
        <p:txBody>
          <a:bodyPr anchor="b"/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84069"/>
            <a:ext cx="7886700" cy="611731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/>
                </a:solidFill>
              </a:defRPr>
            </a:lvl1pPr>
            <a:lvl2pPr marL="144661" indent="0">
              <a:buNone/>
              <a:defRPr sz="633">
                <a:solidFill>
                  <a:schemeClr val="tx1">
                    <a:tint val="75000"/>
                  </a:schemeClr>
                </a:solidFill>
              </a:defRPr>
            </a:lvl2pPr>
            <a:lvl3pPr marL="289322" indent="0">
              <a:buNone/>
              <a:defRPr sz="570">
                <a:solidFill>
                  <a:schemeClr val="tx1">
                    <a:tint val="75000"/>
                  </a:schemeClr>
                </a:solidFill>
              </a:defRPr>
            </a:lvl3pPr>
            <a:lvl4pPr marL="433983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4pPr>
            <a:lvl5pPr marL="578644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5pPr>
            <a:lvl6pPr marL="723305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6pPr>
            <a:lvl7pPr marL="867966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7pPr>
            <a:lvl8pPr marL="1012627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8pPr>
            <a:lvl9pPr marL="1157288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0306143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16703855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760" b="1"/>
            </a:lvl1pPr>
            <a:lvl2pPr marL="144661" indent="0">
              <a:buNone/>
              <a:defRPr sz="633" b="1"/>
            </a:lvl2pPr>
            <a:lvl3pPr marL="289322" indent="0">
              <a:buNone/>
              <a:defRPr sz="570" b="1"/>
            </a:lvl3pPr>
            <a:lvl4pPr marL="433983" indent="0">
              <a:buNone/>
              <a:defRPr sz="506" b="1"/>
            </a:lvl4pPr>
            <a:lvl5pPr marL="578644" indent="0">
              <a:buNone/>
              <a:defRPr sz="506" b="1"/>
            </a:lvl5pPr>
            <a:lvl6pPr marL="723305" indent="0">
              <a:buNone/>
              <a:defRPr sz="506" b="1"/>
            </a:lvl6pPr>
            <a:lvl7pPr marL="867966" indent="0">
              <a:buNone/>
              <a:defRPr sz="506" b="1"/>
            </a:lvl7pPr>
            <a:lvl8pPr marL="1012627" indent="0">
              <a:buNone/>
              <a:defRPr sz="506" b="1"/>
            </a:lvl8pPr>
            <a:lvl9pPr marL="1157288" indent="0">
              <a:buNone/>
              <a:defRPr sz="50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760" b="1"/>
            </a:lvl1pPr>
            <a:lvl2pPr marL="144661" indent="0">
              <a:buNone/>
              <a:defRPr sz="633" b="1"/>
            </a:lvl2pPr>
            <a:lvl3pPr marL="289322" indent="0">
              <a:buNone/>
              <a:defRPr sz="570" b="1"/>
            </a:lvl3pPr>
            <a:lvl4pPr marL="433983" indent="0">
              <a:buNone/>
              <a:defRPr sz="506" b="1"/>
            </a:lvl4pPr>
            <a:lvl5pPr marL="578644" indent="0">
              <a:buNone/>
              <a:defRPr sz="506" b="1"/>
            </a:lvl5pPr>
            <a:lvl6pPr marL="723305" indent="0">
              <a:buNone/>
              <a:defRPr sz="506" b="1"/>
            </a:lvl6pPr>
            <a:lvl7pPr marL="867966" indent="0">
              <a:buNone/>
              <a:defRPr sz="506" b="1"/>
            </a:lvl7pPr>
            <a:lvl8pPr marL="1012627" indent="0">
              <a:buNone/>
              <a:defRPr sz="506" b="1"/>
            </a:lvl8pPr>
            <a:lvl9pPr marL="1157288" indent="0">
              <a:buNone/>
              <a:defRPr sz="50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90410508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8618896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572250" y="6508759"/>
            <a:ext cx="2057400" cy="365125"/>
          </a:xfrm>
          <a:prstGeom prst="rect">
            <a:avLst/>
          </a:prstGeom>
        </p:spPr>
        <p:txBody>
          <a:bodyPr vert="horz" lIns="28932" tIns="14467" rIns="28932" bIns="14467" rtlCol="0" anchor="ctr"/>
          <a:lstStyle>
            <a:defPPr>
              <a:defRPr lang="zh-CN"/>
            </a:defPPr>
            <a:lvl1pPr marL="0" algn="r" defTabSz="121917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906490-237C-474C-BA2E-D98840BC1F8F}" type="slidenum">
              <a:rPr lang="zh-CN" altLang="en-US" sz="380" smtClean="0"/>
              <a:pPr/>
              <a:t>‹#›</a:t>
            </a:fld>
            <a:endParaRPr lang="zh-CN" altLang="en-US" sz="380"/>
          </a:p>
        </p:txBody>
      </p:sp>
    </p:spTree>
    <p:extLst>
      <p:ext uri="{BB962C8B-B14F-4D97-AF65-F5344CB8AC3E}">
        <p14:creationId xmlns="" xmlns:p14="http://schemas.microsoft.com/office/powerpoint/2010/main" val="4126250251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01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4"/>
            <a:ext cx="4629150" cy="4873625"/>
          </a:xfrm>
        </p:spPr>
        <p:txBody>
          <a:bodyPr/>
          <a:lstStyle>
            <a:lvl1pPr>
              <a:defRPr sz="1013"/>
            </a:lvl1pPr>
            <a:lvl2pPr>
              <a:defRPr sz="886"/>
            </a:lvl2pPr>
            <a:lvl3pPr>
              <a:defRPr sz="760"/>
            </a:lvl3pPr>
            <a:lvl4pPr>
              <a:defRPr sz="633"/>
            </a:lvl4pPr>
            <a:lvl5pPr>
              <a:defRPr sz="633"/>
            </a:lvl5pPr>
            <a:lvl6pPr>
              <a:defRPr sz="633"/>
            </a:lvl6pPr>
            <a:lvl7pPr>
              <a:defRPr sz="633"/>
            </a:lvl7pPr>
            <a:lvl8pPr>
              <a:defRPr sz="633"/>
            </a:lvl8pPr>
            <a:lvl9pPr>
              <a:defRPr sz="6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506"/>
            </a:lvl1pPr>
            <a:lvl2pPr marL="144661" indent="0">
              <a:buNone/>
              <a:defRPr sz="443"/>
            </a:lvl2pPr>
            <a:lvl3pPr marL="289322" indent="0">
              <a:buNone/>
              <a:defRPr sz="380"/>
            </a:lvl3pPr>
            <a:lvl4pPr marL="433983" indent="0">
              <a:buNone/>
              <a:defRPr sz="316"/>
            </a:lvl4pPr>
            <a:lvl5pPr marL="578644" indent="0">
              <a:buNone/>
              <a:defRPr sz="316"/>
            </a:lvl5pPr>
            <a:lvl6pPr marL="723305" indent="0">
              <a:buNone/>
              <a:defRPr sz="316"/>
            </a:lvl6pPr>
            <a:lvl7pPr marL="867966" indent="0">
              <a:buNone/>
              <a:defRPr sz="316"/>
            </a:lvl7pPr>
            <a:lvl8pPr marL="1012627" indent="0">
              <a:buNone/>
              <a:defRPr sz="316"/>
            </a:lvl8pPr>
            <a:lvl9pPr marL="1157288" indent="0">
              <a:buNone/>
              <a:defRPr sz="31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82957524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01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4"/>
            <a:ext cx="4629150" cy="4873625"/>
          </a:xfrm>
        </p:spPr>
        <p:txBody>
          <a:bodyPr anchor="t"/>
          <a:lstStyle>
            <a:lvl1pPr marL="0" indent="0">
              <a:buNone/>
              <a:defRPr sz="1013"/>
            </a:lvl1pPr>
            <a:lvl2pPr marL="144661" indent="0">
              <a:buNone/>
              <a:defRPr sz="886"/>
            </a:lvl2pPr>
            <a:lvl3pPr marL="289322" indent="0">
              <a:buNone/>
              <a:defRPr sz="760"/>
            </a:lvl3pPr>
            <a:lvl4pPr marL="433983" indent="0">
              <a:buNone/>
              <a:defRPr sz="633"/>
            </a:lvl4pPr>
            <a:lvl5pPr marL="578644" indent="0">
              <a:buNone/>
              <a:defRPr sz="633"/>
            </a:lvl5pPr>
            <a:lvl6pPr marL="723305" indent="0">
              <a:buNone/>
              <a:defRPr sz="633"/>
            </a:lvl6pPr>
            <a:lvl7pPr marL="867966" indent="0">
              <a:buNone/>
              <a:defRPr sz="633"/>
            </a:lvl7pPr>
            <a:lvl8pPr marL="1012627" indent="0">
              <a:buNone/>
              <a:defRPr sz="633"/>
            </a:lvl8pPr>
            <a:lvl9pPr marL="1157288" indent="0">
              <a:buNone/>
              <a:defRPr sz="633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506"/>
            </a:lvl1pPr>
            <a:lvl2pPr marL="144661" indent="0">
              <a:buNone/>
              <a:defRPr sz="443"/>
            </a:lvl2pPr>
            <a:lvl3pPr marL="289322" indent="0">
              <a:buNone/>
              <a:defRPr sz="380"/>
            </a:lvl3pPr>
            <a:lvl4pPr marL="433983" indent="0">
              <a:buNone/>
              <a:defRPr sz="316"/>
            </a:lvl4pPr>
            <a:lvl5pPr marL="578644" indent="0">
              <a:buNone/>
              <a:defRPr sz="316"/>
            </a:lvl5pPr>
            <a:lvl6pPr marL="723305" indent="0">
              <a:buNone/>
              <a:defRPr sz="316"/>
            </a:lvl6pPr>
            <a:lvl7pPr marL="867966" indent="0">
              <a:buNone/>
              <a:defRPr sz="316"/>
            </a:lvl7pPr>
            <a:lvl8pPr marL="1012627" indent="0">
              <a:buNone/>
              <a:defRPr sz="316"/>
            </a:lvl8pPr>
            <a:lvl9pPr marL="1157288" indent="0">
              <a:buNone/>
              <a:defRPr sz="31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4161417"/>
      </p:ext>
    </p:extLst>
  </p:cSld>
  <p:clrMapOvr>
    <a:masterClrMapping/>
  </p:clrMapOvr>
  <p:transition spd="slow">
    <p:diamond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9144000" cy="927100"/>
            <a:chOff x="0" y="0"/>
            <a:chExt cx="12192000" cy="74096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9116"/>
            <a:stretch/>
          </p:blipFill>
          <p:spPr>
            <a:xfrm>
              <a:off x="0" y="1996"/>
              <a:ext cx="12192000" cy="738968"/>
            </a:xfrm>
            <a:prstGeom prst="rect">
              <a:avLst/>
            </a:prstGeom>
          </p:spPr>
        </p:pic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74096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959" y="1130301"/>
            <a:ext cx="8289890" cy="5330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7055" y="90475"/>
            <a:ext cx="8289890" cy="7567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10" name="组合 10"/>
          <p:cNvGrpSpPr/>
          <p:nvPr/>
        </p:nvGrpSpPr>
        <p:grpSpPr>
          <a:xfrm>
            <a:off x="0" y="6461125"/>
            <a:ext cx="9144000" cy="397117"/>
            <a:chOff x="0" y="0"/>
            <a:chExt cx="12192000" cy="740964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9116"/>
            <a:stretch/>
          </p:blipFill>
          <p:spPr>
            <a:xfrm>
              <a:off x="0" y="1996"/>
              <a:ext cx="12192000" cy="73896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/>
          </p:nvSpPr>
          <p:spPr>
            <a:xfrm>
              <a:off x="0" y="0"/>
              <a:ext cx="12192000" cy="740964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="" xmlns:p14="http://schemas.microsoft.com/office/powerpoint/2010/main" val="2719337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>
    <p:diamond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defTabSz="289322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66700" indent="-266700" algn="l" defTabSz="289322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60000"/>
        <a:buFont typeface="Wingdings 2" panose="05020102010507070707" pitchFamily="18" charset="2"/>
        <a:buChar char=""/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266700" indent="-266700" algn="l" defTabSz="289322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1653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633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506314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650975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795635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tx1"/>
          </a:solidFill>
          <a:latin typeface="+mn-lt"/>
          <a:ea typeface="+mn-ea"/>
          <a:cs typeface="+mn-cs"/>
        </a:defRPr>
      </a:lvl6pPr>
      <a:lvl7pPr marL="940297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tx1"/>
          </a:solidFill>
          <a:latin typeface="+mn-lt"/>
          <a:ea typeface="+mn-ea"/>
          <a:cs typeface="+mn-cs"/>
        </a:defRPr>
      </a:lvl7pPr>
      <a:lvl8pPr marL="1084958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tx1"/>
          </a:solidFill>
          <a:latin typeface="+mn-lt"/>
          <a:ea typeface="+mn-ea"/>
          <a:cs typeface="+mn-cs"/>
        </a:defRPr>
      </a:lvl8pPr>
      <a:lvl9pPr marL="1229618" indent="-72331" algn="l" defTabSz="289322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1pPr>
      <a:lvl2pPr marL="144661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2pPr>
      <a:lvl3pPr marL="289322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3pPr>
      <a:lvl4pPr marL="433983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4pPr>
      <a:lvl5pPr marL="578644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5pPr>
      <a:lvl6pPr marL="723305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6pPr>
      <a:lvl7pPr marL="867966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7pPr>
      <a:lvl8pPr marL="1012627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8pPr>
      <a:lvl9pPr marL="1157288" algn="l" defTabSz="289322" rtl="0" eaLnBrk="1" latinLnBrk="0" hangingPunct="1">
        <a:defRPr sz="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1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0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9.jpeg"/><Relationship Id="rId5" Type="http://schemas.openxmlformats.org/officeDocument/2006/relationships/tags" Target="../tags/tag5.xml"/><Relationship Id="rId10" Type="http://schemas.openxmlformats.org/officeDocument/2006/relationships/image" Target="../media/image18.jpeg"/><Relationship Id="rId4" Type="http://schemas.openxmlformats.org/officeDocument/2006/relationships/tags" Target="../tags/tag4.xml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10.xml"/><Relationship Id="rId7" Type="http://schemas.openxmlformats.org/officeDocument/2006/relationships/audio" Target="../media/audio1.wav"/><Relationship Id="rId12" Type="http://schemas.openxmlformats.org/officeDocument/2006/relationships/image" Target="../media/image26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5.jpeg"/><Relationship Id="rId5" Type="http://schemas.openxmlformats.org/officeDocument/2006/relationships/tags" Target="../tags/tag12.xml"/><Relationship Id="rId10" Type="http://schemas.openxmlformats.org/officeDocument/2006/relationships/image" Target="../media/image24.png"/><Relationship Id="rId4" Type="http://schemas.openxmlformats.org/officeDocument/2006/relationships/tags" Target="../tags/tag11.xml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47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audio" Target="../media/audio1.wav"/><Relationship Id="rId2" Type="http://schemas.openxmlformats.org/officeDocument/2006/relationships/tags" Target="../tags/tag14.xml"/><Relationship Id="rId16" Type="http://schemas.openxmlformats.org/officeDocument/2006/relationships/image" Target="../media/image50.jpe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15" Type="http://schemas.openxmlformats.org/officeDocument/2006/relationships/image" Target="../media/image49.jpeg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692696"/>
            <a:ext cx="6527078" cy="2880320"/>
          </a:xfrm>
        </p:spPr>
        <p:txBody>
          <a:bodyPr>
            <a:noAutofit/>
          </a:bodyPr>
          <a:lstStyle/>
          <a:p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</a:rPr>
              <a:t>上海港湾学校</a:t>
            </a: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7030A0"/>
                </a:solidFill>
              </a:rPr>
              <a:t>2018-2019</a:t>
            </a:r>
            <a:r>
              <a:rPr lang="zh-CN" altLang="en-US" sz="4800" dirty="0" smtClean="0">
                <a:solidFill>
                  <a:srgbClr val="7030A0"/>
                </a:solidFill>
              </a:rPr>
              <a:t>学年家委会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pic>
        <p:nvPicPr>
          <p:cNvPr id="5" name="图片 4" hidden="1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28604"/>
            <a:ext cx="7620000" cy="5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港湾-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573016"/>
            <a:ext cx="1728192" cy="1728192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C:\Users\user\Desktop\活动照片--发赵\活动照片--发赵\2017.12.20 学生干部知识竞赛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3424" y="1142984"/>
            <a:ext cx="362426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user\Desktop\微信图片_2018111509060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449" y="3643314"/>
            <a:ext cx="380523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00100" y="3171766"/>
            <a:ext cx="34877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学生</a:t>
            </a:r>
            <a:r>
              <a:rPr lang="zh-CN" alt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干部知识竞赛</a:t>
            </a:r>
          </a:p>
        </p:txBody>
      </p:sp>
      <p:sp>
        <p:nvSpPr>
          <p:cNvPr id="7" name="矩形 6"/>
          <p:cNvSpPr/>
          <p:nvPr/>
        </p:nvSpPr>
        <p:spPr>
          <a:xfrm>
            <a:off x="972170" y="6029286"/>
            <a:ext cx="352839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学生手册知识竞赛</a:t>
            </a:r>
          </a:p>
        </p:txBody>
      </p:sp>
      <p:pic>
        <p:nvPicPr>
          <p:cNvPr id="8" name="Picture 2" descr="C:\Users\user\Desktop\活动照片--发赵\活动照片--发赵\2017.11.3 趣味运动会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214422"/>
            <a:ext cx="309880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3    </a:t>
            </a:r>
            <a:r>
              <a:rPr kumimoji="1" lang="zh-CN" altLang="en-US" dirty="0" smtClean="0"/>
              <a:t>学生活动</a:t>
            </a:r>
            <a:endParaRPr lang="zh-CN" altLang="en-US" dirty="0"/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4   </a:t>
            </a:r>
            <a:r>
              <a:rPr kumimoji="1" lang="zh-CN" altLang="en-US" dirty="0" smtClean="0"/>
              <a:t>高雅艺术进校园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1412776"/>
          <a:ext cx="8640959" cy="470288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80120"/>
                <a:gridCol w="1584176"/>
                <a:gridCol w="1872208"/>
                <a:gridCol w="1944216"/>
                <a:gridCol w="2160239"/>
              </a:tblGrid>
              <a:tr h="661709"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序号 </a:t>
                      </a:r>
                      <a:endParaRPr lang="zh-CN" altLang="en-US" sz="2000" b="1" i="0" u="none" strike="noStrike" dirty="0">
                        <a:solidFill>
                          <a:srgbClr val="FFFFF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时间 </a:t>
                      </a:r>
                      <a:endParaRPr lang="zh-CN" altLang="en-US" sz="2000" b="1" i="0" u="none" strike="noStrike" dirty="0">
                        <a:solidFill>
                          <a:srgbClr val="FFFFF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地点 </a:t>
                      </a:r>
                      <a:endParaRPr lang="zh-CN" altLang="en-US" sz="2000" b="1" i="0" u="none" strike="noStrike">
                        <a:solidFill>
                          <a:srgbClr val="FFFFF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剧目 </a:t>
                      </a:r>
                      <a:endParaRPr lang="zh-CN" altLang="en-US" sz="2000" b="1" i="0" u="none" strike="noStrike">
                        <a:solidFill>
                          <a:srgbClr val="FFFFF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剧团 </a:t>
                      </a:r>
                      <a:endParaRPr lang="zh-CN" altLang="en-US" sz="2000" b="1" i="0" u="none" strike="noStrike">
                        <a:solidFill>
                          <a:srgbClr val="FFFFF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</a:tr>
              <a:tr h="81153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 dirty="0"/>
                        <a:t>1</a:t>
                      </a:r>
                      <a:endParaRPr lang="en-US" altLang="zh-CN" sz="2000" b="0" i="0" u="none" strike="noStrike" dirty="0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 dirty="0"/>
                        <a:t>2018.4.19</a:t>
                      </a:r>
                      <a:endParaRPr lang="en-US" altLang="zh-CN" sz="2000" b="0" i="0" u="none" strike="noStrike" dirty="0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港湾会堂 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奥斯卡经典名曲音乐会</a:t>
                      </a:r>
                      <a:endParaRPr lang="zh-CN" altLang="en-US" sz="2000" b="0" i="0" u="none" strike="noStrike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上海轻音乐团</a:t>
                      </a:r>
                      <a:endParaRPr lang="zh-CN" altLang="en-US" sz="2000" b="0" i="0" u="none" strike="noStrike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</a:tr>
              <a:tr h="795013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/>
                        <a:t>2</a:t>
                      </a:r>
                      <a:endParaRPr lang="en-US" altLang="zh-CN" sz="2000" b="0" i="0" u="none" strike="noStrike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 dirty="0"/>
                        <a:t>2018.5.11</a:t>
                      </a:r>
                      <a:endParaRPr lang="en-US" altLang="zh-CN" sz="2000" b="0" i="0" u="none" strike="noStrike" dirty="0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港湾会堂 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这个男人来自地球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上海话剧艺术中心 </a:t>
                      </a:r>
                      <a:endParaRPr lang="zh-CN" altLang="en-US" sz="2000" b="0" i="0" u="none" strike="noStrike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</a:tr>
              <a:tr h="82809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 dirty="0"/>
                        <a:t>3</a:t>
                      </a:r>
                      <a:endParaRPr lang="en-US" altLang="zh-CN" sz="2000" b="0" i="0" u="none" strike="noStrike" dirty="0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 dirty="0"/>
                        <a:t>2018.9.26</a:t>
                      </a:r>
                      <a:endParaRPr lang="en-US" altLang="zh-CN" sz="2000" b="0" i="0" u="none" strike="noStrike" dirty="0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东方艺术中心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敦煌儿女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上海沪剧院 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</a:tr>
              <a:tr h="81153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/>
                        <a:t>4</a:t>
                      </a:r>
                      <a:endParaRPr lang="en-US" altLang="zh-CN" sz="2000" b="0" i="0" u="none" strike="noStrike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/>
                        <a:t>2018.11.7</a:t>
                      </a:r>
                      <a:endParaRPr lang="en-US" altLang="zh-CN" sz="2000" b="0" i="0" u="none" strike="noStrike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港湾会堂 </a:t>
                      </a:r>
                      <a:endParaRPr lang="zh-CN" altLang="en-US" sz="2000" b="0" i="0" u="none" strike="noStrike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旋转木马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宋体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上海颖祥文化传播有限公司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</a:tr>
              <a:tr h="795013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/>
                        <a:t>5</a:t>
                      </a:r>
                      <a:endParaRPr lang="en-US" altLang="zh-CN" sz="2000" b="0" i="0" u="none" strike="noStrike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zh-CN" sz="2000" u="none" strike="noStrike"/>
                        <a:t>2018.12.19</a:t>
                      </a:r>
                      <a:endParaRPr lang="en-US" altLang="zh-CN" sz="2000" b="0" i="0" u="none" strike="noStrike">
                        <a:solidFill>
                          <a:srgbClr val="5F5F5F"/>
                        </a:solidFill>
                        <a:latin typeface="Calibri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/>
                        <a:t>港湾会堂 </a:t>
                      </a:r>
                      <a:endParaRPr lang="zh-CN" altLang="en-US" sz="2000" b="0" i="0" u="none" strike="noStrike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zh-CN" altLang="en-US" sz="2000" u="none" strike="noStrike" dirty="0"/>
                        <a:t>鼠疫</a:t>
                      </a:r>
                      <a:endParaRPr lang="zh-CN" altLang="en-US" sz="2000" b="0" i="0" u="none" strike="noStrike" dirty="0">
                        <a:solidFill>
                          <a:srgbClr val="5F5F5F"/>
                        </a:solidFill>
                        <a:latin typeface="幼圆"/>
                      </a:endParaRPr>
                    </a:p>
                  </a:txBody>
                  <a:tcPr marL="4986" marR="4986" marT="4986" marB="0" anchor="ctr"/>
                </a:tc>
                <a:tc>
                  <a:txBody>
                    <a:bodyPr/>
                    <a:lstStyle/>
                    <a:p>
                      <a:pPr marL="0" algn="ctr" defTabSz="289322" rtl="0" eaLnBrk="1" fontAlgn="t" latinLnBrk="0" hangingPunct="1"/>
                      <a:r>
                        <a:rPr lang="zh-CN" altLang="en-US" sz="2000" u="none" strike="noStrike" kern="1200" dirty="0"/>
                        <a:t>上海话剧艺术中心 </a:t>
                      </a:r>
                      <a:endParaRPr lang="zh-CN" altLang="en-US" sz="2000" b="0" i="0" u="none" strike="noStrike" kern="1200" dirty="0">
                        <a:solidFill>
                          <a:srgbClr val="5F5F5F"/>
                        </a:solidFill>
                        <a:latin typeface="幼圆"/>
                        <a:ea typeface="+mn-ea"/>
                        <a:cs typeface="+mn-cs"/>
                      </a:endParaRPr>
                    </a:p>
                  </a:txBody>
                  <a:tcPr marL="4986" marR="4986" marT="4986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4   </a:t>
            </a:r>
            <a:r>
              <a:rPr kumimoji="1" lang="zh-CN" altLang="en-US" dirty="0" smtClean="0"/>
              <a:t>高雅艺术进校园</a:t>
            </a:r>
            <a:endParaRPr lang="zh-CN" altLang="en-US" dirty="0"/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6060" y="2790442"/>
            <a:ext cx="4906216" cy="1597018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da-DK" sz="2300" b="1" dirty="0">
                <a:solidFill>
                  <a:srgbClr val="FFFFFF"/>
                </a:solidFill>
                <a:latin typeface="+mj-lt"/>
                <a:ea typeface="+mj-ea"/>
                <a:cs typeface="+mj-cs"/>
                <a:sym typeface="+mn-ea"/>
              </a:rPr>
              <a:t>让高雅艺术成为校园文化的“常青树”</a:t>
            </a:r>
            <a:endParaRPr lang="zh-CN" altLang="da-DK" sz="2300" b="1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zh-CN" altLang="da-DK" sz="2300" b="1" dirty="0">
                <a:solidFill>
                  <a:srgbClr val="FFFFFF"/>
                </a:solidFill>
                <a:latin typeface="+mj-lt"/>
                <a:ea typeface="+mj-ea"/>
                <a:cs typeface="+mj-cs"/>
                <a:sym typeface="+mn-ea"/>
              </a:rPr>
              <a:t>让高雅艺术成为社团建设的“白玉兰”</a:t>
            </a:r>
            <a:endParaRPr lang="zh-CN" altLang="da-DK" sz="2300" b="1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7053107" y="4964064"/>
            <a:ext cx="1872295" cy="3194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899592" y="1844824"/>
            <a:ext cx="438285" cy="584380"/>
          </a:xfrm>
          <a:prstGeom prst="roundRect">
            <a:avLst>
              <a:gd name="adj" fmla="val 4167"/>
            </a:avLst>
          </a:prstGeom>
          <a:noFill/>
          <a:ln w="127000">
            <a:solidFill>
              <a:schemeClr val="accent1">
                <a:alpha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1043608" y="5229200"/>
            <a:ext cx="716959" cy="955945"/>
          </a:xfrm>
          <a:prstGeom prst="roundRect">
            <a:avLst>
              <a:gd name="adj" fmla="val 4167"/>
            </a:avLst>
          </a:prstGeom>
          <a:noFill/>
          <a:ln w="127000">
            <a:solidFill>
              <a:schemeClr val="accent1">
                <a:alpha val="1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3" name="圆角矩形 12"/>
          <p:cNvSpPr/>
          <p:nvPr>
            <p:custDataLst>
              <p:tags r:id="rId5"/>
            </p:custDataLst>
          </p:nvPr>
        </p:nvSpPr>
        <p:spPr>
          <a:xfrm>
            <a:off x="827584" y="4869160"/>
            <a:ext cx="345484" cy="460645"/>
          </a:xfrm>
          <a:prstGeom prst="roundRect">
            <a:avLst>
              <a:gd name="adj" fmla="val 4167"/>
            </a:avLst>
          </a:prstGeom>
          <a:noFill/>
          <a:ln w="127000">
            <a:solidFill>
              <a:schemeClr val="accent1">
                <a:alpha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6"/>
            </p:custDataLst>
          </p:nvPr>
        </p:nvSpPr>
        <p:spPr>
          <a:xfrm>
            <a:off x="7418499" y="1479400"/>
            <a:ext cx="585855" cy="781140"/>
          </a:xfrm>
          <a:prstGeom prst="roundRect">
            <a:avLst>
              <a:gd name="adj" fmla="val 4167"/>
            </a:avLst>
          </a:prstGeom>
          <a:noFill/>
          <a:ln w="127000">
            <a:solidFill>
              <a:schemeClr val="accent1">
                <a:alpha val="8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6" name="圆角矩形 15"/>
          <p:cNvSpPr/>
          <p:nvPr>
            <p:custDataLst>
              <p:tags r:id="rId7"/>
            </p:custDataLst>
          </p:nvPr>
        </p:nvSpPr>
        <p:spPr>
          <a:xfrm>
            <a:off x="7899038" y="2085782"/>
            <a:ext cx="310310" cy="413747"/>
          </a:xfrm>
          <a:prstGeom prst="roundRect">
            <a:avLst>
              <a:gd name="adj" fmla="val 4167"/>
            </a:avLst>
          </a:prstGeom>
          <a:noFill/>
          <a:ln w="127000">
            <a:solidFill>
              <a:schemeClr val="accent1">
                <a:alpha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pic>
        <p:nvPicPr>
          <p:cNvPr id="18" name="图片 17" descr="DSC0230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51720" y="1052736"/>
            <a:ext cx="3024336" cy="1701189"/>
          </a:xfrm>
          <a:prstGeom prst="rect">
            <a:avLst/>
          </a:prstGeom>
        </p:spPr>
      </p:pic>
      <p:pic>
        <p:nvPicPr>
          <p:cNvPr id="19" name="图片 18" descr="IMG_377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80112" y="1268760"/>
            <a:ext cx="3312368" cy="2484276"/>
          </a:xfrm>
          <a:prstGeom prst="rect">
            <a:avLst/>
          </a:prstGeom>
        </p:spPr>
      </p:pic>
      <p:pic>
        <p:nvPicPr>
          <p:cNvPr id="20" name="图片 19" descr="IMG_7609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547664" y="4437112"/>
            <a:ext cx="3528392" cy="1985308"/>
          </a:xfrm>
          <a:prstGeom prst="rect">
            <a:avLst/>
          </a:prstGeom>
        </p:spPr>
      </p:pic>
      <p:pic>
        <p:nvPicPr>
          <p:cNvPr id="21" name="图片 20" descr="IMG_817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580112" y="3861048"/>
            <a:ext cx="3360373" cy="2520280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9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5   </a:t>
            </a:r>
            <a:r>
              <a:rPr kumimoji="1" lang="zh-CN" altLang="en-US" dirty="0" smtClean="0"/>
              <a:t>心理健康教育</a:t>
            </a:r>
            <a:endParaRPr lang="zh-CN" altLang="en-US" dirty="0"/>
          </a:p>
        </p:txBody>
      </p:sp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3220282" y="2302336"/>
            <a:ext cx="1806935" cy="2584175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18420" r="-1036"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2"/>
            </p:custDataLst>
          </p:nvPr>
        </p:nvSpPr>
        <p:spPr>
          <a:xfrm>
            <a:off x="7018975" y="2293710"/>
            <a:ext cx="1908284" cy="2584175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4949697" y="1808681"/>
            <a:ext cx="2141842" cy="3538331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3510" t="-2560" r="-3457" b="-2565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4"/>
            </p:custDataLst>
          </p:nvPr>
        </p:nvSpPr>
        <p:spPr>
          <a:xfrm>
            <a:off x="518822" y="1161812"/>
            <a:ext cx="2588198" cy="2340000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>
            <p:custDataLst>
              <p:tags r:id="rId5"/>
            </p:custDataLst>
          </p:nvPr>
        </p:nvSpPr>
        <p:spPr>
          <a:xfrm>
            <a:off x="518821" y="3609280"/>
            <a:ext cx="2588199" cy="2340000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7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5   </a:t>
            </a:r>
            <a:r>
              <a:rPr kumimoji="1" lang="zh-CN" altLang="en-US" dirty="0" smtClean="0"/>
              <a:t>心理健康教育</a:t>
            </a:r>
            <a:endParaRPr lang="zh-CN" altLang="en-US" dirty="0"/>
          </a:p>
        </p:txBody>
      </p:sp>
      <p:pic>
        <p:nvPicPr>
          <p:cNvPr id="4" name="Picture 2" descr="C:\Users\user\Desktop\微信图片_201811151047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714776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C:\Users\user\Desktop\微信图片_2018111510493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071678"/>
            <a:ext cx="385765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5   </a:t>
            </a:r>
            <a:r>
              <a:rPr kumimoji="1" lang="zh-CN" altLang="en-US" dirty="0" smtClean="0"/>
              <a:t>心理健康教育</a:t>
            </a:r>
            <a:endParaRPr lang="zh-CN" altLang="en-US" dirty="0"/>
          </a:p>
        </p:txBody>
      </p:sp>
      <p:pic>
        <p:nvPicPr>
          <p:cNvPr id="4" name="Picture 2" descr="C:\Users\user\Desktop\微信图片_20181115110134.jpg"/>
          <p:cNvPicPr>
            <a:picLocks noChangeAspect="1" noChangeArrowheads="1"/>
          </p:cNvPicPr>
          <p:nvPr/>
        </p:nvPicPr>
        <p:blipFill>
          <a:blip r:embed="rId3"/>
          <a:srcRect t="11664" r="11687" b="1826"/>
          <a:stretch>
            <a:fillRect/>
          </a:stretch>
        </p:blipFill>
        <p:spPr bwMode="auto">
          <a:xfrm>
            <a:off x="4330700" y="3214708"/>
            <a:ext cx="2384425" cy="32146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3" descr="C:\Users\user\Desktop\微信图片_20181115110125.jpg"/>
          <p:cNvPicPr>
            <a:picLocks noChangeAspect="1" noChangeArrowheads="1"/>
          </p:cNvPicPr>
          <p:nvPr/>
        </p:nvPicPr>
        <p:blipFill>
          <a:blip r:embed="rId4"/>
          <a:srcRect l="6416" r="2136"/>
          <a:stretch>
            <a:fillRect/>
          </a:stretch>
        </p:blipFill>
        <p:spPr bwMode="auto">
          <a:xfrm>
            <a:off x="500034" y="1643050"/>
            <a:ext cx="3167056" cy="4071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Users\user\Desktop\微信图片_20181115110130.jpg"/>
          <p:cNvPicPr>
            <a:picLocks noChangeAspect="1" noChangeArrowheads="1"/>
          </p:cNvPicPr>
          <p:nvPr/>
        </p:nvPicPr>
        <p:blipFill>
          <a:blip r:embed="rId5"/>
          <a:srcRect t="7426" r="14671" b="6433"/>
          <a:stretch>
            <a:fillRect/>
          </a:stretch>
        </p:blipFill>
        <p:spPr bwMode="auto">
          <a:xfrm>
            <a:off x="6643702" y="1142984"/>
            <a:ext cx="2382837" cy="3214687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6.1   </a:t>
            </a:r>
            <a:r>
              <a:rPr kumimoji="1" lang="zh-CN" altLang="en-US" dirty="0" smtClean="0"/>
              <a:t>综合能力提升项目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4282" y="1071546"/>
          <a:ext cx="8786875" cy="5357848"/>
        </p:xfrm>
        <a:graphic>
          <a:graphicData uri="http://schemas.openxmlformats.org/drawingml/2006/table">
            <a:tbl>
              <a:tblPr/>
              <a:tblGrid>
                <a:gridCol w="1680896"/>
                <a:gridCol w="5035698"/>
                <a:gridCol w="1107131"/>
                <a:gridCol w="963150"/>
              </a:tblGrid>
              <a:tr h="1948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培训日期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培训内容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培训地点</a:t>
                      </a:r>
                    </a:p>
                  </a:txBody>
                  <a:tcPr marL="7458" marR="7458" marT="7458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主讲教师</a:t>
                      </a:r>
                    </a:p>
                  </a:txBody>
                  <a:tcPr marL="7458" marR="7458" marT="7458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0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2017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11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26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（周日）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开班动员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+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中职学生发展专题讲座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学生活动中心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101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秦德英        陈镇虎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0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爱国主义革命传统教育讲座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张国清 教授 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85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2017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（周六）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参观考察上海公安博物馆，帮助学生知法、守法意识的提升。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校外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陈文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0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参观考察禁毒博物馆，增强学生远离毒品，珍爱生命的意识。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陈文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0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2017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9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（周六）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学生礼仪专场培训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学生活动中心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101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金雷萍        高级讲师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9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2017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（周日）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青少年群体现状与中职学生心理专题培训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学生活动中心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101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张谠熠         高级讲师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心理健康专题拓展互动交流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722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2017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17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（周日）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今天我奉献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---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志愿者活动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校外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赵亚航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集体组织学生外出承担志愿者工作，分组实施，增强学生的奉献意识。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170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2018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15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（周日）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中职校里走出的市级劳模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—“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什么时候都不要放弃学习”                                                  （上海市五一劳动奖章获得者、全国职业院校技能大赛一等奖 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楼报告厅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任培强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37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张天昱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素质拓展训练，通过游戏让学生懂得团队意识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20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2018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（周日）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礼仪专场培训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楼报告厅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金雷萍         高级讲师 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6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礼仪专场培训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+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道德品质、公民素养专题交流与总结表彰活动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张天昱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0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2018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年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月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</a:t>
                      </a:r>
                      <a:b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</a:b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（周六）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   参观汽车博物馆和游览汽车博览公园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校外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陈文</a:t>
                      </a:r>
                    </a:p>
                  </a:txBody>
                  <a:tcPr marL="7458" marR="7458" marT="745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6.1   </a:t>
            </a:r>
            <a:r>
              <a:rPr kumimoji="1" lang="zh-CN" altLang="en-US" dirty="0" smtClean="0"/>
              <a:t>综合能力提升项目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1" descr="微信图片_20181115094548.jpg"/>
          <p:cNvPicPr>
            <a:picLocks noChangeAspect="1"/>
          </p:cNvPicPr>
          <p:nvPr/>
        </p:nvPicPr>
        <p:blipFill>
          <a:blip r:embed="rId3"/>
          <a:srcRect t="33200"/>
          <a:stretch>
            <a:fillRect/>
          </a:stretch>
        </p:blipFill>
        <p:spPr bwMode="auto">
          <a:xfrm>
            <a:off x="4899025" y="1428750"/>
            <a:ext cx="381635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微信图片_20181115094552.jpg"/>
          <p:cNvPicPr>
            <a:picLocks noChangeAspect="1"/>
          </p:cNvPicPr>
          <p:nvPr/>
        </p:nvPicPr>
        <p:blipFill>
          <a:blip r:embed="rId4" cstate="print"/>
          <a:srcRect t="26036" b="22502"/>
          <a:stretch>
            <a:fillRect/>
          </a:stretch>
        </p:blipFill>
        <p:spPr>
          <a:xfrm>
            <a:off x="611560" y="5040969"/>
            <a:ext cx="4032448" cy="1316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微信图片_20181115094556.jpg"/>
          <p:cNvPicPr>
            <a:picLocks noChangeAspect="1"/>
          </p:cNvPicPr>
          <p:nvPr/>
        </p:nvPicPr>
        <p:blipFill>
          <a:blip r:embed="rId5" cstate="print"/>
          <a:srcRect t="21208" r="6426" b="17400"/>
          <a:stretch>
            <a:fillRect/>
          </a:stretch>
        </p:blipFill>
        <p:spPr>
          <a:xfrm>
            <a:off x="611560" y="3071810"/>
            <a:ext cx="4032448" cy="1761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 descr="微信图片_20181115094600.jpg"/>
          <p:cNvPicPr>
            <a:picLocks noChangeAspect="1"/>
          </p:cNvPicPr>
          <p:nvPr/>
        </p:nvPicPr>
        <p:blipFill>
          <a:blip r:embed="rId6" cstate="print"/>
          <a:srcRect t="37103"/>
          <a:stretch>
            <a:fillRect/>
          </a:stretch>
        </p:blipFill>
        <p:spPr>
          <a:xfrm>
            <a:off x="611560" y="1152537"/>
            <a:ext cx="4032448" cy="1776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6.1   </a:t>
            </a:r>
            <a:r>
              <a:rPr kumimoji="1" lang="zh-CN" altLang="en-US" dirty="0" smtClean="0"/>
              <a:t>综合能力提升项目</a:t>
            </a:r>
            <a:endParaRPr lang="zh-CN" altLang="en-US" dirty="0"/>
          </a:p>
        </p:txBody>
      </p:sp>
      <p:pic>
        <p:nvPicPr>
          <p:cNvPr id="4" name="图片 1" descr="微信图片_201811150946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7756" y="1214422"/>
            <a:ext cx="427196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3" descr="微信图片_201811150946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4259263" cy="50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6.1   </a:t>
            </a:r>
            <a:r>
              <a:rPr kumimoji="1" lang="zh-CN" altLang="en-US" dirty="0" smtClean="0"/>
              <a:t>综合能力提升项目</a:t>
            </a:r>
            <a:endParaRPr lang="zh-CN" altLang="en-US" dirty="0"/>
          </a:p>
        </p:txBody>
      </p:sp>
      <p:pic>
        <p:nvPicPr>
          <p:cNvPr id="4" name="图片 3" descr="微信图片_20181115094410.jpg"/>
          <p:cNvPicPr>
            <a:picLocks noChangeAspect="1"/>
          </p:cNvPicPr>
          <p:nvPr/>
        </p:nvPicPr>
        <p:blipFill>
          <a:blip r:embed="rId3" cstate="print"/>
          <a:srcRect t="82916"/>
          <a:stretch>
            <a:fillRect/>
          </a:stretch>
        </p:blipFill>
        <p:spPr>
          <a:xfrm>
            <a:off x="469254" y="1240410"/>
            <a:ext cx="3888432" cy="2117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微信图片_20181115094414.jpg"/>
          <p:cNvPicPr>
            <a:picLocks noChangeAspect="1"/>
          </p:cNvPicPr>
          <p:nvPr/>
        </p:nvPicPr>
        <p:blipFill>
          <a:blip r:embed="rId4" cstate="print"/>
          <a:srcRect b="60101"/>
          <a:stretch>
            <a:fillRect/>
          </a:stretch>
        </p:blipFill>
        <p:spPr>
          <a:xfrm>
            <a:off x="4972128" y="1071546"/>
            <a:ext cx="3600400" cy="5159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微信图片_20181115094515.jpg"/>
          <p:cNvPicPr>
            <a:picLocks noChangeAspect="1"/>
          </p:cNvPicPr>
          <p:nvPr/>
        </p:nvPicPr>
        <p:blipFill>
          <a:blip r:embed="rId5" cstate="print"/>
          <a:srcRect b="3704"/>
          <a:stretch>
            <a:fillRect/>
          </a:stretch>
        </p:blipFill>
        <p:spPr>
          <a:xfrm>
            <a:off x="500034" y="3714752"/>
            <a:ext cx="3888432" cy="2594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   校领导致欢迎辞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959" y="1701805"/>
            <a:ext cx="7808379" cy="358458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zh-CN" altLang="en-US" sz="71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校领导致欢迎词</a:t>
            </a:r>
            <a:endParaRPr lang="en-US" altLang="zh-CN" sz="71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sz="71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党委副书记、副校长                                                   胡海云老师</a:t>
            </a:r>
            <a:endParaRPr lang="en-US" sz="71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8800" dirty="0"/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6.2   </a:t>
            </a:r>
            <a:r>
              <a:rPr kumimoji="1" lang="zh-CN" altLang="en-US" dirty="0" smtClean="0"/>
              <a:t>职业素养提升项目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06400" y="1130300"/>
          <a:ext cx="8023252" cy="5084781"/>
        </p:xfrm>
        <a:graphic>
          <a:graphicData uri="http://schemas.openxmlformats.org/drawingml/2006/table">
            <a:tbl>
              <a:tblPr/>
              <a:tblGrid>
                <a:gridCol w="1291268"/>
                <a:gridCol w="6731984"/>
              </a:tblGrid>
              <a:tr h="647437"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序号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60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授课内容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1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 1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破解魔方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——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中职学生公共关系意识与公关策策划技术传递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9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 2</a:t>
                      </a:r>
                      <a:endParaRPr lang="zh-CN" sz="1600" kern="10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礼仪社团与礼仪践行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9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 3</a:t>
                      </a:r>
                      <a:endParaRPr lang="zh-CN" sz="1600" kern="10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演讲社团与演讲能力提升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 4</a:t>
                      </a:r>
                      <a:endParaRPr lang="zh-CN" sz="1600" kern="10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公关社团与公关能力提升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9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 5</a:t>
                      </a:r>
                      <a:endParaRPr lang="zh-CN" sz="1600" kern="10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学生践行三个职业能力训练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  <a:p>
                      <a:pPr indent="381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017">
                <a:tc>
                  <a:txBody>
                    <a:bodyPr/>
                    <a:lstStyle/>
                    <a:p>
                      <a:pPr indent="1524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6</a:t>
                      </a:r>
                      <a:endParaRPr lang="zh-CN" sz="1600" kern="10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社团组织形象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策划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华文宋体" pitchFamily="2" charset="-122"/>
                          <a:ea typeface="华文宋体" pitchFamily="2" charset="-122"/>
                        </a:rPr>
                        <a:t> </a:t>
                      </a:r>
                      <a:endParaRPr lang="zh-CN" sz="1600" kern="100" dirty="0">
                        <a:latin typeface="华文宋体" pitchFamily="2" charset="-122"/>
                        <a:ea typeface="华文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6.2   </a:t>
            </a:r>
            <a:r>
              <a:rPr kumimoji="1" lang="zh-CN" altLang="en-US" dirty="0" smtClean="0"/>
              <a:t>职业素养提升项目</a:t>
            </a:r>
            <a:endParaRPr lang="zh-CN" altLang="en-US" dirty="0"/>
          </a:p>
        </p:txBody>
      </p:sp>
      <p:pic>
        <p:nvPicPr>
          <p:cNvPr id="5" name="图片 4" descr="微信图片_20181115093537.jpg"/>
          <p:cNvPicPr>
            <a:picLocks noChangeAspect="1"/>
          </p:cNvPicPr>
          <p:nvPr/>
        </p:nvPicPr>
        <p:blipFill>
          <a:blip r:embed="rId3" cstate="print"/>
          <a:srcRect t="14205" b="10037"/>
          <a:stretch>
            <a:fillRect/>
          </a:stretch>
        </p:blipFill>
        <p:spPr>
          <a:xfrm>
            <a:off x="785786" y="4071942"/>
            <a:ext cx="367240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微信图片_20181115093545.jpg"/>
          <p:cNvPicPr>
            <a:picLocks noChangeAspect="1"/>
          </p:cNvPicPr>
          <p:nvPr/>
        </p:nvPicPr>
        <p:blipFill>
          <a:blip r:embed="rId4" cstate="print"/>
          <a:srcRect t="22928"/>
          <a:stretch>
            <a:fillRect/>
          </a:stretch>
        </p:blipFill>
        <p:spPr>
          <a:xfrm>
            <a:off x="785786" y="1357298"/>
            <a:ext cx="3672000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 descr="微信图片_20181115093541.jpg"/>
          <p:cNvPicPr>
            <a:picLocks noChangeAspect="1"/>
          </p:cNvPicPr>
          <p:nvPr/>
        </p:nvPicPr>
        <p:blipFill>
          <a:blip r:embed="rId5" cstate="print"/>
          <a:srcRect l="4651" t="5233" r="16279" b="2326"/>
          <a:stretch>
            <a:fillRect/>
          </a:stretch>
        </p:blipFill>
        <p:spPr>
          <a:xfrm>
            <a:off x="5357818" y="1214422"/>
            <a:ext cx="3525369" cy="5026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6.2   </a:t>
            </a:r>
            <a:r>
              <a:rPr kumimoji="1" lang="zh-CN" altLang="en-US" dirty="0" smtClean="0"/>
              <a:t>职业素养提升项目</a:t>
            </a:r>
            <a:endParaRPr lang="zh-CN" altLang="en-US" dirty="0"/>
          </a:p>
        </p:txBody>
      </p:sp>
      <p:pic>
        <p:nvPicPr>
          <p:cNvPr id="4" name="Picture 2" descr="C:\Users\user\Desktop\2382478297945052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417" y="1500174"/>
            <a:ext cx="3294765" cy="44291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3" descr="C:\Users\user\Desktop\367146179533542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142984"/>
            <a:ext cx="3857652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C:\Users\user\Desktop\1895326387225331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929066"/>
            <a:ext cx="3905278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6.2   </a:t>
            </a:r>
            <a:r>
              <a:rPr kumimoji="1" lang="zh-CN" altLang="en-US" dirty="0" smtClean="0"/>
              <a:t>职业素养提升项目</a:t>
            </a:r>
            <a:endParaRPr lang="zh-CN" altLang="en-US" dirty="0"/>
          </a:p>
        </p:txBody>
      </p:sp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692271" y="3074304"/>
            <a:ext cx="1764941" cy="3073744"/>
          </a:xfrm>
          <a:custGeom>
            <a:avLst/>
            <a:gdLst>
              <a:gd name="connsiteX0" fmla="*/ 322252 w 2036989"/>
              <a:gd name="connsiteY0" fmla="*/ 0 h 2660649"/>
              <a:gd name="connsiteX1" fmla="*/ 1018494 w 2036989"/>
              <a:gd name="connsiteY1" fmla="*/ 0 h 2660649"/>
              <a:gd name="connsiteX2" fmla="*/ 866094 w 2036989"/>
              <a:gd name="connsiteY2" fmla="*/ 152400 h 2660649"/>
              <a:gd name="connsiteX3" fmla="*/ 1018494 w 2036989"/>
              <a:gd name="connsiteY3" fmla="*/ 304800 h 2660649"/>
              <a:gd name="connsiteX4" fmla="*/ 1170894 w 2036989"/>
              <a:gd name="connsiteY4" fmla="*/ 152400 h 2660649"/>
              <a:gd name="connsiteX5" fmla="*/ 1018494 w 2036989"/>
              <a:gd name="connsiteY5" fmla="*/ 0 h 2660649"/>
              <a:gd name="connsiteX6" fmla="*/ 1714737 w 2036989"/>
              <a:gd name="connsiteY6" fmla="*/ 0 h 2660649"/>
              <a:gd name="connsiteX7" fmla="*/ 2036989 w 2036989"/>
              <a:gd name="connsiteY7" fmla="*/ 322252 h 2660649"/>
              <a:gd name="connsiteX8" fmla="*/ 2036989 w 2036989"/>
              <a:gd name="connsiteY8" fmla="*/ 2338397 h 2660649"/>
              <a:gd name="connsiteX9" fmla="*/ 1714737 w 2036989"/>
              <a:gd name="connsiteY9" fmla="*/ 2660649 h 2660649"/>
              <a:gd name="connsiteX10" fmla="*/ 322252 w 2036989"/>
              <a:gd name="connsiteY10" fmla="*/ 2660649 h 2660649"/>
              <a:gd name="connsiteX11" fmla="*/ 0 w 2036989"/>
              <a:gd name="connsiteY11" fmla="*/ 2338397 h 2660649"/>
              <a:gd name="connsiteX12" fmla="*/ 0 w 2036989"/>
              <a:gd name="connsiteY12" fmla="*/ 322252 h 2660649"/>
              <a:gd name="connsiteX13" fmla="*/ 322252 w 2036989"/>
              <a:gd name="connsiteY13" fmla="*/ 0 h 26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36989" h="2660649">
                <a:moveTo>
                  <a:pt x="322252" y="0"/>
                </a:moveTo>
                <a:lnTo>
                  <a:pt x="1018494" y="0"/>
                </a:lnTo>
                <a:cubicBezTo>
                  <a:pt x="934326" y="0"/>
                  <a:pt x="866094" y="68232"/>
                  <a:pt x="866094" y="152400"/>
                </a:cubicBezTo>
                <a:cubicBezTo>
                  <a:pt x="866094" y="236568"/>
                  <a:pt x="934326" y="304800"/>
                  <a:pt x="1018494" y="304800"/>
                </a:cubicBezTo>
                <a:cubicBezTo>
                  <a:pt x="1102662" y="304800"/>
                  <a:pt x="1170894" y="236568"/>
                  <a:pt x="1170894" y="152400"/>
                </a:cubicBezTo>
                <a:cubicBezTo>
                  <a:pt x="1170894" y="68232"/>
                  <a:pt x="1102662" y="0"/>
                  <a:pt x="1018494" y="0"/>
                </a:cubicBezTo>
                <a:lnTo>
                  <a:pt x="1714737" y="0"/>
                </a:lnTo>
                <a:cubicBezTo>
                  <a:pt x="1892712" y="0"/>
                  <a:pt x="2036989" y="144277"/>
                  <a:pt x="2036989" y="322252"/>
                </a:cubicBezTo>
                <a:lnTo>
                  <a:pt x="2036989" y="2338397"/>
                </a:lnTo>
                <a:cubicBezTo>
                  <a:pt x="2036989" y="2516372"/>
                  <a:pt x="1892712" y="2660649"/>
                  <a:pt x="1714737" y="2660649"/>
                </a:cubicBezTo>
                <a:lnTo>
                  <a:pt x="322252" y="2660649"/>
                </a:lnTo>
                <a:cubicBezTo>
                  <a:pt x="144277" y="2660649"/>
                  <a:pt x="0" y="2516372"/>
                  <a:pt x="0" y="2338397"/>
                </a:cubicBezTo>
                <a:lnTo>
                  <a:pt x="0" y="322252"/>
                </a:lnTo>
                <a:cubicBezTo>
                  <a:pt x="0" y="144277"/>
                  <a:pt x="144277" y="0"/>
                  <a:pt x="322252" y="0"/>
                </a:cubicBezTo>
                <a:close/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620006" y="1841798"/>
            <a:ext cx="1764941" cy="3073744"/>
          </a:xfrm>
          <a:custGeom>
            <a:avLst/>
            <a:gdLst>
              <a:gd name="connsiteX0" fmla="*/ 322252 w 2036989"/>
              <a:gd name="connsiteY0" fmla="*/ 0 h 2660649"/>
              <a:gd name="connsiteX1" fmla="*/ 1018494 w 2036989"/>
              <a:gd name="connsiteY1" fmla="*/ 0 h 2660649"/>
              <a:gd name="connsiteX2" fmla="*/ 866094 w 2036989"/>
              <a:gd name="connsiteY2" fmla="*/ 152400 h 2660649"/>
              <a:gd name="connsiteX3" fmla="*/ 1018494 w 2036989"/>
              <a:gd name="connsiteY3" fmla="*/ 304800 h 2660649"/>
              <a:gd name="connsiteX4" fmla="*/ 1170894 w 2036989"/>
              <a:gd name="connsiteY4" fmla="*/ 152400 h 2660649"/>
              <a:gd name="connsiteX5" fmla="*/ 1018494 w 2036989"/>
              <a:gd name="connsiteY5" fmla="*/ 0 h 2660649"/>
              <a:gd name="connsiteX6" fmla="*/ 1714737 w 2036989"/>
              <a:gd name="connsiteY6" fmla="*/ 0 h 2660649"/>
              <a:gd name="connsiteX7" fmla="*/ 2036989 w 2036989"/>
              <a:gd name="connsiteY7" fmla="*/ 322252 h 2660649"/>
              <a:gd name="connsiteX8" fmla="*/ 2036989 w 2036989"/>
              <a:gd name="connsiteY8" fmla="*/ 2338397 h 2660649"/>
              <a:gd name="connsiteX9" fmla="*/ 1714737 w 2036989"/>
              <a:gd name="connsiteY9" fmla="*/ 2660649 h 2660649"/>
              <a:gd name="connsiteX10" fmla="*/ 322252 w 2036989"/>
              <a:gd name="connsiteY10" fmla="*/ 2660649 h 2660649"/>
              <a:gd name="connsiteX11" fmla="*/ 0 w 2036989"/>
              <a:gd name="connsiteY11" fmla="*/ 2338397 h 2660649"/>
              <a:gd name="connsiteX12" fmla="*/ 0 w 2036989"/>
              <a:gd name="connsiteY12" fmla="*/ 322252 h 2660649"/>
              <a:gd name="connsiteX13" fmla="*/ 322252 w 2036989"/>
              <a:gd name="connsiteY13" fmla="*/ 0 h 26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36989" h="2660649">
                <a:moveTo>
                  <a:pt x="322252" y="0"/>
                </a:moveTo>
                <a:lnTo>
                  <a:pt x="1018494" y="0"/>
                </a:lnTo>
                <a:cubicBezTo>
                  <a:pt x="934326" y="0"/>
                  <a:pt x="866094" y="68232"/>
                  <a:pt x="866094" y="152400"/>
                </a:cubicBezTo>
                <a:cubicBezTo>
                  <a:pt x="866094" y="236568"/>
                  <a:pt x="934326" y="304800"/>
                  <a:pt x="1018494" y="304800"/>
                </a:cubicBezTo>
                <a:cubicBezTo>
                  <a:pt x="1102662" y="304800"/>
                  <a:pt x="1170894" y="236568"/>
                  <a:pt x="1170894" y="152400"/>
                </a:cubicBezTo>
                <a:cubicBezTo>
                  <a:pt x="1170894" y="68232"/>
                  <a:pt x="1102662" y="0"/>
                  <a:pt x="1018494" y="0"/>
                </a:cubicBezTo>
                <a:lnTo>
                  <a:pt x="1714737" y="0"/>
                </a:lnTo>
                <a:cubicBezTo>
                  <a:pt x="1892712" y="0"/>
                  <a:pt x="2036989" y="144277"/>
                  <a:pt x="2036989" y="322252"/>
                </a:cubicBezTo>
                <a:lnTo>
                  <a:pt x="2036989" y="2338397"/>
                </a:lnTo>
                <a:cubicBezTo>
                  <a:pt x="2036989" y="2516372"/>
                  <a:pt x="1892712" y="2660649"/>
                  <a:pt x="1714737" y="2660649"/>
                </a:cubicBezTo>
                <a:lnTo>
                  <a:pt x="322252" y="2660649"/>
                </a:lnTo>
                <a:cubicBezTo>
                  <a:pt x="144277" y="2660649"/>
                  <a:pt x="0" y="2516372"/>
                  <a:pt x="0" y="2338397"/>
                </a:cubicBezTo>
                <a:lnTo>
                  <a:pt x="0" y="322252"/>
                </a:lnTo>
                <a:cubicBezTo>
                  <a:pt x="0" y="144277"/>
                  <a:pt x="144277" y="0"/>
                  <a:pt x="322252" y="0"/>
                </a:cubicBezTo>
                <a:close/>
              </a:path>
            </a:pathLst>
          </a:cu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580091" y="1867676"/>
            <a:ext cx="1764941" cy="3073744"/>
          </a:xfrm>
          <a:custGeom>
            <a:avLst/>
            <a:gdLst>
              <a:gd name="connsiteX0" fmla="*/ 322252 w 2036989"/>
              <a:gd name="connsiteY0" fmla="*/ 0 h 2660649"/>
              <a:gd name="connsiteX1" fmla="*/ 1018494 w 2036989"/>
              <a:gd name="connsiteY1" fmla="*/ 0 h 2660649"/>
              <a:gd name="connsiteX2" fmla="*/ 866094 w 2036989"/>
              <a:gd name="connsiteY2" fmla="*/ 152400 h 2660649"/>
              <a:gd name="connsiteX3" fmla="*/ 1018494 w 2036989"/>
              <a:gd name="connsiteY3" fmla="*/ 304800 h 2660649"/>
              <a:gd name="connsiteX4" fmla="*/ 1170894 w 2036989"/>
              <a:gd name="connsiteY4" fmla="*/ 152400 h 2660649"/>
              <a:gd name="connsiteX5" fmla="*/ 1018494 w 2036989"/>
              <a:gd name="connsiteY5" fmla="*/ 0 h 2660649"/>
              <a:gd name="connsiteX6" fmla="*/ 1714737 w 2036989"/>
              <a:gd name="connsiteY6" fmla="*/ 0 h 2660649"/>
              <a:gd name="connsiteX7" fmla="*/ 2036989 w 2036989"/>
              <a:gd name="connsiteY7" fmla="*/ 322252 h 2660649"/>
              <a:gd name="connsiteX8" fmla="*/ 2036989 w 2036989"/>
              <a:gd name="connsiteY8" fmla="*/ 2338397 h 2660649"/>
              <a:gd name="connsiteX9" fmla="*/ 1714737 w 2036989"/>
              <a:gd name="connsiteY9" fmla="*/ 2660649 h 2660649"/>
              <a:gd name="connsiteX10" fmla="*/ 322252 w 2036989"/>
              <a:gd name="connsiteY10" fmla="*/ 2660649 h 2660649"/>
              <a:gd name="connsiteX11" fmla="*/ 0 w 2036989"/>
              <a:gd name="connsiteY11" fmla="*/ 2338397 h 2660649"/>
              <a:gd name="connsiteX12" fmla="*/ 0 w 2036989"/>
              <a:gd name="connsiteY12" fmla="*/ 322252 h 2660649"/>
              <a:gd name="connsiteX13" fmla="*/ 322252 w 2036989"/>
              <a:gd name="connsiteY13" fmla="*/ 0 h 26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36989" h="2660649">
                <a:moveTo>
                  <a:pt x="322252" y="0"/>
                </a:moveTo>
                <a:lnTo>
                  <a:pt x="1018494" y="0"/>
                </a:lnTo>
                <a:cubicBezTo>
                  <a:pt x="934326" y="0"/>
                  <a:pt x="866094" y="68232"/>
                  <a:pt x="866094" y="152400"/>
                </a:cubicBezTo>
                <a:cubicBezTo>
                  <a:pt x="866094" y="236568"/>
                  <a:pt x="934326" y="304800"/>
                  <a:pt x="1018494" y="304800"/>
                </a:cubicBezTo>
                <a:cubicBezTo>
                  <a:pt x="1102662" y="304800"/>
                  <a:pt x="1170894" y="236568"/>
                  <a:pt x="1170894" y="152400"/>
                </a:cubicBezTo>
                <a:cubicBezTo>
                  <a:pt x="1170894" y="68232"/>
                  <a:pt x="1102662" y="0"/>
                  <a:pt x="1018494" y="0"/>
                </a:cubicBezTo>
                <a:lnTo>
                  <a:pt x="1714737" y="0"/>
                </a:lnTo>
                <a:cubicBezTo>
                  <a:pt x="1892712" y="0"/>
                  <a:pt x="2036989" y="144277"/>
                  <a:pt x="2036989" y="322252"/>
                </a:cubicBezTo>
                <a:lnTo>
                  <a:pt x="2036989" y="2338397"/>
                </a:lnTo>
                <a:cubicBezTo>
                  <a:pt x="2036989" y="2516372"/>
                  <a:pt x="1892712" y="2660649"/>
                  <a:pt x="1714737" y="2660649"/>
                </a:cubicBezTo>
                <a:lnTo>
                  <a:pt x="322252" y="2660649"/>
                </a:lnTo>
                <a:cubicBezTo>
                  <a:pt x="144277" y="2660649"/>
                  <a:pt x="0" y="2516372"/>
                  <a:pt x="0" y="2338397"/>
                </a:cubicBezTo>
                <a:lnTo>
                  <a:pt x="0" y="322252"/>
                </a:lnTo>
                <a:cubicBezTo>
                  <a:pt x="0" y="144277"/>
                  <a:pt x="144277" y="0"/>
                  <a:pt x="322252" y="0"/>
                </a:cubicBezTo>
                <a:close/>
              </a:path>
            </a:pathLst>
          </a:cu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533704" y="3091560"/>
            <a:ext cx="1764941" cy="3073744"/>
          </a:xfrm>
          <a:custGeom>
            <a:avLst/>
            <a:gdLst>
              <a:gd name="connsiteX0" fmla="*/ 322252 w 2036989"/>
              <a:gd name="connsiteY0" fmla="*/ 0 h 2660649"/>
              <a:gd name="connsiteX1" fmla="*/ 1018494 w 2036989"/>
              <a:gd name="connsiteY1" fmla="*/ 0 h 2660649"/>
              <a:gd name="connsiteX2" fmla="*/ 866094 w 2036989"/>
              <a:gd name="connsiteY2" fmla="*/ 152400 h 2660649"/>
              <a:gd name="connsiteX3" fmla="*/ 1018494 w 2036989"/>
              <a:gd name="connsiteY3" fmla="*/ 304800 h 2660649"/>
              <a:gd name="connsiteX4" fmla="*/ 1170894 w 2036989"/>
              <a:gd name="connsiteY4" fmla="*/ 152400 h 2660649"/>
              <a:gd name="connsiteX5" fmla="*/ 1018494 w 2036989"/>
              <a:gd name="connsiteY5" fmla="*/ 0 h 2660649"/>
              <a:gd name="connsiteX6" fmla="*/ 1714737 w 2036989"/>
              <a:gd name="connsiteY6" fmla="*/ 0 h 2660649"/>
              <a:gd name="connsiteX7" fmla="*/ 2036989 w 2036989"/>
              <a:gd name="connsiteY7" fmla="*/ 322252 h 2660649"/>
              <a:gd name="connsiteX8" fmla="*/ 2036989 w 2036989"/>
              <a:gd name="connsiteY8" fmla="*/ 2338397 h 2660649"/>
              <a:gd name="connsiteX9" fmla="*/ 1714737 w 2036989"/>
              <a:gd name="connsiteY9" fmla="*/ 2660649 h 2660649"/>
              <a:gd name="connsiteX10" fmla="*/ 322252 w 2036989"/>
              <a:gd name="connsiteY10" fmla="*/ 2660649 h 2660649"/>
              <a:gd name="connsiteX11" fmla="*/ 0 w 2036989"/>
              <a:gd name="connsiteY11" fmla="*/ 2338397 h 2660649"/>
              <a:gd name="connsiteX12" fmla="*/ 0 w 2036989"/>
              <a:gd name="connsiteY12" fmla="*/ 322252 h 2660649"/>
              <a:gd name="connsiteX13" fmla="*/ 322252 w 2036989"/>
              <a:gd name="connsiteY13" fmla="*/ 0 h 26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36989" h="2660649">
                <a:moveTo>
                  <a:pt x="322252" y="0"/>
                </a:moveTo>
                <a:lnTo>
                  <a:pt x="1018494" y="0"/>
                </a:lnTo>
                <a:cubicBezTo>
                  <a:pt x="934326" y="0"/>
                  <a:pt x="866094" y="68232"/>
                  <a:pt x="866094" y="152400"/>
                </a:cubicBezTo>
                <a:cubicBezTo>
                  <a:pt x="866094" y="236568"/>
                  <a:pt x="934326" y="304800"/>
                  <a:pt x="1018494" y="304800"/>
                </a:cubicBezTo>
                <a:cubicBezTo>
                  <a:pt x="1102662" y="304800"/>
                  <a:pt x="1170894" y="236568"/>
                  <a:pt x="1170894" y="152400"/>
                </a:cubicBezTo>
                <a:cubicBezTo>
                  <a:pt x="1170894" y="68232"/>
                  <a:pt x="1102662" y="0"/>
                  <a:pt x="1018494" y="0"/>
                </a:cubicBezTo>
                <a:lnTo>
                  <a:pt x="1714737" y="0"/>
                </a:lnTo>
                <a:cubicBezTo>
                  <a:pt x="1892712" y="0"/>
                  <a:pt x="2036989" y="144277"/>
                  <a:pt x="2036989" y="322252"/>
                </a:cubicBezTo>
                <a:lnTo>
                  <a:pt x="2036989" y="2338397"/>
                </a:lnTo>
                <a:cubicBezTo>
                  <a:pt x="2036989" y="2516372"/>
                  <a:pt x="1892712" y="2660649"/>
                  <a:pt x="1714737" y="2660649"/>
                </a:cubicBezTo>
                <a:lnTo>
                  <a:pt x="322252" y="2660649"/>
                </a:lnTo>
                <a:cubicBezTo>
                  <a:pt x="144277" y="2660649"/>
                  <a:pt x="0" y="2516372"/>
                  <a:pt x="0" y="2338397"/>
                </a:cubicBezTo>
                <a:lnTo>
                  <a:pt x="0" y="322252"/>
                </a:lnTo>
                <a:cubicBezTo>
                  <a:pt x="0" y="144277"/>
                  <a:pt x="144277" y="0"/>
                  <a:pt x="322252" y="0"/>
                </a:cubicBezTo>
                <a:close/>
              </a:path>
            </a:pathLst>
          </a:cu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1572492" y="1248072"/>
            <a:ext cx="4393" cy="2013729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7398327" y="1248072"/>
            <a:ext cx="13519" cy="2013729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3504617" y="1248072"/>
            <a:ext cx="1" cy="829132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5464702" y="1248072"/>
            <a:ext cx="1" cy="829132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2756950" y="5509268"/>
            <a:ext cx="3477016" cy="402408"/>
          </a:xfrm>
          <a:prstGeom prst="rect">
            <a:avLst/>
          </a:prstGeom>
        </p:spPr>
        <p:txBody>
          <a:bodyPr wrap="square" anchor="ctr">
            <a:normAutofit fontScale="6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kern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一套课程      两个平台      一种文化</a:t>
            </a:r>
            <a:endParaRPr lang="da-DK" altLang="zh-CN" sz="2800" b="1" kern="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 flipV="1">
            <a:off x="2587581" y="6032633"/>
            <a:ext cx="3843302" cy="1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amond/>
    <p:sndAc>
      <p:stSnd>
        <p:snd r:embed="rId1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909320"/>
            <a:ext cx="9072000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7</a:t>
            </a:r>
            <a:r>
              <a:rPr kumimoji="1" lang="zh-CN" altLang="en-US" dirty="0" smtClean="0"/>
              <a:t>   海外游学项目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美国圣马丁大学</a:t>
            </a:r>
            <a:endParaRPr kumimoji="1"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17410" name="Picture 2" descr="C:\Users\hp\Documents\Tencent Files\41328083\Image\C2C\GWCC6`X(EF6(LSAW@(CT3@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80728"/>
            <a:ext cx="8022844" cy="5445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74428197"/>
      </p:ext>
    </p:extLst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7</a:t>
            </a:r>
            <a:r>
              <a:rPr kumimoji="1" lang="zh-CN" altLang="en-US" dirty="0" smtClean="0"/>
              <a:t>   海外游学项目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美国圣马丁大学</a:t>
            </a:r>
            <a:endParaRPr lang="zh-CN" altLang="en-US" dirty="0"/>
          </a:p>
        </p:txBody>
      </p:sp>
      <p:pic>
        <p:nvPicPr>
          <p:cNvPr id="35842" name="Picture 2" descr="E:\工作\海外游学计划\2016赴美游学项目\海外游学\美国活动照片\QQ图片2016080612285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6400" y="1285860"/>
            <a:ext cx="8289925" cy="47863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7   </a:t>
            </a:r>
            <a:r>
              <a:rPr kumimoji="1" lang="zh-CN" altLang="en-US" dirty="0" smtClean="0"/>
              <a:t>海外游学项目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新加坡理工学院</a:t>
            </a:r>
            <a:endParaRPr lang="zh-CN" altLang="en-US" dirty="0"/>
          </a:p>
        </p:txBody>
      </p:sp>
      <p:pic>
        <p:nvPicPr>
          <p:cNvPr id="5" name="内容占位符 4" descr="微信图片_2018030113484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81108"/>
            <a:ext cx="4032448" cy="5472228"/>
          </a:xfrm>
        </p:spPr>
      </p:pic>
      <p:pic>
        <p:nvPicPr>
          <p:cNvPr id="7" name="图片 6" descr="微信图片_2018030113485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992068"/>
            <a:ext cx="4032448" cy="5461268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7   </a:t>
            </a:r>
            <a:r>
              <a:rPr kumimoji="1" lang="zh-CN" altLang="en-US" dirty="0" smtClean="0"/>
              <a:t>海外游学项目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新加坡理工学院</a:t>
            </a:r>
            <a:endParaRPr lang="zh-CN" altLang="en-US" dirty="0"/>
          </a:p>
        </p:txBody>
      </p:sp>
      <p:pic>
        <p:nvPicPr>
          <p:cNvPr id="36866" name="Picture 2" descr="E:\工作\海外游学计划\2018海外游学项目\新加坡\学院\新加坡理工学院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257" y="1000108"/>
            <a:ext cx="3741585" cy="2798765"/>
          </a:xfrm>
          <a:prstGeom prst="rect">
            <a:avLst/>
          </a:prstGeom>
          <a:noFill/>
        </p:spPr>
      </p:pic>
      <p:pic>
        <p:nvPicPr>
          <p:cNvPr id="36869" name="Picture 5" descr="C:\Users\user\Desktop\汇报交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357298"/>
            <a:ext cx="4114795" cy="4786346"/>
          </a:xfrm>
          <a:prstGeom prst="rect">
            <a:avLst/>
          </a:prstGeom>
          <a:noFill/>
        </p:spPr>
      </p:pic>
      <p:pic>
        <p:nvPicPr>
          <p:cNvPr id="36871" name="Picture 7" descr="E:\工作\海外游学计划\2018海外游学项目\新加坡\景点\新加坡海峡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071942"/>
            <a:ext cx="3837455" cy="22095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8  </a:t>
            </a:r>
            <a:r>
              <a:rPr kumimoji="1" lang="zh-CN" altLang="en-US" dirty="0" smtClean="0"/>
              <a:t>家委会名单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27583" y="981336"/>
          <a:ext cx="7488833" cy="5472000"/>
        </p:xfrm>
        <a:graphic>
          <a:graphicData uri="http://schemas.openxmlformats.org/drawingml/2006/table">
            <a:tbl>
              <a:tblPr/>
              <a:tblGrid>
                <a:gridCol w="1008111"/>
                <a:gridCol w="1728192"/>
                <a:gridCol w="1584176"/>
                <a:gridCol w="1334289"/>
                <a:gridCol w="1834065"/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学生姓名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子女关系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学生家长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集管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沈小璐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程秀华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外理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151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徐俊傑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杜燕萍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151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黄庆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叶利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151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严杰伟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严俊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集外</a:t>
                      </a:r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161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荣鑫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金国平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陈翱宇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陈志华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国商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王哲浩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王文宝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张致玮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黄洁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集外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陈雨欣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张淑芳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沈宇轩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黄海娟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国商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邹家鑫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邹宝峰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季家祺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黄维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邮轮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侯佳韵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王菊明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集外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曹思婕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肖娟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陆晓辉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陆亚中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国商、邮轮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 王愠诺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徐静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严樊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严丽丽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机电一体化</a:t>
                      </a:r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邹烨乐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邹炜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 </a:t>
            </a:r>
            <a:r>
              <a:rPr kumimoji="1" lang="en-US" altLang="zh-CN" dirty="0" smtClean="0"/>
              <a:t>8   </a:t>
            </a:r>
            <a:r>
              <a:rPr kumimoji="1" lang="en-US" altLang="zh-CN" dirty="0" smtClean="0"/>
              <a:t>17</a:t>
            </a:r>
            <a:r>
              <a:rPr kumimoji="1" lang="zh-CN" altLang="en-US" dirty="0" smtClean="0"/>
              <a:t>级、</a:t>
            </a:r>
            <a:r>
              <a:rPr kumimoji="1" lang="en-US" altLang="zh-CN" dirty="0" smtClean="0"/>
              <a:t>18</a:t>
            </a:r>
            <a:r>
              <a:rPr kumimoji="1" lang="zh-CN" altLang="en-US" dirty="0" smtClean="0"/>
              <a:t>家长聘任仪式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1268760"/>
          <a:ext cx="8496947" cy="4752000"/>
        </p:xfrm>
        <a:graphic>
          <a:graphicData uri="http://schemas.openxmlformats.org/drawingml/2006/table">
            <a:tbl>
              <a:tblPr/>
              <a:tblGrid>
                <a:gridCol w="1034414"/>
                <a:gridCol w="1678718"/>
                <a:gridCol w="1787725"/>
                <a:gridCol w="1787725"/>
                <a:gridCol w="2208365"/>
              </a:tblGrid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学生姓名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子女关系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学生家长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集外</a:t>
                      </a:r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陈雨欣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张淑芳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沈宇轩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黄海娟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国商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邹家鑫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邹宝峰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季家祺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黄维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邮轮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侯佳韵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王菊明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Grp="1"/>
          </p:cNvSpPr>
          <p:nvPr>
            <p:ph type="title"/>
          </p:nvPr>
        </p:nvSpPr>
        <p:spPr>
          <a:xfrm>
            <a:off x="427055" y="188640"/>
            <a:ext cx="8289890" cy="5355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80975" lvl="0"/>
            <a:r>
              <a:rPr kumimoji="1" lang="en-US" altLang="zh-CN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   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学风建设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6.20 经典续读决赛-1.jpg"/>
          <p:cNvPicPr>
            <a:picLocks noChangeAspect="1"/>
          </p:cNvPicPr>
          <p:nvPr/>
        </p:nvPicPr>
        <p:blipFill>
          <a:blip r:embed="rId3" cstate="print">
            <a:lum bright="40000" contrast="30000"/>
          </a:blip>
          <a:stretch>
            <a:fillRect/>
          </a:stretch>
        </p:blipFill>
        <p:spPr>
          <a:xfrm>
            <a:off x="0" y="980728"/>
            <a:ext cx="4644008" cy="3475765"/>
          </a:xfrm>
          <a:prstGeom prst="rect">
            <a:avLst/>
          </a:prstGeom>
        </p:spPr>
      </p:pic>
      <p:pic>
        <p:nvPicPr>
          <p:cNvPr id="11" name="图片 10" descr="6.20 经典续读决赛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078342"/>
            <a:ext cx="4499992" cy="33749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20072" y="1916832"/>
            <a:ext cx="3490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  <a:r>
              <a:rPr lang="zh-CN" altLang="en-US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年古诗词大赛</a:t>
            </a:r>
            <a:endParaRPr lang="zh-CN" altLang="en-US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imgmini.eastday.com/mobile/20160420080640_6611e64d99da9ba2dfa9e76cf0906771_1.jpe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576" y="4581128"/>
            <a:ext cx="3098306" cy="18245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 </a:t>
            </a:r>
            <a:r>
              <a:rPr kumimoji="1" lang="en-US" altLang="zh-CN" dirty="0" smtClean="0"/>
              <a:t>8   </a:t>
            </a:r>
            <a:r>
              <a:rPr kumimoji="1" lang="en-US" altLang="zh-CN" dirty="0" smtClean="0"/>
              <a:t>17</a:t>
            </a:r>
            <a:r>
              <a:rPr kumimoji="1" lang="zh-CN" altLang="en-US" dirty="0" smtClean="0"/>
              <a:t>级、</a:t>
            </a:r>
            <a:r>
              <a:rPr kumimoji="1" lang="en-US" altLang="zh-CN" dirty="0" smtClean="0"/>
              <a:t>18</a:t>
            </a:r>
            <a:r>
              <a:rPr kumimoji="1" lang="zh-CN" altLang="en-US" dirty="0" smtClean="0"/>
              <a:t>家长聘任仪式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7543" y="1124750"/>
          <a:ext cx="8352928" cy="5256578"/>
        </p:xfrm>
        <a:graphic>
          <a:graphicData uri="http://schemas.openxmlformats.org/drawingml/2006/table">
            <a:tbl>
              <a:tblPr/>
              <a:tblGrid>
                <a:gridCol w="1116480"/>
                <a:gridCol w="1550665"/>
                <a:gridCol w="1757424"/>
                <a:gridCol w="1757424"/>
                <a:gridCol w="2170935"/>
              </a:tblGrid>
              <a:tr h="78137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学生姓名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子女关系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学生家长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7813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集外</a:t>
                      </a:r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曹思婕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肖娟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7813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物流</a:t>
                      </a:r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陆晓辉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陆亚中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0655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国商、邮轮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王愠诺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 徐静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7813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严樊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母亲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严丽丽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0655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3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机电一体化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181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邹烨乐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父亲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邹炜</a:t>
                      </a:r>
                    </a:p>
                  </a:txBody>
                  <a:tcPr marL="6480" marR="6480" marT="64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 9   </a:t>
            </a:r>
            <a:r>
              <a:rPr kumimoji="1" lang="zh-CN" altLang="en-US" dirty="0" smtClean="0"/>
              <a:t>互动答疑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06959" y="1500174"/>
            <a:ext cx="8289890" cy="342902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8800" dirty="0" smtClean="0"/>
          </a:p>
          <a:p>
            <a:pPr>
              <a:buNone/>
            </a:pPr>
            <a:r>
              <a:rPr lang="zh-CN" altLang="en-US" sz="8800" dirty="0" smtClean="0"/>
              <a:t>现场互动与答疑</a:t>
            </a:r>
            <a:endParaRPr lang="zh-CN" altLang="en-US" sz="8800" dirty="0"/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10    </a:t>
            </a:r>
            <a:r>
              <a:rPr kumimoji="1" lang="zh-CN" altLang="en-US" dirty="0" smtClean="0"/>
              <a:t>领导致辞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959" y="1701805"/>
            <a:ext cx="7808379" cy="35845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8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校领导发言</a:t>
            </a:r>
            <a:endParaRPr lang="en-US" altLang="zh-CN" sz="80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sz="8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党委书记                                                   胡东铭老师</a:t>
            </a:r>
            <a:endParaRPr lang="en-US" sz="80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8800" dirty="0"/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692696"/>
            <a:ext cx="6527078" cy="2880320"/>
          </a:xfrm>
        </p:spPr>
        <p:txBody>
          <a:bodyPr>
            <a:noAutofit/>
          </a:bodyPr>
          <a:lstStyle/>
          <a:p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</a:rPr>
              <a:t>上海港湾学校</a:t>
            </a: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0070C0"/>
                </a:solidFill>
              </a:rPr>
              <a:t/>
            </a:r>
            <a:br>
              <a:rPr lang="en-US" altLang="zh-CN" sz="4800" dirty="0" smtClean="0">
                <a:solidFill>
                  <a:srgbClr val="0070C0"/>
                </a:solidFill>
              </a:rPr>
            </a:br>
            <a:r>
              <a:rPr lang="en-US" altLang="zh-CN" sz="4800" dirty="0" smtClean="0">
                <a:solidFill>
                  <a:srgbClr val="7030A0"/>
                </a:solidFill>
              </a:rPr>
              <a:t>2018-2019</a:t>
            </a:r>
            <a:r>
              <a:rPr lang="zh-CN" altLang="en-US" sz="4800" dirty="0" smtClean="0">
                <a:solidFill>
                  <a:srgbClr val="7030A0"/>
                </a:solidFill>
              </a:rPr>
              <a:t>学年家委会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pic>
        <p:nvPicPr>
          <p:cNvPr id="5" name="图片 4" hidden="1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28604"/>
            <a:ext cx="7620000" cy="5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港湾-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573016"/>
            <a:ext cx="1728192" cy="1728192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Grp="1"/>
          </p:cNvSpPr>
          <p:nvPr>
            <p:ph type="title"/>
          </p:nvPr>
        </p:nvSpPr>
        <p:spPr>
          <a:xfrm>
            <a:off x="427055" y="188640"/>
            <a:ext cx="8289890" cy="5355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80975" lvl="0"/>
            <a:r>
              <a:rPr kumimoji="1" lang="en-US" altLang="zh-CN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   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学风建设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英语演讲决赛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52736"/>
            <a:ext cx="3895632" cy="5400600"/>
          </a:xfrm>
          <a:prstGeom prst="rect">
            <a:avLst/>
          </a:prstGeom>
        </p:spPr>
      </p:pic>
      <p:pic>
        <p:nvPicPr>
          <p:cNvPr id="8" name="图片 7" descr="英语演讲决赛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3819" y="1107504"/>
            <a:ext cx="3850669" cy="53458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3968" y="2132856"/>
            <a:ext cx="738664" cy="28238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</a:rPr>
              <a:t>英语演讲比赛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Grp="1"/>
          </p:cNvSpPr>
          <p:nvPr>
            <p:ph type="title"/>
          </p:nvPr>
        </p:nvSpPr>
        <p:spPr>
          <a:xfrm>
            <a:off x="427055" y="188640"/>
            <a:ext cx="8289890" cy="5355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80975" lvl="0"/>
            <a:r>
              <a:rPr kumimoji="1" lang="en-US" altLang="zh-CN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   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学风建设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微信图片_201812050942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908720"/>
            <a:ext cx="4176464" cy="55686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28184" y="2132856"/>
            <a:ext cx="1846659" cy="19133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</a:rPr>
              <a:t>诚信考试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拒绝作弊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  <p:pic>
        <p:nvPicPr>
          <p:cNvPr id="2050" name="Picture 2" descr="http://www.51wendang.com/pic/dbe228532e0cffdfd1ae7c2e/1-810-jpg_6-1080-0-0-1080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868144" y="4221088"/>
            <a:ext cx="2928326" cy="21962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2    </a:t>
            </a:r>
            <a:r>
              <a:rPr kumimoji="1" lang="zh-CN" altLang="en-US" dirty="0" smtClean="0"/>
              <a:t>一日生活制度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593" y="1071546"/>
          <a:ext cx="8286810" cy="5286411"/>
        </p:xfrm>
        <a:graphic>
          <a:graphicData uri="http://schemas.openxmlformats.org/drawingml/2006/table">
            <a:tbl>
              <a:tblPr/>
              <a:tblGrid>
                <a:gridCol w="4143405"/>
                <a:gridCol w="4143405"/>
              </a:tblGrid>
              <a:tr h="4066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节次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时间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早操（晴天）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7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8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早自修（雨天）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7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8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第一节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8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20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9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第二节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9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9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眼保健操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9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9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第三节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第四节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11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30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第五节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13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20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14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第六节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14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14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眼保健操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14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14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第七节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05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45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7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zh-CN" altLang="en-US" sz="2000" b="1" kern="100" dirty="0" smtClean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第八节</a:t>
                      </a:r>
                      <a:endParaRPr lang="en-US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15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50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——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16</a:t>
                      </a:r>
                      <a:r>
                        <a:rPr lang="zh-CN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：</a:t>
                      </a:r>
                      <a:r>
                        <a:rPr lang="en-US" sz="2000" b="1" kern="100" dirty="0"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30</a:t>
                      </a:r>
                      <a:endParaRPr lang="zh-CN" sz="2000" b="1" kern="100" dirty="0"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2  </a:t>
            </a:r>
            <a:r>
              <a:rPr kumimoji="1" lang="zh-CN" altLang="en-US" dirty="0" smtClean="0"/>
              <a:t>一日生活制度</a:t>
            </a:r>
            <a:endParaRPr lang="zh-CN" altLang="en-US" dirty="0"/>
          </a:p>
        </p:txBody>
      </p:sp>
      <p:pic>
        <p:nvPicPr>
          <p:cNvPr id="23" name="图片 22" descr="IMG_20181204_083008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052736"/>
            <a:ext cx="3024336" cy="5376597"/>
          </a:xfrm>
          <a:prstGeom prst="rect">
            <a:avLst/>
          </a:prstGeom>
        </p:spPr>
      </p:pic>
      <p:pic>
        <p:nvPicPr>
          <p:cNvPr id="24" name="图片 23" descr="IMG_20181204_085129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052736"/>
            <a:ext cx="2997334" cy="532859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283968" y="1196752"/>
            <a:ext cx="664797" cy="5112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加强检查  每周评优</a:t>
            </a:r>
            <a:endParaRPr lang="zh-CN" altLang="en-US" sz="2400" b="1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2    </a:t>
            </a:r>
            <a:r>
              <a:rPr kumimoji="1" lang="zh-CN" altLang="en-US" dirty="0" smtClean="0"/>
              <a:t>一日生活制度</a:t>
            </a:r>
            <a:endParaRPr lang="zh-CN" altLang="en-US" dirty="0"/>
          </a:p>
        </p:txBody>
      </p:sp>
      <p:pic>
        <p:nvPicPr>
          <p:cNvPr id="5" name="图片 4" descr="IMG_20181204_083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37773" y="2162109"/>
            <a:ext cx="5400602" cy="3037839"/>
          </a:xfrm>
          <a:prstGeom prst="rect">
            <a:avLst/>
          </a:prstGeom>
        </p:spPr>
      </p:pic>
      <p:pic>
        <p:nvPicPr>
          <p:cNvPr id="6" name="图片 5" descr="IMG_20181204_084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899925" y="2156859"/>
            <a:ext cx="5376596" cy="3024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3968" y="1196752"/>
            <a:ext cx="664797" cy="5112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落实整改 责任到人</a:t>
            </a:r>
            <a:endParaRPr lang="zh-CN" altLang="en-US" sz="2400" b="1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3    </a:t>
            </a:r>
            <a:r>
              <a:rPr kumimoji="1" lang="zh-CN" altLang="en-US" dirty="0" smtClean="0"/>
              <a:t>学生活动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596" y="1142984"/>
          <a:ext cx="8501062" cy="5240338"/>
        </p:xfrm>
        <a:graphic>
          <a:graphicData uri="http://schemas.openxmlformats.org/drawingml/2006/table">
            <a:tbl>
              <a:tblPr/>
              <a:tblGrid>
                <a:gridCol w="1160462"/>
                <a:gridCol w="5156200"/>
                <a:gridCol w="2184400"/>
              </a:tblGrid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宋体" pitchFamily="2" charset="-122"/>
                        </a:rPr>
                        <a:t>序号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宋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宋体" pitchFamily="2" charset="-122"/>
                        </a:rPr>
                        <a:t>活动内容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宋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宋体" pitchFamily="2" charset="-122"/>
                        </a:rPr>
                        <a:t>实施部门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宋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学风建设月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心理健康月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资助教育月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趣味运动会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学生干部知识竞赛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学生手册知识竞赛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法律知识竞赛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学生科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高雅艺术进校园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团委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暑期社会实践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团委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元旦晚会、迎新晚会、校园文化节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团委</a:t>
                      </a:r>
                    </a:p>
                  </a:txBody>
                  <a:tcPr marL="7422" marR="7422" marT="7422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4"/>
  <p:tag name="KSO_WM_UNIT_TYPE" val="a"/>
  <p:tag name="KSO_WM_UNIT_INDEX" val="1"/>
  <p:tag name="KSO_WM_UNIT_ID" val="256*a*1"/>
  <p:tag name="KSO_WM_UNIT_CLEAR" val="1"/>
  <p:tag name="KSO_WM_UNIT_LAYERLEVEL" val="1"/>
  <p:tag name="KSO_WM_UNIT_VALUE" val="75"/>
  <p:tag name="KSO_WM_UNIT_ISCONTENTSTITLE" val="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6"/>
  <p:tag name="KSO_WM_UNIT_TYPE" val="d"/>
  <p:tag name="KSO_WM_UNIT_INDEX" val="4"/>
  <p:tag name="KSO_WM_UNIT_ID" val="256*d*4"/>
  <p:tag name="KSO_WM_UNIT_CLEAR" val="0"/>
  <p:tag name="KSO_WM_UNIT_LAYERLEVEL" val="1"/>
  <p:tag name="KSO_WM_UNIT_VALUE" val="1032*796"/>
  <p:tag name="KSO_WM_UNIT_HIGHLIGHT" val="0"/>
  <p:tag name="KSO_WM_UNIT_COMPATIBLE" val="0"/>
  <p:tag name="KSO_WM_BEAUTIFY_FLAG" val="#wm#"/>
  <p:tag name="KSO_WM_TAG_VERSION" val="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6"/>
  <p:tag name="KSO_WM_UNIT_TYPE" val="d"/>
  <p:tag name="KSO_WM_UNIT_INDEX" val="1"/>
  <p:tag name="KSO_WM_UNIT_ID" val="256*d*1"/>
  <p:tag name="KSO_WM_UNIT_CLEAR" val="0"/>
  <p:tag name="KSO_WM_UNIT_LAYERLEVEL" val="1"/>
  <p:tag name="KSO_WM_UNIT_VALUE" val="793*1350"/>
  <p:tag name="KSO_WM_UNIT_HIGHLIGHT" val="0"/>
  <p:tag name="KSO_WM_UNIT_COMPATIBLE" val="0"/>
  <p:tag name="KSO_WM_BEAUTIFY_FLAG" val="#wm#"/>
  <p:tag name="KSO_WM_TAG_VERSION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6"/>
  <p:tag name="KSO_WM_UNIT_TYPE" val="d"/>
  <p:tag name="KSO_WM_UNIT_INDEX" val="2"/>
  <p:tag name="KSO_WM_UNIT_ID" val="256*d*2"/>
  <p:tag name="KSO_WM_UNIT_CLEAR" val="0"/>
  <p:tag name="KSO_WM_UNIT_LAYERLEVEL" val="1"/>
  <p:tag name="KSO_WM_UNIT_VALUE" val="821*1350"/>
  <p:tag name="KSO_WM_UNIT_HIGHLIGHT" val="0"/>
  <p:tag name="KSO_WM_UNIT_COMPATIBLE" val="0"/>
  <p:tag name="KSO_WM_BEAUTIFY_FLAG" val="#wm#"/>
  <p:tag name="KSO_WM_TAG_VERSION" val="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47"/>
  <p:tag name="KSO_WM_UNIT_TYPE" val="d"/>
  <p:tag name="KSO_WM_UNIT_INDEX" val="1"/>
  <p:tag name="KSO_WM_UNIT_ID" val="256*d*1"/>
  <p:tag name="KSO_WM_UNIT_CLEAR" val="0"/>
  <p:tag name="KSO_WM_UNIT_LAYERLEVEL" val="1"/>
  <p:tag name="KSO_WM_UNIT_VALUE" val="853*653"/>
  <p:tag name="KSO_WM_UNIT_HIGHLIGHT" val="0"/>
  <p:tag name="KSO_WM_UNIT_COMPATIBLE" val="0"/>
  <p:tag name="KSO_WM_BEAUTIFY_FLAG" val="#wm#"/>
  <p:tag name="KSO_WM_TAG_VERSION" val="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47"/>
  <p:tag name="KSO_WM_UNIT_TYPE" val="d"/>
  <p:tag name="KSO_WM_UNIT_INDEX" val="2"/>
  <p:tag name="KSO_WM_UNIT_ID" val="256*d*2"/>
  <p:tag name="KSO_WM_UNIT_CLEAR" val="0"/>
  <p:tag name="KSO_WM_UNIT_LAYERLEVEL" val="1"/>
  <p:tag name="KSO_WM_UNIT_VALUE" val="853*653"/>
  <p:tag name="KSO_WM_UNIT_HIGHLIGHT" val="0"/>
  <p:tag name="KSO_WM_UNIT_COMPATIBLE" val="0"/>
  <p:tag name="KSO_WM_BEAUTIFY_FLAG" val="#wm#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47"/>
  <p:tag name="KSO_WM_UNIT_TYPE" val="d"/>
  <p:tag name="KSO_WM_UNIT_INDEX" val="3"/>
  <p:tag name="KSO_WM_UNIT_ID" val="256*d*3"/>
  <p:tag name="KSO_WM_UNIT_CLEAR" val="0"/>
  <p:tag name="KSO_WM_UNIT_LAYERLEVEL" val="1"/>
  <p:tag name="KSO_WM_UNIT_VALUE" val="853*653"/>
  <p:tag name="KSO_WM_UNIT_HIGHLIGHT" val="0"/>
  <p:tag name="KSO_WM_UNIT_COMPATIBLE" val="0"/>
  <p:tag name="KSO_WM_BEAUTIFY_FLAG" val="#wm#"/>
  <p:tag name="KSO_WM_TAG_VERSION" val="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47"/>
  <p:tag name="KSO_WM_UNIT_TYPE" val="d"/>
  <p:tag name="KSO_WM_UNIT_INDEX" val="4"/>
  <p:tag name="KSO_WM_UNIT_ID" val="256*d*4"/>
  <p:tag name="KSO_WM_UNIT_CLEAR" val="0"/>
  <p:tag name="KSO_WM_UNIT_LAYERLEVEL" val="1"/>
  <p:tag name="KSO_WM_UNIT_VALUE" val="853*653"/>
  <p:tag name="KSO_WM_UNIT_HIGHLIGHT" val="0"/>
  <p:tag name="KSO_WM_UNIT_COMPATIBLE" val="0"/>
  <p:tag name="KSO_WM_BEAUTIFY_FLAG" val="#wm#"/>
  <p:tag name="KSO_WM_TAG_VERSION" val="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24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8"/>
  <p:tag name="KSO_WM_TEMPLATE_CATEGORY" val="diagram"/>
  <p:tag name="KSO_WM_TEMPLATE_INDEX" val="16933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7"/>
  <p:tag name="KSO_WM_TEMPLATE_CATEGORY" val="diagram"/>
  <p:tag name="KSO_WM_TEMPLATE_INDEX" val="16924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47"/>
  <p:tag name="KSO_WM_UNIT_TYPE" val="a"/>
  <p:tag name="KSO_WM_UNIT_INDEX" val="1"/>
  <p:tag name="KSO_WM_UNIT_ID" val="25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24"/>
  <p:tag name="KSO_WM_TAG_VERSION" val="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0"/>
  <p:tag name="KSO_WM_TEMPLATE_CATEGORY" val="diagram"/>
  <p:tag name="KSO_WM_TEMPLATE_INDEX" val="1692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0"/>
  <p:tag name="KSO_WM_TEMPLATE_CATEGORY" val="diagram"/>
  <p:tag name="KSO_WM_TEMPLATE_INDEX" val="1693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1"/>
  <p:tag name="KSO_WM_TEMPLATE_CATEGORY" val="diagram"/>
  <p:tag name="KSO_WM_TEMPLATE_INDEX" val="1693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2"/>
  <p:tag name="KSO_WM_TEMPLATE_CATEGORY" val="diagram"/>
  <p:tag name="KSO_WM_TEMPLATE_INDEX" val="1693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3"/>
  <p:tag name="KSO_WM_TEMPLATE_CATEGORY" val="diagram"/>
  <p:tag name="KSO_WM_TEMPLATE_INDEX" val="1693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4"/>
  <p:tag name="KSO_WM_TEMPLATE_CATEGORY" val="diagram"/>
  <p:tag name="KSO_WM_TEMPLATE_INDEX" val="1693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6"/>
  <p:tag name="KSO_WM_UNIT_TYPE" val="d"/>
  <p:tag name="KSO_WM_UNIT_INDEX" val="3"/>
  <p:tag name="KSO_WM_UNIT_ID" val="256*d*3"/>
  <p:tag name="KSO_WM_UNIT_CLEAR" val="0"/>
  <p:tag name="KSO_WM_UNIT_LAYERLEVEL" val="1"/>
  <p:tag name="KSO_WM_UNIT_VALUE" val="855*576"/>
  <p:tag name="KSO_WM_UNIT_HIGHLIGHT" val="0"/>
  <p:tag name="KSO_WM_UNIT_COMPATIBLE" val="0"/>
  <p:tag name="KSO_WM_BEAUTIFY_FLAG" val="#wm#"/>
  <p:tag name="KSO_WM_TAG_VERSION" val="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36"/>
  <p:tag name="KSO_WM_UNIT_TYPE" val="d"/>
  <p:tag name="KSO_WM_UNIT_INDEX" val="5"/>
  <p:tag name="KSO_WM_UNIT_ID" val="256*d*5"/>
  <p:tag name="KSO_WM_UNIT_CLEAR" val="0"/>
  <p:tag name="KSO_WM_UNIT_LAYERLEVEL" val="1"/>
  <p:tag name="KSO_WM_UNIT_VALUE" val="855*576"/>
  <p:tag name="KSO_WM_UNIT_HIGHLIGHT" val="0"/>
  <p:tag name="KSO_WM_UNIT_COMPATIBLE" val="0"/>
  <p:tag name="KSO_WM_BEAUTIFY_FLAG" val="#wm#"/>
  <p:tag name="KSO_WM_TAG_VERSION" val="1.0"/>
</p:tagLst>
</file>

<file path=ppt/theme/theme1.xml><?xml version="1.0" encoding="utf-8"?>
<a:theme xmlns:a="http://schemas.openxmlformats.org/drawingml/2006/main" name="A000120141119A01PPBG">
  <a:themeElements>
    <a:clrScheme name="自定义 38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09999"/>
      </a:accent1>
      <a:accent2>
        <a:srgbClr val="358CC1"/>
      </a:accent2>
      <a:accent3>
        <a:srgbClr val="A4C37B"/>
      </a:accent3>
      <a:accent4>
        <a:srgbClr val="B49E4C"/>
      </a:accent4>
      <a:accent5>
        <a:srgbClr val="F73C51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2365</TotalTime>
  <Words>1062</Words>
  <Application>Microsoft Office PowerPoint</Application>
  <PresentationFormat>全屏显示(4:3)</PresentationFormat>
  <Paragraphs>360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A000120141119A01PPBG</vt:lpstr>
      <vt:lpstr>  上海港湾学校   2018-2019学年家委会</vt:lpstr>
      <vt:lpstr>   校领导致欢迎辞</vt:lpstr>
      <vt:lpstr>1   学风建设</vt:lpstr>
      <vt:lpstr>1   学风建设</vt:lpstr>
      <vt:lpstr>1   学风建设</vt:lpstr>
      <vt:lpstr>2    一日生活制度</vt:lpstr>
      <vt:lpstr>2  一日生活制度</vt:lpstr>
      <vt:lpstr>2    一日生活制度</vt:lpstr>
      <vt:lpstr>3    学生活动</vt:lpstr>
      <vt:lpstr>3    学生活动</vt:lpstr>
      <vt:lpstr>4   高雅艺术进校园</vt:lpstr>
      <vt:lpstr>4   高雅艺术进校园</vt:lpstr>
      <vt:lpstr>5   心理健康教育</vt:lpstr>
      <vt:lpstr>5   心理健康教育</vt:lpstr>
      <vt:lpstr>5   心理健康教育</vt:lpstr>
      <vt:lpstr>6.1   综合能力提升项目</vt:lpstr>
      <vt:lpstr>6.1   综合能力提升项目</vt:lpstr>
      <vt:lpstr>6.1   综合能力提升项目</vt:lpstr>
      <vt:lpstr>6.1   综合能力提升项目</vt:lpstr>
      <vt:lpstr>6.2   职业素养提升项目</vt:lpstr>
      <vt:lpstr>6.2   职业素养提升项目</vt:lpstr>
      <vt:lpstr>6.2   职业素养提升项目</vt:lpstr>
      <vt:lpstr>6.2   职业素养提升项目</vt:lpstr>
      <vt:lpstr>7   海外游学项目-美国圣马丁大学</vt:lpstr>
      <vt:lpstr>7   海外游学项目-美国圣马丁大学</vt:lpstr>
      <vt:lpstr>7   海外游学项目-新加坡理工学院</vt:lpstr>
      <vt:lpstr>7   海外游学项目-新加坡理工学院</vt:lpstr>
      <vt:lpstr>8  家委会名单</vt:lpstr>
      <vt:lpstr> 8   17级、18家长聘任仪式</vt:lpstr>
      <vt:lpstr> 8   17级、18家长聘任仪式</vt:lpstr>
      <vt:lpstr> 9   互动答疑</vt:lpstr>
      <vt:lpstr>10    领导致辞</vt:lpstr>
      <vt:lpstr>  上海港湾学校   2018-2019学年家委会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上海港湾学校 2015-2016学年第一学期家委会会议</dc:title>
  <dc:creator>hp</dc:creator>
  <cp:lastModifiedBy>user</cp:lastModifiedBy>
  <cp:revision>249</cp:revision>
  <dcterms:modified xsi:type="dcterms:W3CDTF">2018-12-06T03:51:52Z</dcterms:modified>
</cp:coreProperties>
</file>