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47" r:id="rId2"/>
  </p:sldMasterIdLst>
  <p:notesMasterIdLst>
    <p:notesMasterId r:id="rId31"/>
  </p:notesMasterIdLst>
  <p:handoutMasterIdLst>
    <p:handoutMasterId r:id="rId32"/>
  </p:handoutMasterIdLst>
  <p:sldIdLst>
    <p:sldId id="256" r:id="rId3"/>
    <p:sldId id="280" r:id="rId4"/>
    <p:sldId id="296" r:id="rId5"/>
    <p:sldId id="282" r:id="rId6"/>
    <p:sldId id="283" r:id="rId7"/>
    <p:sldId id="284" r:id="rId8"/>
    <p:sldId id="285" r:id="rId9"/>
    <p:sldId id="257" r:id="rId10"/>
    <p:sldId id="288" r:id="rId11"/>
    <p:sldId id="259" r:id="rId12"/>
    <p:sldId id="287" r:id="rId13"/>
    <p:sldId id="294" r:id="rId14"/>
    <p:sldId id="258" r:id="rId15"/>
    <p:sldId id="289" r:id="rId16"/>
    <p:sldId id="291" r:id="rId17"/>
    <p:sldId id="292" r:id="rId18"/>
    <p:sldId id="293" r:id="rId19"/>
    <p:sldId id="265" r:id="rId20"/>
    <p:sldId id="295" r:id="rId21"/>
    <p:sldId id="260" r:id="rId22"/>
    <p:sldId id="263" r:id="rId23"/>
    <p:sldId id="264" r:id="rId24"/>
    <p:sldId id="275" r:id="rId25"/>
    <p:sldId id="274" r:id="rId26"/>
    <p:sldId id="267" r:id="rId27"/>
    <p:sldId id="271" r:id="rId28"/>
    <p:sldId id="278" r:id="rId29"/>
    <p:sldId id="272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BE3719-C261-4DE2-AA02-9C0D8C4CCDB3}" type="doc">
      <dgm:prSet loTypeId="urn:microsoft.com/office/officeart/2005/8/layout/chevron2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CEE582E-94E0-4F48-8C3C-C2407CF00444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收集信息阶段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F90EA854-D6D0-4392-8911-2103631CA3EE}" type="parTrans" cxnId="{D0AFE33F-B25B-41C3-8CCB-5E6C0E0F4A85}">
      <dgm:prSet/>
      <dgm:spPr/>
      <dgm:t>
        <a:bodyPr/>
        <a:lstStyle/>
        <a:p>
          <a:endParaRPr lang="zh-CN" altLang="en-US" sz="1400" b="1"/>
        </a:p>
      </dgm:t>
    </dgm:pt>
    <dgm:pt modelId="{F30D8A82-F781-447E-BED3-DCB3043AFE13}" type="sibTrans" cxnId="{D0AFE33F-B25B-41C3-8CCB-5E6C0E0F4A85}">
      <dgm:prSet/>
      <dgm:spPr/>
      <dgm:t>
        <a:bodyPr/>
        <a:lstStyle/>
        <a:p>
          <a:endParaRPr lang="zh-CN" altLang="en-US" sz="1400" b="1"/>
        </a:p>
      </dgm:t>
    </dgm:pt>
    <dgm:pt modelId="{22F0C9F9-8878-4ABD-B5D4-366863260CA8}">
      <dgm:prSet phldrT="[文本]" custT="1"/>
      <dgm:spPr/>
      <dgm:t>
        <a:bodyPr/>
        <a:lstStyle/>
        <a:p>
          <a:r>
            <a:rPr lang="zh-CN" altLang="en-US" sz="1400" b="1" dirty="0" smtClean="0"/>
            <a:t>辅导学生完成自我介绍及技能专题报告；</a:t>
          </a:r>
          <a:endParaRPr lang="zh-CN" altLang="en-US" sz="1400" b="1" dirty="0"/>
        </a:p>
      </dgm:t>
    </dgm:pt>
    <dgm:pt modelId="{784E3130-918D-4DAB-8A05-B74C5970711F}" type="parTrans" cxnId="{59167875-7C46-4E87-BB53-AE89300F503C}">
      <dgm:prSet/>
      <dgm:spPr/>
      <dgm:t>
        <a:bodyPr/>
        <a:lstStyle/>
        <a:p>
          <a:endParaRPr lang="zh-CN" altLang="en-US" sz="1400" b="1"/>
        </a:p>
      </dgm:t>
    </dgm:pt>
    <dgm:pt modelId="{FB5BA77F-7671-40B8-9FB9-50F3167F5618}" type="sibTrans" cxnId="{59167875-7C46-4E87-BB53-AE89300F503C}">
      <dgm:prSet/>
      <dgm:spPr/>
      <dgm:t>
        <a:bodyPr/>
        <a:lstStyle/>
        <a:p>
          <a:endParaRPr lang="zh-CN" altLang="en-US" sz="1400" b="1"/>
        </a:p>
      </dgm:t>
    </dgm:pt>
    <dgm:pt modelId="{524ADF49-5CB0-46AB-9490-72559CCF8C14}">
      <dgm:prSet phldrT="[文本]" custT="1"/>
      <dgm:spPr/>
      <dgm:t>
        <a:bodyPr/>
        <a:lstStyle/>
        <a:p>
          <a:r>
            <a:rPr lang="zh-CN" altLang="en-US" sz="1400" b="1" dirty="0" smtClean="0"/>
            <a:t>填报由学校上报的学生信息。</a:t>
          </a:r>
          <a:endParaRPr lang="zh-CN" altLang="en-US" sz="1400" b="1" dirty="0"/>
        </a:p>
      </dgm:t>
    </dgm:pt>
    <dgm:pt modelId="{742525C7-A2C7-41AF-B80D-426288E76443}" type="parTrans" cxnId="{1D3428E3-6A68-497C-8CF4-5202315FA10A}">
      <dgm:prSet/>
      <dgm:spPr/>
      <dgm:t>
        <a:bodyPr/>
        <a:lstStyle/>
        <a:p>
          <a:endParaRPr lang="zh-CN" altLang="en-US" sz="1400" b="1"/>
        </a:p>
      </dgm:t>
    </dgm:pt>
    <dgm:pt modelId="{605699D3-CE4B-457E-973F-7EBC0D3B7489}" type="sibTrans" cxnId="{1D3428E3-6A68-497C-8CF4-5202315FA10A}">
      <dgm:prSet/>
      <dgm:spPr/>
      <dgm:t>
        <a:bodyPr/>
        <a:lstStyle/>
        <a:p>
          <a:endParaRPr lang="zh-CN" altLang="en-US" sz="1400" b="1"/>
        </a:p>
      </dgm:t>
    </dgm:pt>
    <dgm:pt modelId="{69A1D14C-7AFF-44FF-A7F3-5F58CFC7011B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信息上报阶段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E86BCBEF-D5EF-4B96-B6AD-F1E1CFE99E4A}" type="parTrans" cxnId="{ABE8ED14-3BAE-4FEA-B58F-E40BF5E3967C}">
      <dgm:prSet/>
      <dgm:spPr/>
      <dgm:t>
        <a:bodyPr/>
        <a:lstStyle/>
        <a:p>
          <a:endParaRPr lang="zh-CN" altLang="en-US" sz="1400" b="1"/>
        </a:p>
      </dgm:t>
    </dgm:pt>
    <dgm:pt modelId="{2EEA6FAF-DC08-4170-B555-50A209CDB8CE}" type="sibTrans" cxnId="{ABE8ED14-3BAE-4FEA-B58F-E40BF5E3967C}">
      <dgm:prSet/>
      <dgm:spPr/>
      <dgm:t>
        <a:bodyPr/>
        <a:lstStyle/>
        <a:p>
          <a:endParaRPr lang="zh-CN" altLang="en-US" sz="1400" b="1"/>
        </a:p>
      </dgm:t>
    </dgm:pt>
    <dgm:pt modelId="{562D9EE5-4480-42F2-AC52-F51F767CA4E0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线上确认阶段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F7D15961-EE1C-415E-861E-1B4330AB9EC0}" type="parTrans" cxnId="{8BFEB579-FF33-4F6B-B042-810BBAF7327C}">
      <dgm:prSet/>
      <dgm:spPr/>
      <dgm:t>
        <a:bodyPr/>
        <a:lstStyle/>
        <a:p>
          <a:endParaRPr lang="zh-CN" altLang="en-US" sz="1400" b="1"/>
        </a:p>
      </dgm:t>
    </dgm:pt>
    <dgm:pt modelId="{1486126F-0429-428B-820E-99667C45C359}" type="sibTrans" cxnId="{8BFEB579-FF33-4F6B-B042-810BBAF7327C}">
      <dgm:prSet/>
      <dgm:spPr/>
      <dgm:t>
        <a:bodyPr/>
        <a:lstStyle/>
        <a:p>
          <a:endParaRPr lang="zh-CN" altLang="en-US" sz="1400" b="1"/>
        </a:p>
      </dgm:t>
    </dgm:pt>
    <dgm:pt modelId="{37B57157-52F6-4EBB-B220-A002B69245C2}">
      <dgm:prSet phldrT="[文本]" custT="1"/>
      <dgm:spPr/>
      <dgm:t>
        <a:bodyPr/>
        <a:lstStyle/>
        <a:p>
          <a:r>
            <a:rPr lang="zh-CN" altLang="en-US" sz="1400" b="1" dirty="0" smtClean="0"/>
            <a:t>由各口按时间截点自行上报相关数据，如遇问题及时修改。</a:t>
          </a:r>
          <a:endParaRPr lang="zh-CN" altLang="en-US" sz="1400" b="1" dirty="0"/>
        </a:p>
      </dgm:t>
    </dgm:pt>
    <dgm:pt modelId="{A6323DE4-5A31-4E77-8FC2-EAA861978E5B}" type="parTrans" cxnId="{B015326E-1ABE-4BC2-9F70-88E3E081E41A}">
      <dgm:prSet/>
      <dgm:spPr/>
      <dgm:t>
        <a:bodyPr/>
        <a:lstStyle/>
        <a:p>
          <a:endParaRPr lang="zh-CN" altLang="en-US" sz="1400" b="1"/>
        </a:p>
      </dgm:t>
    </dgm:pt>
    <dgm:pt modelId="{BDDAC89E-BCA1-495A-A346-C2EDCA9793E2}" type="sibTrans" cxnId="{B015326E-1ABE-4BC2-9F70-88E3E081E41A}">
      <dgm:prSet/>
      <dgm:spPr/>
      <dgm:t>
        <a:bodyPr/>
        <a:lstStyle/>
        <a:p>
          <a:endParaRPr lang="zh-CN" altLang="en-US" sz="1400" b="1"/>
        </a:p>
      </dgm:t>
    </dgm:pt>
    <dgm:pt modelId="{548A5E43-D5CF-4C4F-9ED9-88813910B822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线上公示阶段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9EFEA5CA-1853-42B5-9555-E6F1CD04B66B}" type="parTrans" cxnId="{185FB623-4999-4EA5-83CC-89ED2D159C48}">
      <dgm:prSet/>
      <dgm:spPr/>
      <dgm:t>
        <a:bodyPr/>
        <a:lstStyle/>
        <a:p>
          <a:endParaRPr lang="zh-CN" altLang="en-US" sz="1400" b="1"/>
        </a:p>
      </dgm:t>
    </dgm:pt>
    <dgm:pt modelId="{CF64E220-DAF3-419E-B0F4-B75F948C0A97}" type="sibTrans" cxnId="{185FB623-4999-4EA5-83CC-89ED2D159C48}">
      <dgm:prSet/>
      <dgm:spPr/>
      <dgm:t>
        <a:bodyPr/>
        <a:lstStyle/>
        <a:p>
          <a:endParaRPr lang="zh-CN" altLang="en-US" sz="1400" b="1"/>
        </a:p>
      </dgm:t>
    </dgm:pt>
    <dgm:pt modelId="{FC3FA03A-D1B1-4895-A9D6-E40AF9FED7DE}">
      <dgm:prSet custT="1"/>
      <dgm:spPr/>
      <dgm:t>
        <a:bodyPr/>
        <a:lstStyle/>
        <a:p>
          <a:r>
            <a:rPr lang="zh-CN" altLang="en-US" sz="1400" b="1" dirty="0" smtClean="0"/>
            <a:t>综合素质评价管理系统网上公示，公示期间要求学生对所有填报信息进行网上确认；</a:t>
          </a:r>
          <a:endParaRPr lang="zh-CN" altLang="en-US" sz="1400" b="1" dirty="0"/>
        </a:p>
      </dgm:t>
    </dgm:pt>
    <dgm:pt modelId="{D61F7676-056F-4217-9479-A8AB5BAABF75}" type="parTrans" cxnId="{A6B87E24-4A8C-499D-894D-AA6AADCA30F7}">
      <dgm:prSet/>
      <dgm:spPr/>
      <dgm:t>
        <a:bodyPr/>
        <a:lstStyle/>
        <a:p>
          <a:endParaRPr lang="zh-CN" altLang="en-US" sz="1400" b="1"/>
        </a:p>
      </dgm:t>
    </dgm:pt>
    <dgm:pt modelId="{1B46566A-009A-406D-9D92-86DD3CAAF154}" type="sibTrans" cxnId="{A6B87E24-4A8C-499D-894D-AA6AADCA30F7}">
      <dgm:prSet/>
      <dgm:spPr/>
      <dgm:t>
        <a:bodyPr/>
        <a:lstStyle/>
        <a:p>
          <a:endParaRPr lang="zh-CN" altLang="en-US" sz="1400" b="1"/>
        </a:p>
      </dgm:t>
    </dgm:pt>
    <dgm:pt modelId="{0CD4CD0E-08D3-4570-A044-B522BB80F35F}">
      <dgm:prSet custT="1"/>
      <dgm:spPr/>
      <dgm:t>
        <a:bodyPr/>
        <a:lstStyle/>
        <a:p>
          <a:r>
            <a:rPr lang="zh-CN" altLang="en-US" sz="1400" b="1" dirty="0" smtClean="0"/>
            <a:t>如在此阶段发现数据有问题，则进入申诉流程，经教委及上级单位审核后，发回学校修改。</a:t>
          </a:r>
          <a:endParaRPr lang="zh-CN" altLang="en-US" sz="1400" b="1" dirty="0"/>
        </a:p>
      </dgm:t>
    </dgm:pt>
    <dgm:pt modelId="{C71FAB99-9E5C-414A-877B-E9816BB9E0B3}" type="parTrans" cxnId="{FE68FE83-16FB-4781-9F1E-DE764F745DCB}">
      <dgm:prSet/>
      <dgm:spPr/>
      <dgm:t>
        <a:bodyPr/>
        <a:lstStyle/>
        <a:p>
          <a:endParaRPr lang="zh-CN" altLang="en-US" sz="1400" b="1"/>
        </a:p>
      </dgm:t>
    </dgm:pt>
    <dgm:pt modelId="{91187B95-7434-4F7D-9034-040907C882F3}" type="sibTrans" cxnId="{FE68FE83-16FB-4781-9F1E-DE764F745DCB}">
      <dgm:prSet/>
      <dgm:spPr/>
      <dgm:t>
        <a:bodyPr/>
        <a:lstStyle/>
        <a:p>
          <a:endParaRPr lang="zh-CN" altLang="en-US" sz="1400" b="1"/>
        </a:p>
      </dgm:t>
    </dgm:pt>
    <dgm:pt modelId="{55B374AB-E08D-4D72-B436-01C97458BDAE}">
      <dgm:prSet custT="1"/>
      <dgm:spPr/>
      <dgm:t>
        <a:bodyPr/>
        <a:lstStyle/>
        <a:p>
          <a:r>
            <a:rPr lang="zh-CN" altLang="en-US" sz="1400" b="1" dirty="0" smtClean="0"/>
            <a:t>确认通过，自动进入线上公示阶段；确认不通过，由数据录入方修改，或提交学生再次确认。</a:t>
          </a:r>
          <a:endParaRPr lang="zh-CN" altLang="en-US" sz="1400" b="1" dirty="0"/>
        </a:p>
      </dgm:t>
    </dgm:pt>
    <dgm:pt modelId="{6CE021D9-58D5-4457-86D8-13774DCC38F2}" type="parTrans" cxnId="{F3C6B6AC-75AC-42F8-92C8-A4131EADC169}">
      <dgm:prSet/>
      <dgm:spPr/>
      <dgm:t>
        <a:bodyPr/>
        <a:lstStyle/>
        <a:p>
          <a:endParaRPr lang="zh-CN" altLang="en-US" sz="1400" b="1"/>
        </a:p>
      </dgm:t>
    </dgm:pt>
    <dgm:pt modelId="{C904ACED-BBD3-42AD-ABAE-D5FB547E9250}" type="sibTrans" cxnId="{F3C6B6AC-75AC-42F8-92C8-A4131EADC169}">
      <dgm:prSet/>
      <dgm:spPr/>
      <dgm:t>
        <a:bodyPr/>
        <a:lstStyle/>
        <a:p>
          <a:endParaRPr lang="zh-CN" altLang="en-US" sz="1400" b="1"/>
        </a:p>
      </dgm:t>
    </dgm:pt>
    <dgm:pt modelId="{7B18188E-4AFA-4088-916F-75A7407338DB}" type="pres">
      <dgm:prSet presAssocID="{5ABE3719-C261-4DE2-AA02-9C0D8C4CCDB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389E7F9-282F-4BBC-9732-C6A2CC99F8C5}" type="pres">
      <dgm:prSet presAssocID="{2CEE582E-94E0-4F48-8C3C-C2407CF00444}" presName="composite" presStyleCnt="0"/>
      <dgm:spPr/>
    </dgm:pt>
    <dgm:pt modelId="{7DEC911C-BD71-4824-8195-C168F2DD4111}" type="pres">
      <dgm:prSet presAssocID="{2CEE582E-94E0-4F48-8C3C-C2407CF0044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95EDD8-E8AF-4C07-9E9E-AB13B57E20A1}" type="pres">
      <dgm:prSet presAssocID="{2CEE582E-94E0-4F48-8C3C-C2407CF00444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CF22E4-87CF-460B-B523-8D4DFEE9E61B}" type="pres">
      <dgm:prSet presAssocID="{F30D8A82-F781-447E-BED3-DCB3043AFE13}" presName="sp" presStyleCnt="0"/>
      <dgm:spPr/>
    </dgm:pt>
    <dgm:pt modelId="{F2CFD4E5-2215-4F0B-A6F2-94809B5400D8}" type="pres">
      <dgm:prSet presAssocID="{69A1D14C-7AFF-44FF-A7F3-5F58CFC7011B}" presName="composite" presStyleCnt="0"/>
      <dgm:spPr/>
    </dgm:pt>
    <dgm:pt modelId="{547A086D-96C5-4B30-803E-377C817A400A}" type="pres">
      <dgm:prSet presAssocID="{69A1D14C-7AFF-44FF-A7F3-5F58CFC7011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B82C36-9302-4A47-AA73-226CB9DC44EC}" type="pres">
      <dgm:prSet presAssocID="{69A1D14C-7AFF-44FF-A7F3-5F58CFC7011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56442E-F38F-49D3-9CA9-78C159C7D65B}" type="pres">
      <dgm:prSet presAssocID="{2EEA6FAF-DC08-4170-B555-50A209CDB8CE}" presName="sp" presStyleCnt="0"/>
      <dgm:spPr/>
    </dgm:pt>
    <dgm:pt modelId="{FB961C30-32FE-4744-9E8E-2EC3560F08B5}" type="pres">
      <dgm:prSet presAssocID="{562D9EE5-4480-42F2-AC52-F51F767CA4E0}" presName="composite" presStyleCnt="0"/>
      <dgm:spPr/>
    </dgm:pt>
    <dgm:pt modelId="{9262430C-F524-44BD-A490-C4598B110709}" type="pres">
      <dgm:prSet presAssocID="{562D9EE5-4480-42F2-AC52-F51F767CA4E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E6597-2809-4149-80C4-F4BBF33FE5EC}" type="pres">
      <dgm:prSet presAssocID="{562D9EE5-4480-42F2-AC52-F51F767CA4E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3B0A62-8910-4B9E-BD14-BC16C695E651}" type="pres">
      <dgm:prSet presAssocID="{1486126F-0429-428B-820E-99667C45C359}" presName="sp" presStyleCnt="0"/>
      <dgm:spPr/>
    </dgm:pt>
    <dgm:pt modelId="{FBBABD87-EEB0-4C2B-8FE0-132FC726AB4C}" type="pres">
      <dgm:prSet presAssocID="{548A5E43-D5CF-4C4F-9ED9-88813910B822}" presName="composite" presStyleCnt="0"/>
      <dgm:spPr/>
    </dgm:pt>
    <dgm:pt modelId="{1D84F908-CDAB-41CD-8E17-327CAC993C56}" type="pres">
      <dgm:prSet presAssocID="{548A5E43-D5CF-4C4F-9ED9-88813910B822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93EDC1-DB8D-4705-A64F-47AEAA267C32}" type="pres">
      <dgm:prSet presAssocID="{548A5E43-D5CF-4C4F-9ED9-88813910B822}" presName="descendantText" presStyleLbl="alignAcc1" presStyleIdx="3" presStyleCnt="4" custLinFactNeighborX="1180" custLinFactNeighborY="68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10FF54C-BB9F-4E18-AB18-34ED39A103C3}" type="presOf" srcId="{0CD4CD0E-08D3-4570-A044-B522BB80F35F}" destId="{3E93EDC1-DB8D-4705-A64F-47AEAA267C32}" srcOrd="0" destOrd="0" presId="urn:microsoft.com/office/officeart/2005/8/layout/chevron2"/>
    <dgm:cxn modelId="{A6B87E24-4A8C-499D-894D-AA6AADCA30F7}" srcId="{562D9EE5-4480-42F2-AC52-F51F767CA4E0}" destId="{FC3FA03A-D1B1-4895-A9D6-E40AF9FED7DE}" srcOrd="0" destOrd="0" parTransId="{D61F7676-056F-4217-9479-A8AB5BAABF75}" sibTransId="{1B46566A-009A-406D-9D92-86DD3CAAF154}"/>
    <dgm:cxn modelId="{33E4BAF3-A3EB-4B8A-B33A-DD0F313BE41D}" type="presOf" srcId="{5ABE3719-C261-4DE2-AA02-9C0D8C4CCDB3}" destId="{7B18188E-4AFA-4088-916F-75A7407338DB}" srcOrd="0" destOrd="0" presId="urn:microsoft.com/office/officeart/2005/8/layout/chevron2"/>
    <dgm:cxn modelId="{185FB623-4999-4EA5-83CC-89ED2D159C48}" srcId="{5ABE3719-C261-4DE2-AA02-9C0D8C4CCDB3}" destId="{548A5E43-D5CF-4C4F-9ED9-88813910B822}" srcOrd="3" destOrd="0" parTransId="{9EFEA5CA-1853-42B5-9555-E6F1CD04B66B}" sibTransId="{CF64E220-DAF3-419E-B0F4-B75F948C0A97}"/>
    <dgm:cxn modelId="{E3976B0F-D538-4233-966C-29E9ACFE6E70}" type="presOf" srcId="{562D9EE5-4480-42F2-AC52-F51F767CA4E0}" destId="{9262430C-F524-44BD-A490-C4598B110709}" srcOrd="0" destOrd="0" presId="urn:microsoft.com/office/officeart/2005/8/layout/chevron2"/>
    <dgm:cxn modelId="{F3C6B6AC-75AC-42F8-92C8-A4131EADC169}" srcId="{562D9EE5-4480-42F2-AC52-F51F767CA4E0}" destId="{55B374AB-E08D-4D72-B436-01C97458BDAE}" srcOrd="1" destOrd="0" parTransId="{6CE021D9-58D5-4457-86D8-13774DCC38F2}" sibTransId="{C904ACED-BBD3-42AD-ABAE-D5FB547E9250}"/>
    <dgm:cxn modelId="{41AD1DF6-6F6E-4F15-9C6E-96BB09CFE605}" type="presOf" srcId="{37B57157-52F6-4EBB-B220-A002B69245C2}" destId="{56B82C36-9302-4A47-AA73-226CB9DC44EC}" srcOrd="0" destOrd="0" presId="urn:microsoft.com/office/officeart/2005/8/layout/chevron2"/>
    <dgm:cxn modelId="{44F05974-D388-4572-B35A-6D0B12254871}" type="presOf" srcId="{FC3FA03A-D1B1-4895-A9D6-E40AF9FED7DE}" destId="{4A2E6597-2809-4149-80C4-F4BBF33FE5EC}" srcOrd="0" destOrd="0" presId="urn:microsoft.com/office/officeart/2005/8/layout/chevron2"/>
    <dgm:cxn modelId="{1D3428E3-6A68-497C-8CF4-5202315FA10A}" srcId="{2CEE582E-94E0-4F48-8C3C-C2407CF00444}" destId="{524ADF49-5CB0-46AB-9490-72559CCF8C14}" srcOrd="1" destOrd="0" parTransId="{742525C7-A2C7-41AF-B80D-426288E76443}" sibTransId="{605699D3-CE4B-457E-973F-7EBC0D3B7489}"/>
    <dgm:cxn modelId="{352824B5-29C5-4B1E-9D86-E8C0AAE34858}" type="presOf" srcId="{55B374AB-E08D-4D72-B436-01C97458BDAE}" destId="{4A2E6597-2809-4149-80C4-F4BBF33FE5EC}" srcOrd="0" destOrd="1" presId="urn:microsoft.com/office/officeart/2005/8/layout/chevron2"/>
    <dgm:cxn modelId="{BDA83835-E328-484F-AC39-B97DC47BA653}" type="presOf" srcId="{22F0C9F9-8878-4ABD-B5D4-366863260CA8}" destId="{BD95EDD8-E8AF-4C07-9E9E-AB13B57E20A1}" srcOrd="0" destOrd="0" presId="urn:microsoft.com/office/officeart/2005/8/layout/chevron2"/>
    <dgm:cxn modelId="{7FA67A86-BB34-44FF-B454-E5454628F154}" type="presOf" srcId="{548A5E43-D5CF-4C4F-9ED9-88813910B822}" destId="{1D84F908-CDAB-41CD-8E17-327CAC993C56}" srcOrd="0" destOrd="0" presId="urn:microsoft.com/office/officeart/2005/8/layout/chevron2"/>
    <dgm:cxn modelId="{59167875-7C46-4E87-BB53-AE89300F503C}" srcId="{2CEE582E-94E0-4F48-8C3C-C2407CF00444}" destId="{22F0C9F9-8878-4ABD-B5D4-366863260CA8}" srcOrd="0" destOrd="0" parTransId="{784E3130-918D-4DAB-8A05-B74C5970711F}" sibTransId="{FB5BA77F-7671-40B8-9FB9-50F3167F5618}"/>
    <dgm:cxn modelId="{18B639DD-9217-4FEA-B325-62D71F2D718D}" type="presOf" srcId="{524ADF49-5CB0-46AB-9490-72559CCF8C14}" destId="{BD95EDD8-E8AF-4C07-9E9E-AB13B57E20A1}" srcOrd="0" destOrd="1" presId="urn:microsoft.com/office/officeart/2005/8/layout/chevron2"/>
    <dgm:cxn modelId="{B015326E-1ABE-4BC2-9F70-88E3E081E41A}" srcId="{69A1D14C-7AFF-44FF-A7F3-5F58CFC7011B}" destId="{37B57157-52F6-4EBB-B220-A002B69245C2}" srcOrd="0" destOrd="0" parTransId="{A6323DE4-5A31-4E77-8FC2-EAA861978E5B}" sibTransId="{BDDAC89E-BCA1-495A-A346-C2EDCA9793E2}"/>
    <dgm:cxn modelId="{3189B259-A7BA-41AB-805E-3B3E04871476}" type="presOf" srcId="{2CEE582E-94E0-4F48-8C3C-C2407CF00444}" destId="{7DEC911C-BD71-4824-8195-C168F2DD4111}" srcOrd="0" destOrd="0" presId="urn:microsoft.com/office/officeart/2005/8/layout/chevron2"/>
    <dgm:cxn modelId="{8BFEB579-FF33-4F6B-B042-810BBAF7327C}" srcId="{5ABE3719-C261-4DE2-AA02-9C0D8C4CCDB3}" destId="{562D9EE5-4480-42F2-AC52-F51F767CA4E0}" srcOrd="2" destOrd="0" parTransId="{F7D15961-EE1C-415E-861E-1B4330AB9EC0}" sibTransId="{1486126F-0429-428B-820E-99667C45C359}"/>
    <dgm:cxn modelId="{20C363BE-677C-41C0-BD3C-89575BBE88B2}" type="presOf" srcId="{69A1D14C-7AFF-44FF-A7F3-5F58CFC7011B}" destId="{547A086D-96C5-4B30-803E-377C817A400A}" srcOrd="0" destOrd="0" presId="urn:microsoft.com/office/officeart/2005/8/layout/chevron2"/>
    <dgm:cxn modelId="{ABE8ED14-3BAE-4FEA-B58F-E40BF5E3967C}" srcId="{5ABE3719-C261-4DE2-AA02-9C0D8C4CCDB3}" destId="{69A1D14C-7AFF-44FF-A7F3-5F58CFC7011B}" srcOrd="1" destOrd="0" parTransId="{E86BCBEF-D5EF-4B96-B6AD-F1E1CFE99E4A}" sibTransId="{2EEA6FAF-DC08-4170-B555-50A209CDB8CE}"/>
    <dgm:cxn modelId="{D0AFE33F-B25B-41C3-8CCB-5E6C0E0F4A85}" srcId="{5ABE3719-C261-4DE2-AA02-9C0D8C4CCDB3}" destId="{2CEE582E-94E0-4F48-8C3C-C2407CF00444}" srcOrd="0" destOrd="0" parTransId="{F90EA854-D6D0-4392-8911-2103631CA3EE}" sibTransId="{F30D8A82-F781-447E-BED3-DCB3043AFE13}"/>
    <dgm:cxn modelId="{FE68FE83-16FB-4781-9F1E-DE764F745DCB}" srcId="{548A5E43-D5CF-4C4F-9ED9-88813910B822}" destId="{0CD4CD0E-08D3-4570-A044-B522BB80F35F}" srcOrd="0" destOrd="0" parTransId="{C71FAB99-9E5C-414A-877B-E9816BB9E0B3}" sibTransId="{91187B95-7434-4F7D-9034-040907C882F3}"/>
    <dgm:cxn modelId="{5D07A789-3FC8-4ED9-B8B4-EC04E6547FF7}" type="presParOf" srcId="{7B18188E-4AFA-4088-916F-75A7407338DB}" destId="{B389E7F9-282F-4BBC-9732-C6A2CC99F8C5}" srcOrd="0" destOrd="0" presId="urn:microsoft.com/office/officeart/2005/8/layout/chevron2"/>
    <dgm:cxn modelId="{337CBFF4-EAAC-4CEB-B286-51CF5A01F312}" type="presParOf" srcId="{B389E7F9-282F-4BBC-9732-C6A2CC99F8C5}" destId="{7DEC911C-BD71-4824-8195-C168F2DD4111}" srcOrd="0" destOrd="0" presId="urn:microsoft.com/office/officeart/2005/8/layout/chevron2"/>
    <dgm:cxn modelId="{44F1F5BA-83D0-4603-9FB1-6731CCF37550}" type="presParOf" srcId="{B389E7F9-282F-4BBC-9732-C6A2CC99F8C5}" destId="{BD95EDD8-E8AF-4C07-9E9E-AB13B57E20A1}" srcOrd="1" destOrd="0" presId="urn:microsoft.com/office/officeart/2005/8/layout/chevron2"/>
    <dgm:cxn modelId="{5B710D97-EC34-44E0-A450-88EFBE569B47}" type="presParOf" srcId="{7B18188E-4AFA-4088-916F-75A7407338DB}" destId="{45CF22E4-87CF-460B-B523-8D4DFEE9E61B}" srcOrd="1" destOrd="0" presId="urn:microsoft.com/office/officeart/2005/8/layout/chevron2"/>
    <dgm:cxn modelId="{BB2BEF39-2390-4B7B-AED7-813EF358B4EF}" type="presParOf" srcId="{7B18188E-4AFA-4088-916F-75A7407338DB}" destId="{F2CFD4E5-2215-4F0B-A6F2-94809B5400D8}" srcOrd="2" destOrd="0" presId="urn:microsoft.com/office/officeart/2005/8/layout/chevron2"/>
    <dgm:cxn modelId="{BB010D63-4FBB-42EA-9F00-CC90647B02BF}" type="presParOf" srcId="{F2CFD4E5-2215-4F0B-A6F2-94809B5400D8}" destId="{547A086D-96C5-4B30-803E-377C817A400A}" srcOrd="0" destOrd="0" presId="urn:microsoft.com/office/officeart/2005/8/layout/chevron2"/>
    <dgm:cxn modelId="{01F229DF-9893-49CA-A50E-2B3B3EC58C8D}" type="presParOf" srcId="{F2CFD4E5-2215-4F0B-A6F2-94809B5400D8}" destId="{56B82C36-9302-4A47-AA73-226CB9DC44EC}" srcOrd="1" destOrd="0" presId="urn:microsoft.com/office/officeart/2005/8/layout/chevron2"/>
    <dgm:cxn modelId="{F6225421-508A-4A1F-A6F5-FB3DD67AE480}" type="presParOf" srcId="{7B18188E-4AFA-4088-916F-75A7407338DB}" destId="{9E56442E-F38F-49D3-9CA9-78C159C7D65B}" srcOrd="3" destOrd="0" presId="urn:microsoft.com/office/officeart/2005/8/layout/chevron2"/>
    <dgm:cxn modelId="{0B3DD53C-78CD-4EB7-AE0B-62D6C1D55817}" type="presParOf" srcId="{7B18188E-4AFA-4088-916F-75A7407338DB}" destId="{FB961C30-32FE-4744-9E8E-2EC3560F08B5}" srcOrd="4" destOrd="0" presId="urn:microsoft.com/office/officeart/2005/8/layout/chevron2"/>
    <dgm:cxn modelId="{3DE65421-30AA-43A8-9886-4E708F63309F}" type="presParOf" srcId="{FB961C30-32FE-4744-9E8E-2EC3560F08B5}" destId="{9262430C-F524-44BD-A490-C4598B110709}" srcOrd="0" destOrd="0" presId="urn:microsoft.com/office/officeart/2005/8/layout/chevron2"/>
    <dgm:cxn modelId="{23397D63-5AF0-4AF1-9122-829270993AFA}" type="presParOf" srcId="{FB961C30-32FE-4744-9E8E-2EC3560F08B5}" destId="{4A2E6597-2809-4149-80C4-F4BBF33FE5EC}" srcOrd="1" destOrd="0" presId="urn:microsoft.com/office/officeart/2005/8/layout/chevron2"/>
    <dgm:cxn modelId="{B34EC5F3-3E9B-4C6D-AE83-243E18189FB9}" type="presParOf" srcId="{7B18188E-4AFA-4088-916F-75A7407338DB}" destId="{4C3B0A62-8910-4B9E-BD14-BC16C695E651}" srcOrd="5" destOrd="0" presId="urn:microsoft.com/office/officeart/2005/8/layout/chevron2"/>
    <dgm:cxn modelId="{44AB164F-0457-4AFE-ADBC-6580A1C331C2}" type="presParOf" srcId="{7B18188E-4AFA-4088-916F-75A7407338DB}" destId="{FBBABD87-EEB0-4C2B-8FE0-132FC726AB4C}" srcOrd="6" destOrd="0" presId="urn:microsoft.com/office/officeart/2005/8/layout/chevron2"/>
    <dgm:cxn modelId="{637BB945-C5E7-4F83-98E3-2A6D48F82AE5}" type="presParOf" srcId="{FBBABD87-EEB0-4C2B-8FE0-132FC726AB4C}" destId="{1D84F908-CDAB-41CD-8E17-327CAC993C56}" srcOrd="0" destOrd="0" presId="urn:microsoft.com/office/officeart/2005/8/layout/chevron2"/>
    <dgm:cxn modelId="{C5CC6B8C-3774-4F3A-80C9-C941F5C5D08B}" type="presParOf" srcId="{FBBABD87-EEB0-4C2B-8FE0-132FC726AB4C}" destId="{3E93EDC1-DB8D-4705-A64F-47AEAA267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EC911C-BD71-4824-8195-C168F2DD4111}">
      <dsp:nvSpPr>
        <dsp:cNvPr id="0" name=""/>
        <dsp:cNvSpPr/>
      </dsp:nvSpPr>
      <dsp:spPr>
        <a:xfrm rot="5400000">
          <a:off x="-188541" y="191101"/>
          <a:ext cx="1256945" cy="87986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002060"/>
              </a:solidFill>
            </a:rPr>
            <a:t>收集信息阶段</a:t>
          </a:r>
          <a:endParaRPr lang="zh-CN" altLang="en-US" sz="1400" b="1" kern="1200" dirty="0">
            <a:solidFill>
              <a:srgbClr val="002060"/>
            </a:solidFill>
          </a:endParaRPr>
        </a:p>
      </dsp:txBody>
      <dsp:txXfrm rot="5400000">
        <a:off x="-188541" y="191101"/>
        <a:ext cx="1256945" cy="879862"/>
      </dsp:txXfrm>
    </dsp:sp>
    <dsp:sp modelId="{BD95EDD8-E8AF-4C07-9E9E-AB13B57E20A1}">
      <dsp:nvSpPr>
        <dsp:cNvPr id="0" name=""/>
        <dsp:cNvSpPr/>
      </dsp:nvSpPr>
      <dsp:spPr>
        <a:xfrm rot="5400000">
          <a:off x="4119419" y="-3236998"/>
          <a:ext cx="817444" cy="7296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辅导学生完成自我介绍及技能专题报告；</a:t>
          </a:r>
          <a:endParaRPr lang="zh-CN" altLang="en-US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填报由学校上报的学生信息。</a:t>
          </a:r>
          <a:endParaRPr lang="zh-CN" altLang="en-US" sz="1400" b="1" kern="1200" dirty="0"/>
        </a:p>
      </dsp:txBody>
      <dsp:txXfrm rot="5400000">
        <a:off x="4119419" y="-3236998"/>
        <a:ext cx="817444" cy="7296559"/>
      </dsp:txXfrm>
    </dsp:sp>
    <dsp:sp modelId="{547A086D-96C5-4B30-803E-377C817A400A}">
      <dsp:nvSpPr>
        <dsp:cNvPr id="0" name=""/>
        <dsp:cNvSpPr/>
      </dsp:nvSpPr>
      <dsp:spPr>
        <a:xfrm rot="5400000">
          <a:off x="-188541" y="1301453"/>
          <a:ext cx="1256945" cy="87986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002060"/>
              </a:solidFill>
            </a:rPr>
            <a:t>信息上报阶段</a:t>
          </a:r>
          <a:endParaRPr lang="zh-CN" altLang="en-US" sz="1400" b="1" kern="1200" dirty="0">
            <a:solidFill>
              <a:srgbClr val="002060"/>
            </a:solidFill>
          </a:endParaRPr>
        </a:p>
      </dsp:txBody>
      <dsp:txXfrm rot="5400000">
        <a:off x="-188541" y="1301453"/>
        <a:ext cx="1256945" cy="879862"/>
      </dsp:txXfrm>
    </dsp:sp>
    <dsp:sp modelId="{56B82C36-9302-4A47-AA73-226CB9DC44EC}">
      <dsp:nvSpPr>
        <dsp:cNvPr id="0" name=""/>
        <dsp:cNvSpPr/>
      </dsp:nvSpPr>
      <dsp:spPr>
        <a:xfrm rot="5400000">
          <a:off x="4119634" y="-2126860"/>
          <a:ext cx="817014" cy="7296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由各口按时间截点自行上报相关数据，如遇问题及时修改。</a:t>
          </a:r>
          <a:endParaRPr lang="zh-CN" altLang="en-US" sz="1400" b="1" kern="1200" dirty="0"/>
        </a:p>
      </dsp:txBody>
      <dsp:txXfrm rot="5400000">
        <a:off x="4119634" y="-2126860"/>
        <a:ext cx="817014" cy="7296559"/>
      </dsp:txXfrm>
    </dsp:sp>
    <dsp:sp modelId="{9262430C-F524-44BD-A490-C4598B110709}">
      <dsp:nvSpPr>
        <dsp:cNvPr id="0" name=""/>
        <dsp:cNvSpPr/>
      </dsp:nvSpPr>
      <dsp:spPr>
        <a:xfrm rot="5400000">
          <a:off x="-188541" y="2411806"/>
          <a:ext cx="1256945" cy="87986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002060"/>
              </a:solidFill>
            </a:rPr>
            <a:t>线上确认阶段</a:t>
          </a:r>
          <a:endParaRPr lang="zh-CN" altLang="en-US" sz="1400" b="1" kern="1200" dirty="0">
            <a:solidFill>
              <a:srgbClr val="002060"/>
            </a:solidFill>
          </a:endParaRPr>
        </a:p>
      </dsp:txBody>
      <dsp:txXfrm rot="5400000">
        <a:off x="-188541" y="2411806"/>
        <a:ext cx="1256945" cy="879862"/>
      </dsp:txXfrm>
    </dsp:sp>
    <dsp:sp modelId="{4A2E6597-2809-4149-80C4-F4BBF33FE5EC}">
      <dsp:nvSpPr>
        <dsp:cNvPr id="0" name=""/>
        <dsp:cNvSpPr/>
      </dsp:nvSpPr>
      <dsp:spPr>
        <a:xfrm rot="5400000">
          <a:off x="4119634" y="-1016508"/>
          <a:ext cx="817014" cy="7296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综合素质评价管理系统网上公示，公示期间要求学生对所有填报信息进行网上确认；</a:t>
          </a:r>
          <a:endParaRPr lang="zh-CN" altLang="en-US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确认通过，自动进入线上公示阶段；确认不通过，由数据录入方修改，或提交学生再次确认。</a:t>
          </a:r>
          <a:endParaRPr lang="zh-CN" altLang="en-US" sz="1400" b="1" kern="1200" dirty="0"/>
        </a:p>
      </dsp:txBody>
      <dsp:txXfrm rot="5400000">
        <a:off x="4119634" y="-1016508"/>
        <a:ext cx="817014" cy="7296559"/>
      </dsp:txXfrm>
    </dsp:sp>
    <dsp:sp modelId="{1D84F908-CDAB-41CD-8E17-327CAC993C56}">
      <dsp:nvSpPr>
        <dsp:cNvPr id="0" name=""/>
        <dsp:cNvSpPr/>
      </dsp:nvSpPr>
      <dsp:spPr>
        <a:xfrm rot="5400000">
          <a:off x="-188541" y="3522158"/>
          <a:ext cx="1256945" cy="87986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002060"/>
              </a:solidFill>
            </a:rPr>
            <a:t>线上公示阶段</a:t>
          </a:r>
          <a:endParaRPr lang="zh-CN" altLang="en-US" sz="1400" b="1" kern="1200" dirty="0">
            <a:solidFill>
              <a:srgbClr val="002060"/>
            </a:solidFill>
          </a:endParaRPr>
        </a:p>
      </dsp:txBody>
      <dsp:txXfrm rot="5400000">
        <a:off x="-188541" y="3522158"/>
        <a:ext cx="1256945" cy="879862"/>
      </dsp:txXfrm>
    </dsp:sp>
    <dsp:sp modelId="{3E93EDC1-DB8D-4705-A64F-47AEAA267C32}">
      <dsp:nvSpPr>
        <dsp:cNvPr id="0" name=""/>
        <dsp:cNvSpPr/>
      </dsp:nvSpPr>
      <dsp:spPr>
        <a:xfrm rot="5400000">
          <a:off x="4119634" y="149826"/>
          <a:ext cx="817014" cy="7296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 dirty="0" smtClean="0"/>
            <a:t>如在此阶段发现数据有问题，则进入申诉流程，经教委及上级单位审核后，发回学校修改。</a:t>
          </a:r>
          <a:endParaRPr lang="zh-CN" altLang="en-US" sz="1400" b="1" kern="1200" dirty="0"/>
        </a:p>
      </dsp:txBody>
      <dsp:txXfrm rot="5400000">
        <a:off x="4119634" y="149826"/>
        <a:ext cx="817014" cy="7296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389CE407-42E5-4323-A3A0-7BAA09CD05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CF3C3-C220-4A6C-81BA-8F2D185DF72D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EDF67-E238-4740-98E0-AFD1A36749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EDF67-E238-4740-98E0-AFD1A367498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860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8E4D1E-8075-45FD-AF6B-A81C4C3CAD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A40D6-731A-4839-9AC1-00B0F9D695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B9610-87D1-4B65-BDDE-25E075F172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B8ADA-0AFF-4796-8E3D-CADFDCDEB1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8E4D1E-8075-45FD-AF6B-A81C4C3CAD1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F6FCA-0924-4A22-ABAC-155AE58441D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70AC1-F087-4739-B61A-78A1D7E26A1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3883B-AFAC-489D-A83B-41AEFF9E0F4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AD369-C3AA-45A3-B058-373E1CEDB8F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C0391-5F69-46A7-BB2A-D1218FAF72E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5D756E-A0F1-462B-9673-319E519EB30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F6FCA-0924-4A22-ABAC-155AE58441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6046A7-E8D1-4AA2-9B71-97B5D879C7B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BFAA02-7042-48EA-87B7-617DAD78CCF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A40D6-731A-4839-9AC1-00B0F9D6952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B9610-87D1-4B65-BDDE-25E075F1725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70AC1-F087-4739-B61A-78A1D7E26A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3883B-AFAC-489D-A83B-41AEFF9E0F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AD369-C3AA-45A3-B058-373E1CEDB8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0391-5F69-46A7-BB2A-D1218FAF7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D756E-A0F1-462B-9673-319E519EB3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046A7-E8D1-4AA2-9B71-97B5D879C7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FAA02-7042-48EA-87B7-617DAD78CC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84995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6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7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50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50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50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52C57BAF-C5FF-4A74-98BE-D88A890D0B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C57BAF-C5FF-4A74-98BE-D88A890D0B0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zh-CN" altLang="en-US" dirty="0" smtClean="0"/>
              <a:t>上海港湾学校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789363"/>
            <a:ext cx="6629400" cy="1328737"/>
          </a:xfrm>
        </p:spPr>
        <p:txBody>
          <a:bodyPr/>
          <a:lstStyle/>
          <a:p>
            <a:pPr algn="ctr" eaLnBrk="1" hangingPunct="1"/>
            <a:r>
              <a:rPr lang="zh-CN" altLang="en-US" sz="3600" b="1" dirty="0" smtClean="0"/>
              <a:t>综合素质评价系统培训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参加发明创造项目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210550" cy="4708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 smtClean="0"/>
              <a:t> </a:t>
            </a:r>
            <a:r>
              <a:rPr lang="en-US" altLang="zh-CN" sz="2400" b="1" dirty="0" smtClean="0"/>
              <a:t>  </a:t>
            </a:r>
            <a:r>
              <a:rPr lang="zh-CN" altLang="en-US" sz="2400" b="1" dirty="0" smtClean="0"/>
              <a:t>填报主体：</a:t>
            </a:r>
            <a:r>
              <a:rPr lang="zh-CN" altLang="en-US" sz="2400" dirty="0" smtClean="0"/>
              <a:t>学生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 smtClean="0"/>
              <a:t>   填报时间：</a:t>
            </a:r>
            <a:r>
              <a:rPr lang="zh-CN" altLang="en-US" sz="2400" dirty="0" smtClean="0"/>
              <a:t>每学期初填报上学期数据 。   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 smtClean="0"/>
              <a:t>   要求：</a:t>
            </a:r>
            <a:r>
              <a:rPr lang="zh-CN" altLang="en-US" sz="2400" dirty="0" smtClean="0"/>
              <a:t>市级及以上科技活动、创造发明、专利情况由教委导入，学生需录入区级及以下内容。填报参加的科技活动须注明项目名称、级别、主办单位、时间、名次或等第；填报发明创造须注明项目名称、专利类型（发明、实用新型、外观设计）、获得时间、专利号。 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dirty="0" smtClean="0"/>
          </a:p>
        </p:txBody>
      </p:sp>
      <p:sp>
        <p:nvSpPr>
          <p:cNvPr id="5" name="流程图: 延期 4">
            <a:hlinkClick r:id="rId3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返回流程图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点击左侧导航栏中“填报区”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“专业技能与职业素养”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专题报告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58" y="1988841"/>
            <a:ext cx="898663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延期 8">
            <a:hlinkClick r:id="rId3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返回流程图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5405" r="1634" b="5499"/>
          <a:stretch>
            <a:fillRect/>
          </a:stretch>
        </p:blipFill>
        <p:spPr bwMode="auto">
          <a:xfrm>
            <a:off x="827584" y="1628800"/>
            <a:ext cx="698477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点击左侧导航栏中“填报区”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“专业技能与职业素养”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专题报告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sp>
        <p:nvSpPr>
          <p:cNvPr id="5" name="流程图: 延期 4">
            <a:hlinkClick r:id="rId3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返回流程图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dirty="0" smtClean="0"/>
              <a:t>专业技能与职业素养学习专题报告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00188"/>
            <a:ext cx="8643938" cy="4857750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sz="2200" b="1" dirty="0" smtClean="0"/>
              <a:t>   填报主体：</a:t>
            </a:r>
            <a:r>
              <a:rPr lang="zh-CN" altLang="en-US" sz="2200" dirty="0" smtClean="0"/>
              <a:t>学生</a:t>
            </a:r>
            <a:endParaRPr lang="en-US" altLang="zh-CN" sz="22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200" b="1" dirty="0" smtClean="0"/>
              <a:t>   </a:t>
            </a:r>
            <a:r>
              <a:rPr lang="zh-CN" altLang="en-US" sz="2200" b="1" dirty="0" smtClean="0"/>
              <a:t>填报时间：</a:t>
            </a:r>
            <a:r>
              <a:rPr lang="zh-CN" altLang="en-US" sz="2200" dirty="0" smtClean="0"/>
              <a:t>每学期初填报上学期数据，毕业年第二学期第</a:t>
            </a:r>
            <a:r>
              <a:rPr lang="en-US" altLang="zh-CN" sz="2200" dirty="0" smtClean="0"/>
              <a:t>3</a:t>
            </a:r>
            <a:r>
              <a:rPr lang="zh-CN" altLang="en-US" sz="2200" dirty="0" smtClean="0"/>
              <a:t>周填报最终数据。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dirty="0" smtClean="0"/>
              <a:t>   </a:t>
            </a:r>
            <a:r>
              <a:rPr lang="zh-CN" altLang="en-US" sz="2200" b="1" dirty="0" smtClean="0"/>
              <a:t>要求：</a:t>
            </a:r>
            <a:r>
              <a:rPr lang="zh-CN" altLang="en-US" sz="2200" dirty="0" smtClean="0"/>
              <a:t>学生结合自己校内实训、顶岗实习和参加校内外技能大赛等专业技能学习经历，描绘自己的专业技能学习体会，</a:t>
            </a:r>
            <a:r>
              <a:rPr lang="en-US" altLang="zh-CN" sz="2200" dirty="0" smtClean="0"/>
              <a:t>500</a:t>
            </a:r>
            <a:r>
              <a:rPr lang="zh-CN" altLang="en-US" sz="2200" dirty="0" smtClean="0"/>
              <a:t>字以内。 </a:t>
            </a:r>
            <a:endParaRPr lang="en-US" altLang="zh-CN" sz="2200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b="1" dirty="0" smtClean="0"/>
              <a:t>   </a:t>
            </a:r>
            <a:r>
              <a:rPr lang="zh-CN" altLang="en-US" sz="2200" b="1" dirty="0" smtClean="0">
                <a:solidFill>
                  <a:srgbClr val="00CC00"/>
                </a:solidFill>
              </a:rPr>
              <a:t>指导教师工作：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b="1" dirty="0" smtClean="0"/>
              <a:t>    </a:t>
            </a:r>
            <a:r>
              <a:rPr lang="en-US" altLang="zh-CN" sz="2200" b="1" dirty="0" smtClean="0">
                <a:latin typeface="宋体" pitchFamily="2" charset="-122"/>
              </a:rPr>
              <a:t>1</a:t>
            </a:r>
            <a:r>
              <a:rPr lang="zh-CN" altLang="en-US" sz="2200" b="1" dirty="0" smtClean="0">
                <a:latin typeface="宋体" pitchFamily="2" charset="-122"/>
              </a:rPr>
              <a:t>、</a:t>
            </a:r>
            <a:r>
              <a:rPr lang="zh-CN" altLang="en-US" sz="2200" dirty="0" smtClean="0">
                <a:latin typeface="宋体" pitchFamily="2" charset="-122"/>
              </a:rPr>
              <a:t>对</a:t>
            </a:r>
            <a:r>
              <a:rPr lang="zh-CN" altLang="en-US" sz="2200" dirty="0" smtClean="0"/>
              <a:t>学生进行书写辅导，并进行批阅。督促学生在寒暑假内完成，并要求家长签字确认内容无误。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dirty="0" smtClean="0"/>
              <a:t>    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、在填报流程中，学生填报完成后将上传指导教师审阅，请指导教师认真审阅，</a:t>
            </a:r>
            <a:r>
              <a:rPr lang="zh-CN" altLang="en-US" sz="2200" b="1" u="sng" dirty="0" smtClean="0">
                <a:solidFill>
                  <a:srgbClr val="FF3300"/>
                </a:solidFill>
              </a:rPr>
              <a:t>务必确认无误后方可通过</a:t>
            </a:r>
            <a:r>
              <a:rPr lang="zh-CN" altLang="en-US" sz="2200" dirty="0" smtClean="0"/>
              <a:t>，通过后填写 “教师评语”，并通知学生登录账号“确认公示”。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该报告班主任审阅通过后，无法修改。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200" dirty="0" smtClean="0"/>
          </a:p>
          <a:p>
            <a:pPr eaLnBrk="1" hangingPunct="1"/>
            <a:endParaRPr lang="en-US" altLang="zh-CN" sz="2200" dirty="0" smtClean="0"/>
          </a:p>
        </p:txBody>
      </p:sp>
      <p:sp>
        <p:nvSpPr>
          <p:cNvPr id="4" name="流程图: 延期 3">
            <a:hlinkClick r:id="rId2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返回流程图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点击左侧导航栏中“报告确认及查询区”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“</a:t>
            </a:r>
            <a:r>
              <a:rPr lang="zh-CN" altLang="en-US" sz="3200" dirty="0" smtClean="0">
                <a:solidFill>
                  <a:srgbClr val="FF0000"/>
                </a:solidFill>
              </a:rPr>
              <a:t>学生确认</a:t>
            </a:r>
            <a:r>
              <a:rPr lang="zh-CN" altLang="en-US" sz="3200" dirty="0" smtClean="0"/>
              <a:t>”或上方“平台呼叫”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“待确认”后的</a:t>
            </a:r>
            <a:r>
              <a:rPr lang="zh-CN" altLang="en-US" sz="3200" dirty="0" smtClean="0">
                <a:solidFill>
                  <a:srgbClr val="FF0000"/>
                </a:solidFill>
              </a:rPr>
              <a:t>数字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 t="6301" r="1931" b="3570"/>
          <a:stretch>
            <a:fillRect/>
          </a:stretch>
        </p:blipFill>
        <p:spPr bwMode="auto">
          <a:xfrm>
            <a:off x="1276350" y="1556792"/>
            <a:ext cx="646400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“日常行为规范”的确认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 t="5451" r="1401" b="4101"/>
          <a:stretch>
            <a:fillRect/>
          </a:stretch>
        </p:blipFill>
        <p:spPr bwMode="auto">
          <a:xfrm>
            <a:off x="1331640" y="1556792"/>
            <a:ext cx="657411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“修习课程与学业成绩”的确认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 t="5660" r="2335" b="4275"/>
          <a:stretch>
            <a:fillRect/>
          </a:stretch>
        </p:blipFill>
        <p:spPr bwMode="auto">
          <a:xfrm>
            <a:off x="1403648" y="1628800"/>
            <a:ext cx="634436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“修习课程与学业成绩”的确认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 t="5927" r="2297" b="4630"/>
          <a:stretch>
            <a:fillRect/>
          </a:stretch>
        </p:blipFill>
        <p:spPr bwMode="auto">
          <a:xfrm>
            <a:off x="1259632" y="1484784"/>
            <a:ext cx="678423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流程图: 延期 4">
            <a:hlinkClick r:id="rId3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返回流程图</a:t>
            </a:r>
            <a:endParaRPr lang="zh-CN" altLang="en-US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二、教师登陆数据库填报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73238"/>
            <a:ext cx="7491413" cy="424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教师登录网址：</a:t>
            </a:r>
            <a:r>
              <a:rPr lang="en-US" altLang="zh-CN" sz="2800" smtClean="0">
                <a:hlinkClick r:id="rId2"/>
              </a:rPr>
              <a:t>http://szpjt.shedu.net</a:t>
            </a:r>
            <a:endParaRPr lang="en-US" altLang="zh-CN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smtClean="0"/>
              <a:t>                            “ </a:t>
            </a:r>
            <a:r>
              <a:rPr lang="zh-CN" altLang="en-US" sz="2800" smtClean="0"/>
              <a:t>学校用户登录入口”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账户信息：初始密码为“</a:t>
            </a:r>
            <a:r>
              <a:rPr lang="en-US" altLang="zh-CN" sz="2800" smtClean="0"/>
              <a:t>123456”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smtClean="0"/>
          </a:p>
        </p:txBody>
      </p:sp>
      <p:pic>
        <p:nvPicPr>
          <p:cNvPr id="11268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781300"/>
            <a:ext cx="54387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二、教师登陆数据库填报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73238"/>
            <a:ext cx="7491413" cy="424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教师登录网址：</a:t>
            </a:r>
            <a:r>
              <a:rPr lang="en-US" altLang="zh-CN" sz="2800" smtClean="0">
                <a:hlinkClick r:id="rId2"/>
              </a:rPr>
              <a:t>http://szpjt.shedu.net</a:t>
            </a:r>
            <a:endParaRPr lang="en-US" altLang="zh-CN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smtClean="0"/>
              <a:t>                            “ </a:t>
            </a:r>
            <a:r>
              <a:rPr lang="zh-CN" altLang="en-US" sz="2800" smtClean="0"/>
              <a:t>学校用户登录入口”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账户信息：初始密码为“</a:t>
            </a:r>
            <a:r>
              <a:rPr lang="en-US" altLang="zh-CN" sz="2800" smtClean="0"/>
              <a:t>123456”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smtClean="0"/>
          </a:p>
        </p:txBody>
      </p:sp>
      <p:pic>
        <p:nvPicPr>
          <p:cNvPr id="11268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781300"/>
            <a:ext cx="54387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-468560" y="746968"/>
            <a:ext cx="10239375" cy="5994400"/>
            <a:chOff x="-420" y="1485"/>
            <a:chExt cx="16125" cy="9440"/>
          </a:xfrm>
        </p:grpSpPr>
        <p:sp>
          <p:nvSpPr>
            <p:cNvPr id="35843" name="Rectangle 3"/>
            <p:cNvSpPr>
              <a:spLocks noChangeArrowheads="1"/>
            </p:cNvSpPr>
            <p:nvPr/>
          </p:nvSpPr>
          <p:spPr bwMode="auto">
            <a:xfrm>
              <a:off x="374" y="3069"/>
              <a:ext cx="2835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填报阶段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 smtClean="0">
                  <a:latin typeface="Calibri" pitchFamily="34" charset="0"/>
                </a:rPr>
                <a:t>（</a:t>
              </a:r>
              <a:r>
                <a:rPr lang="en-US" altLang="zh-CN" sz="1200" b="1" dirty="0" smtClean="0">
                  <a:latin typeface="Calibri" pitchFamily="34" charset="0"/>
                </a:rPr>
                <a:t>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3/16</a:t>
              </a:r>
              <a:r>
                <a:rPr lang="en-US" altLang="zh-CN" sz="1200" b="1" dirty="0" smtClean="0">
                  <a:latin typeface="Calibri" pitchFamily="34" charset="0"/>
                </a:rPr>
                <a:t>-2019/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4/16</a:t>
              </a:r>
              <a:r>
                <a:rPr lang="zh-CN" altLang="en-US" sz="1200" b="1" dirty="0" smtClean="0">
                  <a:latin typeface="Calibri" pitchFamily="34" charset="0"/>
                </a:rPr>
                <a:t>）</a:t>
              </a:r>
              <a:endParaRPr lang="zh-CN" altLang="zh-CN" sz="1200" dirty="0"/>
            </a:p>
          </p:txBody>
        </p:sp>
        <p:sp>
          <p:nvSpPr>
            <p:cNvPr id="35844" name="Rectangle 4"/>
            <p:cNvSpPr>
              <a:spLocks noChangeArrowheads="1"/>
            </p:cNvSpPr>
            <p:nvPr/>
          </p:nvSpPr>
          <p:spPr bwMode="auto">
            <a:xfrm>
              <a:off x="374" y="6244"/>
              <a:ext cx="2835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确认阶段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 smtClean="0">
                  <a:latin typeface="Calibri" pitchFamily="34" charset="0"/>
                </a:rPr>
                <a:t>（</a:t>
              </a:r>
              <a:r>
                <a:rPr lang="en-US" altLang="zh-CN" sz="1200" b="1" dirty="0" smtClean="0">
                  <a:latin typeface="Calibri" pitchFamily="34" charset="0"/>
                </a:rPr>
                <a:t>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4/24</a:t>
              </a:r>
              <a:r>
                <a:rPr lang="en-US" altLang="zh-CN" sz="1200" b="1" dirty="0" smtClean="0">
                  <a:latin typeface="Calibri" pitchFamily="34" charset="0"/>
                </a:rPr>
                <a:t>-2019/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5/12</a:t>
              </a:r>
              <a:r>
                <a:rPr lang="zh-CN" altLang="en-US" sz="1200" b="1" dirty="0" smtClean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374" y="8317"/>
              <a:ext cx="2948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公示阶段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 smtClean="0">
                  <a:latin typeface="Calibri" pitchFamily="34" charset="0"/>
                </a:rPr>
                <a:t>（</a:t>
              </a:r>
              <a:r>
                <a:rPr lang="en-US" altLang="zh-CN" sz="1200" b="1" dirty="0" smtClean="0">
                  <a:latin typeface="Calibri" pitchFamily="34" charset="0"/>
                </a:rPr>
                <a:t>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5/15</a:t>
              </a:r>
              <a:r>
                <a:rPr lang="en-US" altLang="zh-CN" sz="1200" b="1" dirty="0" smtClean="0">
                  <a:latin typeface="Calibri" pitchFamily="34" charset="0"/>
                </a:rPr>
                <a:t>-2019/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5/19</a:t>
              </a:r>
              <a:r>
                <a:rPr lang="zh-CN" altLang="en-US" sz="1200" b="1" dirty="0" smtClean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6" name="Rectangle 6"/>
            <p:cNvSpPr>
              <a:spLocks noChangeArrowheads="1"/>
            </p:cNvSpPr>
            <p:nvPr/>
          </p:nvSpPr>
          <p:spPr bwMode="auto">
            <a:xfrm>
              <a:off x="374" y="9873"/>
              <a:ext cx="2824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问题处理阶段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 smtClean="0">
                  <a:latin typeface="Calibri" pitchFamily="34" charset="0"/>
                </a:rPr>
                <a:t>（</a:t>
              </a:r>
              <a:r>
                <a:rPr lang="en-US" altLang="zh-CN" sz="1200" b="1" dirty="0" smtClean="0">
                  <a:latin typeface="Calibri" pitchFamily="34" charset="0"/>
                </a:rPr>
                <a:t>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5/15</a:t>
              </a:r>
              <a:r>
                <a:rPr lang="en-US" altLang="zh-CN" sz="1200" b="1" dirty="0" smtClean="0">
                  <a:latin typeface="Calibri" pitchFamily="34" charset="0"/>
                </a:rPr>
                <a:t>-2019/</a:t>
              </a:r>
              <a:r>
                <a:rPr lang="en-US" altLang="zh-CN" sz="1200" b="1" dirty="0" smtClean="0">
                  <a:solidFill>
                    <a:srgbClr val="FF0000"/>
                  </a:solidFill>
                  <a:latin typeface="Calibri" pitchFamily="34" charset="0"/>
                </a:rPr>
                <a:t>6/16</a:t>
              </a:r>
              <a:r>
                <a:rPr lang="zh-CN" altLang="en-US" sz="1200" b="1" dirty="0" smtClean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7" name="Rectangle 7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910" y="1513"/>
              <a:ext cx="2865" cy="11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/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修改（学生专业技能与职业素养学生专题报告）</a:t>
              </a:r>
              <a:endPara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学生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8" name="AutoShape 8"/>
            <p:cNvSpPr>
              <a:spLocks noChangeArrowheads="1"/>
            </p:cNvSpPr>
            <p:nvPr/>
          </p:nvSpPr>
          <p:spPr bwMode="auto">
            <a:xfrm>
              <a:off x="4910" y="2884"/>
              <a:ext cx="3064" cy="100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指导教师审阅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5120" y="4153"/>
              <a:ext cx="26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指导教师填写教师评语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0" name="AutoShape 10"/>
            <p:cNvSpPr>
              <a:spLocks noChangeArrowheads="1"/>
            </p:cNvSpPr>
            <p:nvPr/>
          </p:nvSpPr>
          <p:spPr bwMode="auto">
            <a:xfrm>
              <a:off x="6415" y="6765"/>
              <a:ext cx="2744" cy="81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确认是否通过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1" name="Rectangle 1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07" y="4915"/>
              <a:ext cx="2640" cy="5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学生确认发布公示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2" name="Rectangle 1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961" y="1513"/>
              <a:ext cx="2640" cy="10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/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修改（自我介绍、创造发明专利）</a:t>
              </a:r>
              <a:endPara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学生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>
              <a:off x="8445" y="1500"/>
              <a:ext cx="1395" cy="19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品德发展与公民素养（</a:t>
              </a:r>
              <a:r>
                <a:rPr kumimoji="0" lang="en-US" altLang="zh-CN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1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志愿服务（公益劳动）、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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党团活动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团委）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4" name="Rectangle 14"/>
            <p:cNvSpPr>
              <a:spLocks noChangeArrowheads="1"/>
            </p:cNvSpPr>
            <p:nvPr/>
          </p:nvSpPr>
          <p:spPr bwMode="auto">
            <a:xfrm>
              <a:off x="9930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品德发展与公民素养（</a:t>
              </a:r>
              <a:r>
                <a:rPr kumimoji="0" lang="en-US" altLang="zh-CN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2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军事训练、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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个人荣誉记录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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日常行为规范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修习课程与学业成绩（</a:t>
              </a:r>
              <a:r>
                <a:rPr kumimoji="0" lang="en-US" altLang="zh-CN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2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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市级以上奖励或证书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班主任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5" name="Rectangle 15"/>
            <p:cNvSpPr>
              <a:spLocks noChangeArrowheads="1"/>
            </p:cNvSpPr>
            <p:nvPr/>
          </p:nvSpPr>
          <p:spPr bwMode="auto">
            <a:xfrm>
              <a:off x="11460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修习课程与学业成绩</a:t>
              </a:r>
              <a:endParaRPr kumimoji="0" lang="en-US" altLang="zh-CN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b="1" dirty="0" smtClean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（</a:t>
              </a:r>
              <a:r>
                <a:rPr lang="en-US" altLang="zh-CN" sz="1100" b="1" dirty="0" smtClean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1</a:t>
              </a:r>
              <a:r>
                <a:rPr lang="zh-CN" altLang="en-US" sz="1100" b="1" dirty="0" smtClean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）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公共基础课程（市级）、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公共基础课程（学校）、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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专业技能课程、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校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本和选修课程、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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实习（实训）成绩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教务科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6" name="Rectangle 16"/>
            <p:cNvSpPr>
              <a:spLocks noChangeArrowheads="1"/>
            </p:cNvSpPr>
            <p:nvPr/>
          </p:nvSpPr>
          <p:spPr bwMode="auto">
            <a:xfrm>
              <a:off x="13005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专业技能与职业素养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专业技能考证情况、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各级各类技能大赛</a:t>
              </a:r>
              <a:endPara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教务科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7" name="Rectangle 17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70" y="5970"/>
              <a:ext cx="1875" cy="5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学生确认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8" name="Rectangle 18"/>
            <p:cNvSpPr>
              <a:spLocks noChangeArrowheads="1"/>
            </p:cNvSpPr>
            <p:nvPr/>
          </p:nvSpPr>
          <p:spPr bwMode="auto">
            <a:xfrm>
              <a:off x="10020" y="6675"/>
              <a:ext cx="2250" cy="8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录入员对确认不通过的数据进行修改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9" name="Rectangle 19"/>
            <p:cNvSpPr>
              <a:spLocks noChangeArrowheads="1"/>
            </p:cNvSpPr>
            <p:nvPr/>
          </p:nvSpPr>
          <p:spPr bwMode="auto">
            <a:xfrm>
              <a:off x="6840" y="7941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进入公示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60" name="Rectangle 20"/>
            <p:cNvSpPr>
              <a:spLocks noChangeArrowheads="1"/>
            </p:cNvSpPr>
            <p:nvPr/>
          </p:nvSpPr>
          <p:spPr bwMode="auto">
            <a:xfrm>
              <a:off x="6855" y="8850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学生申诉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35861" name="AutoShape 21"/>
            <p:cNvCxnSpPr>
              <a:cxnSpLocks noChangeShapeType="1"/>
            </p:cNvCxnSpPr>
            <p:nvPr/>
          </p:nvCxnSpPr>
          <p:spPr bwMode="auto">
            <a:xfrm>
              <a:off x="-420" y="7845"/>
              <a:ext cx="16125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35862" name="AutoShape 22"/>
            <p:cNvCxnSpPr>
              <a:cxnSpLocks noChangeShapeType="1"/>
            </p:cNvCxnSpPr>
            <p:nvPr/>
          </p:nvCxnSpPr>
          <p:spPr bwMode="auto">
            <a:xfrm>
              <a:off x="6410" y="2638"/>
              <a:ext cx="15" cy="2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3" name="AutoShape 23"/>
            <p:cNvCxnSpPr>
              <a:cxnSpLocks noChangeShapeType="1"/>
            </p:cNvCxnSpPr>
            <p:nvPr/>
          </p:nvCxnSpPr>
          <p:spPr bwMode="auto">
            <a:xfrm>
              <a:off x="6440" y="3889"/>
              <a:ext cx="15" cy="2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4" name="AutoShape 24"/>
            <p:cNvCxnSpPr>
              <a:cxnSpLocks noChangeShapeType="1"/>
            </p:cNvCxnSpPr>
            <p:nvPr/>
          </p:nvCxnSpPr>
          <p:spPr bwMode="auto">
            <a:xfrm>
              <a:off x="6440" y="4693"/>
              <a:ext cx="15" cy="5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5" name="AutoShape 25"/>
            <p:cNvCxnSpPr>
              <a:cxnSpLocks noChangeShapeType="1"/>
            </p:cNvCxnSpPr>
            <p:nvPr/>
          </p:nvCxnSpPr>
          <p:spPr bwMode="auto">
            <a:xfrm>
              <a:off x="3322" y="2608"/>
              <a:ext cx="0" cy="230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6" name="AutoShape 26"/>
            <p:cNvCxnSpPr>
              <a:cxnSpLocks noChangeShapeType="1"/>
            </p:cNvCxnSpPr>
            <p:nvPr/>
          </p:nvCxnSpPr>
          <p:spPr bwMode="auto">
            <a:xfrm flipH="1">
              <a:off x="4668" y="5203"/>
              <a:ext cx="181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7" name="AutoShape 27"/>
            <p:cNvCxnSpPr>
              <a:cxnSpLocks noChangeShapeType="1"/>
            </p:cNvCxnSpPr>
            <p:nvPr/>
          </p:nvCxnSpPr>
          <p:spPr bwMode="auto">
            <a:xfrm>
              <a:off x="9030" y="3471"/>
              <a:ext cx="15" cy="21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68" name="AutoShape 28"/>
            <p:cNvCxnSpPr>
              <a:cxnSpLocks noChangeShapeType="1"/>
            </p:cNvCxnSpPr>
            <p:nvPr/>
          </p:nvCxnSpPr>
          <p:spPr bwMode="auto">
            <a:xfrm>
              <a:off x="10576" y="5385"/>
              <a:ext cx="1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69" name="AutoShape 29"/>
            <p:cNvCxnSpPr>
              <a:cxnSpLocks noChangeShapeType="1"/>
            </p:cNvCxnSpPr>
            <p:nvPr/>
          </p:nvCxnSpPr>
          <p:spPr bwMode="auto">
            <a:xfrm>
              <a:off x="7785" y="5625"/>
              <a:ext cx="603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0" name="AutoShape 30"/>
            <p:cNvCxnSpPr>
              <a:cxnSpLocks noChangeShapeType="1"/>
            </p:cNvCxnSpPr>
            <p:nvPr/>
          </p:nvCxnSpPr>
          <p:spPr bwMode="auto">
            <a:xfrm>
              <a:off x="12270" y="5385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1" name="AutoShape 31"/>
            <p:cNvCxnSpPr>
              <a:cxnSpLocks noChangeShapeType="1"/>
            </p:cNvCxnSpPr>
            <p:nvPr/>
          </p:nvCxnSpPr>
          <p:spPr bwMode="auto">
            <a:xfrm>
              <a:off x="13829" y="5385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2" name="AutoShape 32"/>
            <p:cNvCxnSpPr>
              <a:cxnSpLocks noChangeShapeType="1"/>
            </p:cNvCxnSpPr>
            <p:nvPr/>
          </p:nvCxnSpPr>
          <p:spPr bwMode="auto">
            <a:xfrm>
              <a:off x="7785" y="5625"/>
              <a:ext cx="0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3" name="AutoShape 33"/>
            <p:cNvCxnSpPr>
              <a:cxnSpLocks noChangeShapeType="1"/>
            </p:cNvCxnSpPr>
            <p:nvPr/>
          </p:nvCxnSpPr>
          <p:spPr bwMode="auto">
            <a:xfrm>
              <a:off x="7785" y="6510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4" name="AutoShape 34"/>
            <p:cNvCxnSpPr>
              <a:cxnSpLocks noChangeShapeType="1"/>
            </p:cNvCxnSpPr>
            <p:nvPr/>
          </p:nvCxnSpPr>
          <p:spPr bwMode="auto">
            <a:xfrm>
              <a:off x="9080" y="7168"/>
              <a:ext cx="9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5" name="AutoShape 35"/>
            <p:cNvCxnSpPr>
              <a:cxnSpLocks noChangeShapeType="1"/>
            </p:cNvCxnSpPr>
            <p:nvPr/>
          </p:nvCxnSpPr>
          <p:spPr bwMode="auto">
            <a:xfrm flipH="1">
              <a:off x="11145" y="6675"/>
              <a:ext cx="3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6" name="AutoShape 36"/>
            <p:cNvCxnSpPr>
              <a:cxnSpLocks noChangeShapeType="1"/>
            </p:cNvCxnSpPr>
            <p:nvPr/>
          </p:nvCxnSpPr>
          <p:spPr bwMode="auto">
            <a:xfrm flipV="1">
              <a:off x="11175" y="6255"/>
              <a:ext cx="0" cy="4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7" name="AutoShape 37"/>
            <p:cNvCxnSpPr>
              <a:cxnSpLocks noChangeShapeType="1"/>
            </p:cNvCxnSpPr>
            <p:nvPr/>
          </p:nvCxnSpPr>
          <p:spPr bwMode="auto">
            <a:xfrm flipH="1">
              <a:off x="8745" y="6255"/>
              <a:ext cx="243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8" name="AutoShape 38"/>
            <p:cNvCxnSpPr>
              <a:cxnSpLocks noChangeShapeType="1"/>
            </p:cNvCxnSpPr>
            <p:nvPr/>
          </p:nvCxnSpPr>
          <p:spPr bwMode="auto">
            <a:xfrm>
              <a:off x="7785" y="7575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9" name="AutoShape 39"/>
            <p:cNvCxnSpPr>
              <a:cxnSpLocks noChangeShapeType="1"/>
            </p:cNvCxnSpPr>
            <p:nvPr/>
          </p:nvCxnSpPr>
          <p:spPr bwMode="auto">
            <a:xfrm>
              <a:off x="7785" y="8481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0" name="AutoShape 40"/>
            <p:cNvCxnSpPr>
              <a:cxnSpLocks noChangeShapeType="1"/>
            </p:cNvCxnSpPr>
            <p:nvPr/>
          </p:nvCxnSpPr>
          <p:spPr bwMode="auto">
            <a:xfrm>
              <a:off x="7785" y="9390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881" name="Rectangle 41"/>
            <p:cNvSpPr>
              <a:spLocks noChangeArrowheads="1"/>
            </p:cNvSpPr>
            <p:nvPr/>
          </p:nvSpPr>
          <p:spPr bwMode="auto">
            <a:xfrm>
              <a:off x="6840" y="981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问题处理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82" name="Rectangle 42"/>
            <p:cNvSpPr>
              <a:spLocks noChangeArrowheads="1"/>
            </p:cNvSpPr>
            <p:nvPr/>
          </p:nvSpPr>
          <p:spPr bwMode="auto">
            <a:xfrm>
              <a:off x="9525" y="983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问题修复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83" name="Rectangle 43"/>
            <p:cNvSpPr>
              <a:spLocks noChangeArrowheads="1"/>
            </p:cNvSpPr>
            <p:nvPr/>
          </p:nvSpPr>
          <p:spPr bwMode="auto">
            <a:xfrm>
              <a:off x="12210" y="983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问题审核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35884" name="AutoShape 44"/>
            <p:cNvCxnSpPr>
              <a:cxnSpLocks noChangeShapeType="1"/>
            </p:cNvCxnSpPr>
            <p:nvPr/>
          </p:nvCxnSpPr>
          <p:spPr bwMode="auto">
            <a:xfrm>
              <a:off x="8715" y="10067"/>
              <a:ext cx="81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5" name="AutoShape 45"/>
            <p:cNvCxnSpPr>
              <a:cxnSpLocks noChangeShapeType="1"/>
            </p:cNvCxnSpPr>
            <p:nvPr/>
          </p:nvCxnSpPr>
          <p:spPr bwMode="auto">
            <a:xfrm>
              <a:off x="11400" y="10067"/>
              <a:ext cx="81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6" name="AutoShape 46"/>
            <p:cNvCxnSpPr>
              <a:cxnSpLocks noChangeShapeType="1"/>
            </p:cNvCxnSpPr>
            <p:nvPr/>
          </p:nvCxnSpPr>
          <p:spPr bwMode="auto">
            <a:xfrm>
              <a:off x="-420" y="9528"/>
              <a:ext cx="16125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35888" name="AutoShape 48"/>
            <p:cNvCxnSpPr>
              <a:cxnSpLocks noChangeShapeType="1"/>
            </p:cNvCxnSpPr>
            <p:nvPr/>
          </p:nvCxnSpPr>
          <p:spPr bwMode="auto">
            <a:xfrm>
              <a:off x="3322" y="8204"/>
              <a:ext cx="351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891" name="Text Box 51"/>
            <p:cNvSpPr txBox="1">
              <a:spLocks noChangeArrowheads="1"/>
            </p:cNvSpPr>
            <p:nvPr/>
          </p:nvSpPr>
          <p:spPr bwMode="auto">
            <a:xfrm>
              <a:off x="11219" y="10469"/>
              <a:ext cx="1072" cy="45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校审核员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cxnSp>
        <p:nvCxnSpPr>
          <p:cNvPr id="57" name="AutoShape 46"/>
          <p:cNvCxnSpPr>
            <a:cxnSpLocks noChangeShapeType="1"/>
          </p:cNvCxnSpPr>
          <p:nvPr/>
        </p:nvCxnSpPr>
        <p:spPr bwMode="auto">
          <a:xfrm>
            <a:off x="-244152" y="3356992"/>
            <a:ext cx="10239375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</p:spPr>
      </p:cxnSp>
      <p:sp>
        <p:nvSpPr>
          <p:cNvPr id="59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238561" y="161249"/>
            <a:ext cx="1152127" cy="4983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rPr>
              <a:t>学生登录</a:t>
            </a:r>
            <a:endParaRPr kumimoji="0" lang="zh-CN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Rectangle 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492848" y="116632"/>
            <a:ext cx="1152127" cy="49835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srgbClr val="7030A0"/>
                </a:solidFill>
              </a:rPr>
              <a:t>教师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rPr>
              <a:t>登录</a:t>
            </a:r>
            <a:endParaRPr kumimoji="0" lang="zh-CN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" name="右大括号 63"/>
          <p:cNvSpPr/>
          <p:nvPr/>
        </p:nvSpPr>
        <p:spPr>
          <a:xfrm rot="16200000">
            <a:off x="6970628" y="-865205"/>
            <a:ext cx="144016" cy="3096344"/>
          </a:xfrm>
          <a:prstGeom prst="rightBrace">
            <a:avLst>
              <a:gd name="adj1" fmla="val 8333"/>
              <a:gd name="adj2" fmla="val 503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大括号 64"/>
          <p:cNvSpPr/>
          <p:nvPr/>
        </p:nvSpPr>
        <p:spPr>
          <a:xfrm rot="16200000">
            <a:off x="2760116" y="-543124"/>
            <a:ext cx="95375" cy="2520280"/>
          </a:xfrm>
          <a:prstGeom prst="rightBrace">
            <a:avLst>
              <a:gd name="adj1" fmla="val 8333"/>
              <a:gd name="adj2" fmla="val 503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AutoShape 25"/>
          <p:cNvCxnSpPr>
            <a:cxnSpLocks noChangeShapeType="1"/>
          </p:cNvCxnSpPr>
          <p:nvPr/>
        </p:nvCxnSpPr>
        <p:spPr bwMode="auto">
          <a:xfrm>
            <a:off x="1917432" y="3284984"/>
            <a:ext cx="0" cy="172819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三、班主任登陆数据库填报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21055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dirty="0" smtClean="0"/>
              <a:t>日常行为规范 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填报主体：</a:t>
            </a:r>
            <a:r>
              <a:rPr lang="zh-CN" altLang="en-US" sz="2400" dirty="0" smtClean="0"/>
              <a:t>班主任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 smtClean="0"/>
              <a:t>   </a:t>
            </a:r>
            <a:r>
              <a:rPr lang="zh-CN" altLang="en-US" sz="2400" b="1" dirty="0" smtClean="0"/>
              <a:t>填报时间：</a:t>
            </a:r>
            <a:r>
              <a:rPr lang="zh-CN" altLang="en-US" sz="2400" dirty="0" smtClean="0"/>
              <a:t>每学期初填报上学期数据；毕业年第二学期填报最终数据。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要求：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 smtClean="0"/>
              <a:t>    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</a:t>
            </a:r>
            <a:r>
              <a:rPr lang="zh-CN" altLang="en-US" sz="2400" dirty="0" smtClean="0"/>
              <a:t>介绍学生在校表现、突出事迹等，</a:t>
            </a:r>
            <a:r>
              <a:rPr lang="en-US" altLang="zh-CN" sz="2400" dirty="0" smtClean="0"/>
              <a:t>500</a:t>
            </a:r>
            <a:r>
              <a:rPr lang="zh-CN" altLang="en-US" sz="2400" dirty="0" smtClean="0"/>
              <a:t>字以内，每个学生一学期只能有一条日常行为规范。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    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</a:t>
            </a:r>
            <a:r>
              <a:rPr lang="zh-CN" altLang="en-US" sz="2400" dirty="0" smtClean="0"/>
              <a:t>每学期初在系统记录学生在上学期的</a:t>
            </a:r>
            <a:r>
              <a:rPr lang="zh-CN" altLang="en-US" sz="2400" dirty="0" smtClean="0">
                <a:solidFill>
                  <a:srgbClr val="FF0000"/>
                </a:solidFill>
              </a:rPr>
              <a:t>典型事例</a:t>
            </a:r>
            <a:r>
              <a:rPr lang="zh-CN" altLang="en-US" sz="2400" dirty="0" smtClean="0"/>
              <a:t>；毕业年第二学期初确定</a:t>
            </a:r>
            <a:r>
              <a:rPr lang="en-US" altLang="zh-CN" sz="2400" dirty="0" smtClean="0"/>
              <a:t>1-2</a:t>
            </a:r>
            <a:r>
              <a:rPr lang="zh-CN" altLang="en-US" sz="2400" dirty="0" smtClean="0"/>
              <a:t>个典型事例录入系统形成最终报告。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dirty="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四、指导教师登陆数据库填报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428750"/>
            <a:ext cx="8210550" cy="4900613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指导教师的简要评语：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（针对“学生专业技能与职业素养学习专题报告 ”）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填报主体：</a:t>
            </a:r>
            <a:r>
              <a:rPr lang="zh-CN" altLang="en-US" sz="2400" dirty="0" smtClean="0"/>
              <a:t>指导教师</a:t>
            </a:r>
            <a:endParaRPr lang="en-US" altLang="zh-CN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 smtClean="0"/>
              <a:t>   </a:t>
            </a:r>
            <a:r>
              <a:rPr lang="zh-CN" altLang="en-US" sz="2400" b="1" dirty="0" smtClean="0"/>
              <a:t>填报时间：</a:t>
            </a:r>
            <a:r>
              <a:rPr lang="zh-CN" altLang="en-US" sz="2400" dirty="0" smtClean="0"/>
              <a:t>每学期初，学生专题报告提交审阅后。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要求及注意事项：</a:t>
            </a:r>
            <a:endParaRPr lang="en-US" altLang="zh-CN" sz="24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 smtClean="0"/>
              <a:t>   </a:t>
            </a:r>
            <a:r>
              <a:rPr lang="en-US" altLang="zh-CN" sz="2400" dirty="0" smtClean="0"/>
              <a:t> 1</a:t>
            </a:r>
            <a:r>
              <a:rPr lang="zh-CN" altLang="en-US" sz="2400" dirty="0" smtClean="0"/>
              <a:t>、指导教师要撰写学生专业技能与职业素养的简要评语，对学生在专业技能学习过程中的态度和表现进行客观评价 ，</a:t>
            </a:r>
            <a:r>
              <a:rPr lang="en-US" altLang="zh-CN" sz="2400" dirty="0" smtClean="0"/>
              <a:t>300</a:t>
            </a:r>
            <a:r>
              <a:rPr lang="zh-CN" altLang="en-US" sz="2400" dirty="0" smtClean="0"/>
              <a:t>字以内 。</a:t>
            </a:r>
            <a:endParaRPr lang="en-US" altLang="zh-CN" sz="2400" dirty="0" smtClean="0"/>
          </a:p>
          <a:p>
            <a:pPr eaLnBrk="1" hangingPunct="1">
              <a:buNone/>
            </a:pPr>
            <a:r>
              <a:rPr lang="en-US" altLang="zh-CN" sz="2400" dirty="0" smtClean="0"/>
              <a:t>     2</a:t>
            </a:r>
            <a:r>
              <a:rPr lang="zh-CN" altLang="en-US" sz="2400" dirty="0" smtClean="0"/>
              <a:t>、指导教师审阅报告过程中须谨慎，报告一旦审阅通过，将无法修改。在完成审阅，对学生作出评价后，还须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通知学生登录自己账号点击“确认公示”</a:t>
            </a:r>
            <a:r>
              <a:rPr lang="zh-CN" altLang="en-US" sz="2400" dirty="0" smtClean="0"/>
              <a:t>，否则在填报期结束后将遗失所有技能报告相关数据。</a:t>
            </a:r>
          </a:p>
          <a:p>
            <a:pPr eaLnBrk="1" hangingPunct="1"/>
            <a:endParaRPr lang="en-US" altLang="zh-CN" sz="2400" dirty="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五、提供学校填报信息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08962" cy="5016500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志愿服务（公益劳动）：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1" dirty="0" smtClean="0"/>
              <a:t>   填报时间：</a:t>
            </a:r>
            <a:r>
              <a:rPr lang="zh-CN" altLang="en-US" sz="2400" dirty="0" smtClean="0"/>
              <a:t>实时。本班志愿服务结束两周内完成签字确认，并上交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记录册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要求：</a:t>
            </a:r>
            <a:r>
              <a:rPr lang="zh-CN" altLang="en-US" sz="2400" dirty="0" smtClean="0"/>
              <a:t>须注明志愿服务（公益劳动）地点、时间、累计课时、是否有表彰以及表彰级别。 </a:t>
            </a:r>
          </a:p>
          <a:p>
            <a:pPr eaLnBrk="1" hangingPunct="1"/>
            <a:endParaRPr lang="zh-CN" altLang="en-US" sz="2400" dirty="0" smtClean="0"/>
          </a:p>
          <a:p>
            <a:pPr eaLnBrk="1" hangingPunct="1"/>
            <a:r>
              <a:rPr lang="zh-CN" altLang="en-US" sz="2400" dirty="0" smtClean="0"/>
              <a:t>军事训练 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1" dirty="0" smtClean="0"/>
              <a:t>   填报时间：</a:t>
            </a:r>
            <a:r>
              <a:rPr lang="zh-CN" altLang="en-US" sz="2400" dirty="0" smtClean="0"/>
              <a:t>每学年填报一次。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要求：</a:t>
            </a:r>
            <a:r>
              <a:rPr lang="zh-CN" altLang="en-US" sz="2400" dirty="0" smtClean="0"/>
              <a:t>记录军训的学生总体表现，须注明是否合格、是否被评为优秀学员。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三、提供学校填报信息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5288" y="1428750"/>
            <a:ext cx="82486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/>
            </a:pPr>
            <a:r>
              <a:rPr lang="zh-CN" altLang="en-US" sz="2100" kern="0" dirty="0">
                <a:latin typeface="+mn-lt"/>
                <a:ea typeface="+mn-ea"/>
              </a:rPr>
              <a:t>先进个人荣誉 ：</a:t>
            </a:r>
            <a:endParaRPr lang="en-US" altLang="zh-CN" sz="2100" kern="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altLang="zh-CN" sz="2100" b="1" kern="0" dirty="0">
                <a:latin typeface="+mn-lt"/>
                <a:ea typeface="+mn-ea"/>
              </a:rPr>
              <a:t>    </a:t>
            </a:r>
            <a:r>
              <a:rPr lang="zh-CN" altLang="en-US" sz="2100" b="1" kern="0" dirty="0">
                <a:latin typeface="+mn-lt"/>
                <a:ea typeface="+mn-ea"/>
              </a:rPr>
              <a:t>填报时间：</a:t>
            </a:r>
            <a:r>
              <a:rPr lang="zh-CN" altLang="en-US" sz="2100" kern="0" dirty="0">
                <a:latin typeface="+mn-lt"/>
                <a:ea typeface="+mn-ea"/>
              </a:rPr>
              <a:t>每学期初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b="1" kern="0" dirty="0">
                <a:latin typeface="+mn-lt"/>
                <a:ea typeface="+mn-ea"/>
              </a:rPr>
              <a:t>    要求：</a:t>
            </a:r>
            <a:r>
              <a:rPr lang="zh-CN" altLang="en-US" sz="2100" kern="0" dirty="0">
                <a:latin typeface="+mn-lt"/>
                <a:ea typeface="+mn-ea"/>
              </a:rPr>
              <a:t>填报须注明荣誉名称、评选单位、项目级别以及获奖年份。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b="1" kern="0" dirty="0">
                <a:latin typeface="+mn-lt"/>
                <a:ea typeface="+mn-ea"/>
              </a:rPr>
              <a:t>  可上报的先进个人荣誉称号：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kern="0" dirty="0">
                <a:latin typeface="+mn-lt"/>
                <a:ea typeface="+mn-ea"/>
              </a:rPr>
              <a:t>（</a:t>
            </a:r>
            <a:r>
              <a:rPr lang="en-US" altLang="zh-CN" sz="2100" kern="0" dirty="0">
                <a:latin typeface="+mn-lt"/>
                <a:ea typeface="+mn-ea"/>
              </a:rPr>
              <a:t>1</a:t>
            </a:r>
            <a:r>
              <a:rPr lang="zh-CN" altLang="en-US" sz="2100" kern="0" dirty="0">
                <a:latin typeface="+mn-lt"/>
                <a:ea typeface="+mn-ea"/>
              </a:rPr>
              <a:t>）上海市中等学校（高中、中等职业学校）三好学生、优秀学生干部、优秀团员、优秀团干部荣誉称号；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kern="0" dirty="0">
                <a:latin typeface="+mn-lt"/>
                <a:ea typeface="+mn-ea"/>
              </a:rPr>
              <a:t>（</a:t>
            </a:r>
            <a:r>
              <a:rPr lang="en-US" altLang="zh-CN" sz="2100" kern="0" dirty="0">
                <a:latin typeface="+mn-lt"/>
                <a:ea typeface="+mn-ea"/>
              </a:rPr>
              <a:t>2</a:t>
            </a:r>
            <a:r>
              <a:rPr lang="zh-CN" altLang="en-US" sz="2100" kern="0" dirty="0">
                <a:latin typeface="+mn-lt"/>
                <a:ea typeface="+mn-ea"/>
              </a:rPr>
              <a:t>）上海市中小学生</a:t>
            </a:r>
            <a:r>
              <a:rPr lang="zh-CN" altLang="en-US" sz="2100" kern="0" dirty="0">
                <a:latin typeface="Arial"/>
                <a:ea typeface="+mn-ea"/>
              </a:rPr>
              <a:t>“</a:t>
            </a:r>
            <a:r>
              <a:rPr lang="zh-CN" altLang="en-US" sz="2100" kern="0" dirty="0">
                <a:latin typeface="+mn-lt"/>
                <a:ea typeface="+mn-ea"/>
              </a:rPr>
              <a:t>道德实践风尚人物奖（美德少年）</a:t>
            </a:r>
            <a:r>
              <a:rPr lang="zh-CN" altLang="en-US" sz="2100" kern="0" dirty="0">
                <a:latin typeface="Arial"/>
                <a:ea typeface="+mn-ea"/>
              </a:rPr>
              <a:t>”</a:t>
            </a:r>
            <a:r>
              <a:rPr lang="zh-CN" altLang="en-US" sz="2100" kern="0" dirty="0">
                <a:latin typeface="+mn-lt"/>
                <a:ea typeface="+mn-ea"/>
              </a:rPr>
              <a:t>，其中包括</a:t>
            </a:r>
            <a:r>
              <a:rPr lang="en-US" altLang="zh-CN" sz="2100" kern="0" dirty="0">
                <a:latin typeface="+mn-lt"/>
                <a:ea typeface="+mn-ea"/>
              </a:rPr>
              <a:t>10</a:t>
            </a:r>
            <a:r>
              <a:rPr lang="zh-CN" altLang="en-US" sz="2100" kern="0" dirty="0">
                <a:latin typeface="+mn-lt"/>
                <a:ea typeface="+mn-ea"/>
              </a:rPr>
              <a:t>个类别，即自立自强奖、自尊自爱奖、明礼诚信奖、正直勇敢奖、勤俭节约奖、热爱劳动奖、尊老爱幼奖、尊师好学奖、志愿奉献奖、尊重自然奖；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kern="0" dirty="0">
                <a:latin typeface="+mn-lt"/>
                <a:ea typeface="+mn-ea"/>
              </a:rPr>
              <a:t>（</a:t>
            </a:r>
            <a:r>
              <a:rPr lang="en-US" altLang="zh-CN" sz="2100" kern="0" dirty="0">
                <a:latin typeface="+mn-lt"/>
                <a:ea typeface="+mn-ea"/>
              </a:rPr>
              <a:t>3</a:t>
            </a:r>
            <a:r>
              <a:rPr lang="zh-CN" altLang="en-US" sz="2100" kern="0" dirty="0">
                <a:latin typeface="+mn-lt"/>
                <a:ea typeface="+mn-ea"/>
              </a:rPr>
              <a:t>）区县中等学校（高中、中等职业学校）三好学生、优秀学生干部、优秀团员、优秀团干部荣誉称号；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100" kern="0" dirty="0">
                <a:latin typeface="+mn-lt"/>
                <a:ea typeface="+mn-ea"/>
              </a:rPr>
              <a:t>（</a:t>
            </a:r>
            <a:r>
              <a:rPr lang="en-US" altLang="zh-CN" sz="2100" kern="0" dirty="0">
                <a:latin typeface="+mn-lt"/>
                <a:ea typeface="+mn-ea"/>
              </a:rPr>
              <a:t>4</a:t>
            </a:r>
            <a:r>
              <a:rPr lang="zh-CN" altLang="en-US" sz="2100" kern="0" dirty="0">
                <a:latin typeface="+mn-lt"/>
                <a:ea typeface="+mn-ea"/>
              </a:rPr>
              <a:t>）</a:t>
            </a:r>
            <a:r>
              <a:rPr lang="zh-CN" altLang="en-US" sz="2100" b="1" u="sng" kern="0" dirty="0">
                <a:solidFill>
                  <a:srgbClr val="FF3300"/>
                </a:solidFill>
                <a:latin typeface="+mn-lt"/>
                <a:ea typeface="+mn-ea"/>
              </a:rPr>
              <a:t>校级三好学生、优秀学生干部、优秀团员、优秀团干部荣誉称号。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三、提供学校填报信息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5288" y="1571625"/>
            <a:ext cx="8208962" cy="462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40000"/>
              </a:lnSpc>
              <a:buClr>
                <a:schemeClr val="hlink"/>
              </a:buClr>
              <a:buSzPct val="80000"/>
              <a:buFont typeface="Wingdings" pitchFamily="2" charset="2"/>
              <a:buChar char="l"/>
              <a:defRPr/>
            </a:pPr>
            <a:r>
              <a:rPr lang="zh-CN" altLang="en-US" sz="2400" kern="0" dirty="0">
                <a:latin typeface="+mn-lt"/>
                <a:ea typeface="+mn-ea"/>
              </a:rPr>
              <a:t>获得市级及以上奖励或证书 ：</a:t>
            </a:r>
          </a:p>
          <a:p>
            <a:pPr marL="342900" indent="-342900">
              <a:lnSpc>
                <a:spcPct val="120000"/>
              </a:lnSpc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400" b="1" kern="0" dirty="0">
                <a:latin typeface="+mn-lt"/>
                <a:ea typeface="+mn-ea"/>
              </a:rPr>
              <a:t>    填报时间：</a:t>
            </a:r>
            <a:r>
              <a:rPr lang="zh-CN" altLang="en-US" sz="2400" kern="0" dirty="0">
                <a:latin typeface="+mn-lt"/>
                <a:ea typeface="+mn-ea"/>
              </a:rPr>
              <a:t>每学期初</a:t>
            </a:r>
            <a:endParaRPr lang="en-US" altLang="zh-CN" sz="2400" kern="0" dirty="0">
              <a:latin typeface="+mn-lt"/>
              <a:ea typeface="+mn-ea"/>
            </a:endParaRPr>
          </a:p>
          <a:p>
            <a:pPr marL="342900" indent="-342900">
              <a:lnSpc>
                <a:spcPct val="120000"/>
              </a:lnSpc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2400" b="1" kern="0" dirty="0">
                <a:latin typeface="+mn-lt"/>
                <a:ea typeface="+mn-ea"/>
              </a:rPr>
              <a:t>    </a:t>
            </a:r>
            <a:r>
              <a:rPr lang="zh-CN" altLang="en-US" sz="2400" b="1" kern="0" dirty="0">
                <a:latin typeface="+mn-lt"/>
                <a:ea typeface="+mn-ea"/>
              </a:rPr>
              <a:t>要求</a:t>
            </a:r>
            <a:r>
              <a:rPr lang="zh-CN" altLang="en-US" sz="2400" b="1" kern="0" dirty="0" smtClean="0">
                <a:latin typeface="+mn-lt"/>
                <a:ea typeface="+mn-ea"/>
              </a:rPr>
              <a:t>：</a:t>
            </a:r>
            <a:r>
              <a:rPr lang="zh-CN" altLang="en-US" sz="2400" kern="0" dirty="0" smtClean="0">
                <a:latin typeface="+mn-lt"/>
                <a:ea typeface="+mn-ea"/>
              </a:rPr>
              <a:t>学生</a:t>
            </a:r>
            <a:r>
              <a:rPr lang="zh-CN" altLang="en-US" sz="2400" kern="0" dirty="0">
                <a:latin typeface="+mn-lt"/>
                <a:ea typeface="+mn-ea"/>
              </a:rPr>
              <a:t>获得的</a:t>
            </a:r>
            <a:r>
              <a:rPr lang="zh-CN" altLang="en-US" sz="2400" u="sng" kern="0" dirty="0">
                <a:solidFill>
                  <a:srgbClr val="FF3300"/>
                </a:solidFill>
                <a:latin typeface="+mn-lt"/>
                <a:ea typeface="+mn-ea"/>
              </a:rPr>
              <a:t>除先进个人荣誉称号、体育、艺术和科技比赛外的其他所有市级及以上奖励或证书</a:t>
            </a:r>
            <a:r>
              <a:rPr lang="zh-CN" altLang="en-US" sz="2400" kern="0" dirty="0">
                <a:latin typeface="+mn-lt"/>
                <a:ea typeface="+mn-ea"/>
              </a:rPr>
              <a:t>由班主任统计</a:t>
            </a:r>
            <a:r>
              <a:rPr lang="zh-CN" altLang="en-US" sz="2400" kern="0" dirty="0" smtClean="0">
                <a:latin typeface="+mn-lt"/>
                <a:ea typeface="+mn-ea"/>
              </a:rPr>
              <a:t>后进行填报</a:t>
            </a:r>
            <a:r>
              <a:rPr lang="zh-CN" altLang="en-US" sz="2400" kern="0" dirty="0">
                <a:latin typeface="+mn-lt"/>
                <a:ea typeface="+mn-ea"/>
              </a:rPr>
              <a:t>。内容为学生获得的除先进个人荣誉称号、体育、艺术和科技比赛外的其他所有市级及以上奖励或证书。须注明奖项名称、奖项级别、获奖时间、颁奖单位、名次或等第。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三、提供学校填报信息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08962" cy="4708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14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违规犯罪记录 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/>
              <a:t>   填报时间：</a:t>
            </a:r>
            <a:r>
              <a:rPr lang="zh-CN" altLang="en-US" sz="2800" smtClean="0"/>
              <a:t>毕业年第二学期初。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smtClean="0"/>
              <a:t>   </a:t>
            </a:r>
            <a:r>
              <a:rPr lang="zh-CN" altLang="en-US" sz="2800" b="1" smtClean="0"/>
              <a:t>要求：</a:t>
            </a:r>
            <a:r>
              <a:rPr lang="zh-CN" altLang="en-US" sz="2800" smtClean="0"/>
              <a:t>须注明是否有违纪犯罪，如有违纪犯罪记录，还需提供处罚类别、给予处罚时间和处罚描述。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四、其他注意事项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72803"/>
            <a:ext cx="8208962" cy="47085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dirty="0" smtClean="0"/>
              <a:t>提醒学生重视该项评价工作，在毕业年第二学期，学生的综合素质评价电子档案以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上海市中等职业学校学生综合素质纪实报告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的形式呈现，主要供用人单位录用和高等院校招生参考使用。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dirty="0" smtClean="0"/>
              <a:t>重要文件：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 smtClean="0"/>
              <a:t>   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、上海市中等职业学校学生综合素质评价管理办法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 smtClean="0"/>
              <a:t>    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、上海港湾学校学生综合素质评价实施办法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 smtClean="0"/>
              <a:t>    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、学校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上海中职学生综合素质评价系统用户操作手册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 smtClean="0"/>
              <a:t>    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、学生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上海中职学生综合素质评价系统用户操作手册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500034" y="1500174"/>
          <a:ext cx="8176422" cy="4593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五、简要工作流程及要求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4"/>
          <p:cNvSpPr>
            <a:spLocks noChangeArrowheads="1" noChangeShapeType="1" noTextEdit="1"/>
          </p:cNvSpPr>
          <p:nvPr/>
        </p:nvSpPr>
        <p:spPr bwMode="auto">
          <a:xfrm>
            <a:off x="2700338" y="2492375"/>
            <a:ext cx="3319462" cy="16652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行楷"/>
                <a:ea typeface="华文行楷"/>
              </a:rPr>
              <a:t>谢谢！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一、学生登陆数据库填报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73238"/>
            <a:ext cx="7491413" cy="424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dirty="0" smtClean="0"/>
              <a:t>学生登录网址：</a:t>
            </a:r>
            <a:r>
              <a:rPr lang="en-US" altLang="zh-CN" sz="2800" dirty="0" smtClean="0">
                <a:hlinkClick r:id="rId2"/>
              </a:rPr>
              <a:t>http://szpjs.shedu.net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                         “ </a:t>
            </a:r>
            <a:r>
              <a:rPr lang="zh-CN" altLang="en-US" sz="2800" dirty="0" smtClean="0"/>
              <a:t>学生登录”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zh-CN" sz="2800" dirty="0" smtClean="0"/>
          </a:p>
        </p:txBody>
      </p:sp>
      <p:pic>
        <p:nvPicPr>
          <p:cNvPr id="11268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368" y="2781300"/>
            <a:ext cx="7255032" cy="32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输入用户名（即学籍号）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初始密码为：身份证最后六位。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r>
              <a:rPr lang="en-US" altLang="zh-CN" sz="2200" dirty="0" smtClean="0"/>
              <a:t>(</a:t>
            </a:r>
            <a:r>
              <a:rPr lang="zh-CN" altLang="en-US" sz="2200" dirty="0" smtClean="0"/>
              <a:t>证件类型是非身份证，则为</a:t>
            </a:r>
            <a:r>
              <a:rPr lang="en-US" altLang="zh-CN" sz="2200" dirty="0" smtClean="0"/>
              <a:t>123456</a:t>
            </a:r>
            <a:r>
              <a:rPr lang="zh-CN" altLang="en-US" sz="2200" dirty="0" smtClean="0"/>
              <a:t>）</a:t>
            </a:r>
            <a:r>
              <a:rPr lang="zh-CN" altLang="en-US" dirty="0" smtClean="0"/>
              <a:t>	</a:t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4773" b="26814"/>
          <a:stretch>
            <a:fillRect/>
          </a:stretch>
        </p:blipFill>
        <p:spPr bwMode="auto">
          <a:xfrm>
            <a:off x="467544" y="1700808"/>
            <a:ext cx="80648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372200" y="3356992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务必输入邮箱及手机号，其中邮箱用来找回密码。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5405" b="23000"/>
          <a:stretch>
            <a:fillRect/>
          </a:stretch>
        </p:blipFill>
        <p:spPr bwMode="auto">
          <a:xfrm>
            <a:off x="827584" y="1628800"/>
            <a:ext cx="74888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登录系统之后的界面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5405" r="1634" b="3908"/>
          <a:stretch>
            <a:fillRect/>
          </a:stretch>
        </p:blipFill>
        <p:spPr bwMode="auto">
          <a:xfrm>
            <a:off x="683568" y="1556792"/>
            <a:ext cx="77768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流程图: 延期 4">
            <a:hlinkClick r:id="rId3" action="ppaction://hlinksldjump"/>
          </p:cNvPr>
          <p:cNvSpPr/>
          <p:nvPr/>
        </p:nvSpPr>
        <p:spPr>
          <a:xfrm>
            <a:off x="6948264" y="6525344"/>
            <a:ext cx="1728192" cy="332656"/>
          </a:xfrm>
          <a:prstGeom prst="flowChartDelay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返回流程图</a:t>
            </a:r>
            <a:endParaRPr lang="zh-CN" altLang="en-US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点击左侧导航栏中“填报区”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基本信息和自我介绍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6364" r="1994" b="4540"/>
          <a:stretch>
            <a:fillRect/>
          </a:stretch>
        </p:blipFill>
        <p:spPr bwMode="auto">
          <a:xfrm>
            <a:off x="755576" y="1484784"/>
            <a:ext cx="748883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自我介绍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210550" cy="4419600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sz="2400" b="1" dirty="0" smtClean="0"/>
              <a:t>   填报主体：</a:t>
            </a:r>
            <a:r>
              <a:rPr lang="zh-CN" altLang="en-US" sz="2400" dirty="0" smtClean="0"/>
              <a:t>学生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1" dirty="0" smtClean="0"/>
              <a:t>   填报时间：</a:t>
            </a:r>
            <a:r>
              <a:rPr lang="zh-CN" altLang="en-US" sz="2400" dirty="0" smtClean="0"/>
              <a:t>每学期初填报上学期数据，毕业年第二学期第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周填报最终数据。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/>
              <a:t>要求：</a:t>
            </a:r>
            <a:r>
              <a:rPr lang="zh-CN" altLang="en-US" sz="2400" dirty="0" smtClean="0"/>
              <a:t>介绍本人的个性特点、个人爱好、专业才能和发展潜能等方面的突出表现，结合典型事例说明本人的专业志向、职业兴趣和社会责任感，</a:t>
            </a:r>
            <a:r>
              <a:rPr lang="en-US" altLang="zh-CN" sz="2400" dirty="0" smtClean="0"/>
              <a:t>500</a:t>
            </a:r>
            <a:r>
              <a:rPr lang="zh-CN" altLang="en-US" sz="2400" dirty="0" smtClean="0"/>
              <a:t>字以内。</a:t>
            </a:r>
            <a:r>
              <a:rPr lang="zh-CN" altLang="en-US" sz="2400" u="sng" dirty="0" smtClean="0">
                <a:solidFill>
                  <a:srgbClr val="FF3300"/>
                </a:solidFill>
              </a:rPr>
              <a:t>校级奖学金、个人参加的志愿服务、其他非学校或教委填报的获奖情况都记录在此。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班主任工作：</a:t>
            </a:r>
            <a:r>
              <a:rPr lang="zh-CN" altLang="en-US" sz="2400" dirty="0" smtClean="0">
                <a:solidFill>
                  <a:srgbClr val="00B050"/>
                </a:solidFill>
              </a:rPr>
              <a:t>对学生进行书写辅导，并进行批阅。督促学生在寒暑假内完成，并要求家长签字确认内容无误。</a:t>
            </a:r>
          </a:p>
          <a:p>
            <a:pPr eaLnBrk="1" hangingPunct="1"/>
            <a:endParaRPr lang="en-US" altLang="zh-CN" sz="2400" dirty="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点击左侧导航栏中“填报区”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“专业技能与职业素养”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参加发明创造项目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rcRect t="5405" r="1634" b="5499"/>
          <a:stretch>
            <a:fillRect/>
          </a:stretch>
        </p:blipFill>
        <p:spPr bwMode="auto">
          <a:xfrm>
            <a:off x="827584" y="1700808"/>
            <a:ext cx="763284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7635</TotalTime>
  <Words>1729</Words>
  <Application>Microsoft Office PowerPoint</Application>
  <PresentationFormat>全屏显示(4:3)</PresentationFormat>
  <Paragraphs>166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Radial</vt:lpstr>
      <vt:lpstr>龙腾四海</vt:lpstr>
      <vt:lpstr>上海港湾学校</vt:lpstr>
      <vt:lpstr>幻灯片 2</vt:lpstr>
      <vt:lpstr>一、学生登陆数据库填报</vt:lpstr>
      <vt:lpstr>输入用户名（即学籍号） 初始密码为：身份证最后六位。 (证件类型是非身份证，则为123456）  </vt:lpstr>
      <vt:lpstr>务必输入邮箱及手机号，其中邮箱用来找回密码。</vt:lpstr>
      <vt:lpstr>登录系统之后的界面</vt:lpstr>
      <vt:lpstr>点击左侧导航栏中“填报区”-“基本信息和自我介绍”</vt:lpstr>
      <vt:lpstr>自我介绍</vt:lpstr>
      <vt:lpstr>点击左侧导航栏中“填报区”-“专业技能与职业素养”-“参加发明创造项目”</vt:lpstr>
      <vt:lpstr>参加发明创造项目</vt:lpstr>
      <vt:lpstr>点击左侧导航栏中“填报区”-“专业技能与职业素养”-“专题报告”</vt:lpstr>
      <vt:lpstr>点击左侧导航栏中“填报区”-“专业技能与职业素养”-“专题报告”</vt:lpstr>
      <vt:lpstr>专业技能与职业素养学习专题报告</vt:lpstr>
      <vt:lpstr>点击左侧导航栏中“报告确认及查询区”-“学生确认”或上方“平台呼叫”-“待确认”后的数字</vt:lpstr>
      <vt:lpstr>“日常行为规范”的确认</vt:lpstr>
      <vt:lpstr>“修习课程与学业成绩”的确认</vt:lpstr>
      <vt:lpstr>“修习课程与学业成绩”的确认</vt:lpstr>
      <vt:lpstr>二、教师登陆数据库填报</vt:lpstr>
      <vt:lpstr>二、教师登陆数据库填报</vt:lpstr>
      <vt:lpstr>三、班主任登陆数据库填报</vt:lpstr>
      <vt:lpstr>四、指导教师登陆数据库填报</vt:lpstr>
      <vt:lpstr>五、提供学校填报信息</vt:lpstr>
      <vt:lpstr>三、提供学校填报信息</vt:lpstr>
      <vt:lpstr>三、提供学校填报信息</vt:lpstr>
      <vt:lpstr>三、提供学校填报信息</vt:lpstr>
      <vt:lpstr>四、其他注意事项</vt:lpstr>
      <vt:lpstr>五、简要工作流程及要求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上海市第二轻工业学校</dc:title>
  <dc:creator>a</dc:creator>
  <cp:lastModifiedBy>hp</cp:lastModifiedBy>
  <cp:revision>58</cp:revision>
  <dcterms:created xsi:type="dcterms:W3CDTF">2016-04-08T02:48:29Z</dcterms:created>
  <dcterms:modified xsi:type="dcterms:W3CDTF">2019-11-13T02:10:36Z</dcterms:modified>
</cp:coreProperties>
</file>