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47" r:id="rId2"/>
  </p:sldMasterIdLst>
  <p:notesMasterIdLst>
    <p:notesMasterId r:id="rId9"/>
  </p:notesMasterIdLst>
  <p:handoutMasterIdLst>
    <p:handoutMasterId r:id="rId10"/>
  </p:handoutMasterIdLst>
  <p:sldIdLst>
    <p:sldId id="256" r:id="rId3"/>
    <p:sldId id="280" r:id="rId4"/>
    <p:sldId id="265" r:id="rId5"/>
    <p:sldId id="295" r:id="rId6"/>
    <p:sldId id="260" r:id="rId7"/>
    <p:sldId id="263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389CE407-42E5-4323-A3A0-7BAA09CD05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FCF3C3-C220-4A6C-81BA-8F2D185DF72D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EDF67-E238-4740-98E0-AFD1A36749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</p:grpSp>
      <p:sp>
        <p:nvSpPr>
          <p:cNvPr id="8602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8E4D1E-8075-45FD-AF6B-A81C4C3CAD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A40D6-731A-4839-9AC1-00B0F9D695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B9610-87D1-4B65-BDDE-25E075F172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B8ADA-0AFF-4796-8E3D-CADFDCDEB1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8E4D1E-8075-45FD-AF6B-A81C4C3CAD1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F6FCA-0924-4A22-ABAC-155AE58441D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970AC1-F087-4739-B61A-78A1D7E26A1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33883B-AFAC-489D-A83B-41AEFF9E0F4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AD369-C3AA-45A3-B058-373E1CEDB8F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DC0391-5F69-46A7-BB2A-D1218FAF72E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5D756E-A0F1-462B-9673-319E519EB30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F6FCA-0924-4A22-ABAC-155AE58441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6046A7-E8D1-4AA2-9B71-97B5D879C7BC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 spd="slow">
    <p:pull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BFAA02-7042-48EA-87B7-617DAD78CCF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A40D6-731A-4839-9AC1-00B0F9D6952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CB9610-87D1-4B65-BDDE-25E075F1725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70AC1-F087-4739-B61A-78A1D7E26A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3883B-AFAC-489D-A83B-41AEFF9E0F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AD369-C3AA-45A3-B058-373E1CEDB8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0391-5F69-46A7-BB2A-D1218FAF72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D756E-A0F1-462B-9673-319E519EB3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046A7-E8D1-4AA2-9B71-97B5D879C7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FAA02-7042-48EA-87B7-617DAD78CC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84995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4996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4997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50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50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50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52C57BAF-C5FF-4A74-98BE-D88A890D0B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 spd="slow">
    <p:pull dir="r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2C57BAF-C5FF-4A74-98BE-D88A890D0B0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ransition spd="slow">
    <p:pull dir="ru"/>
  </p:transition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szpjt.shedu.net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szpjt.shedu.net/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zh-CN" altLang="en-US" dirty="0"/>
              <a:t>上海港湾学校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789363"/>
            <a:ext cx="6629400" cy="1328737"/>
          </a:xfrm>
        </p:spPr>
        <p:txBody>
          <a:bodyPr/>
          <a:lstStyle/>
          <a:p>
            <a:pPr algn="ctr" eaLnBrk="1" hangingPunct="1"/>
            <a:r>
              <a:rPr lang="zh-CN" altLang="en-US" sz="3600" b="1" dirty="0"/>
              <a:t>综合素质评价系统培训</a:t>
            </a:r>
          </a:p>
        </p:txBody>
      </p:sp>
    </p:spTree>
  </p:cSld>
  <p:clrMapOvr>
    <a:masterClrMapping/>
  </p:clrMapOvr>
  <p:transition spd="slow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-468560" y="746968"/>
            <a:ext cx="10239375" cy="5994400"/>
            <a:chOff x="-420" y="1485"/>
            <a:chExt cx="16125" cy="9440"/>
          </a:xfrm>
        </p:grpSpPr>
        <p:sp>
          <p:nvSpPr>
            <p:cNvPr id="35843" name="Rectangle 3"/>
            <p:cNvSpPr>
              <a:spLocks noChangeArrowheads="1"/>
            </p:cNvSpPr>
            <p:nvPr/>
          </p:nvSpPr>
          <p:spPr bwMode="auto">
            <a:xfrm>
              <a:off x="374" y="3069"/>
              <a:ext cx="2835" cy="8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填报阶段</a:t>
              </a:r>
              <a:endParaRPr kumimoji="0" lang="zh-CN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algn="ctr"/>
              <a:r>
                <a:rPr lang="zh-CN" altLang="en-US" sz="1200" b="1" dirty="0">
                  <a:latin typeface="Calibri" pitchFamily="34" charset="0"/>
                </a:rPr>
                <a:t>（</a:t>
              </a:r>
              <a:r>
                <a:rPr lang="en-US" altLang="zh-CN" sz="1200" b="1" dirty="0">
                  <a:latin typeface="Calibri" pitchFamily="34" charset="0"/>
                </a:rPr>
                <a:t>2017/</a:t>
              </a:r>
              <a:r>
                <a:rPr lang="en-US" altLang="zh-CN" sz="1200" b="1" dirty="0">
                  <a:solidFill>
                    <a:srgbClr val="FF0000"/>
                  </a:solidFill>
                  <a:latin typeface="Calibri" pitchFamily="34" charset="0"/>
                </a:rPr>
                <a:t>3/16</a:t>
              </a:r>
              <a:r>
                <a:rPr lang="en-US" altLang="zh-CN" sz="1200" b="1" dirty="0">
                  <a:latin typeface="Calibri" pitchFamily="34" charset="0"/>
                </a:rPr>
                <a:t>-2017/</a:t>
              </a:r>
              <a:r>
                <a:rPr lang="en-US" altLang="zh-CN" sz="1200" b="1" dirty="0">
                  <a:solidFill>
                    <a:srgbClr val="FF0000"/>
                  </a:solidFill>
                  <a:latin typeface="Calibri" pitchFamily="34" charset="0"/>
                </a:rPr>
                <a:t>4/16</a:t>
              </a:r>
              <a:r>
                <a:rPr lang="zh-CN" altLang="en-US" sz="1200" b="1" dirty="0">
                  <a:latin typeface="Calibri" pitchFamily="34" charset="0"/>
                </a:rPr>
                <a:t>）</a:t>
              </a:r>
              <a:endParaRPr lang="zh-CN" altLang="zh-CN" sz="1200" dirty="0"/>
            </a:p>
          </p:txBody>
        </p:sp>
        <p:sp>
          <p:nvSpPr>
            <p:cNvPr id="35844" name="Rectangle 4"/>
            <p:cNvSpPr>
              <a:spLocks noChangeArrowheads="1"/>
            </p:cNvSpPr>
            <p:nvPr/>
          </p:nvSpPr>
          <p:spPr bwMode="auto">
            <a:xfrm>
              <a:off x="374" y="6244"/>
              <a:ext cx="2835" cy="8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确认阶段</a:t>
              </a:r>
              <a:endParaRPr kumimoji="0" lang="zh-CN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algn="ctr"/>
              <a:r>
                <a:rPr lang="zh-CN" altLang="en-US" sz="1200" b="1" dirty="0">
                  <a:latin typeface="Calibri" pitchFamily="34" charset="0"/>
                </a:rPr>
                <a:t>（</a:t>
              </a:r>
              <a:r>
                <a:rPr lang="en-US" altLang="zh-CN" sz="1200" b="1" dirty="0">
                  <a:latin typeface="Calibri" pitchFamily="34" charset="0"/>
                </a:rPr>
                <a:t>2017/</a:t>
              </a:r>
              <a:r>
                <a:rPr lang="en-US" altLang="zh-CN" sz="1200" b="1" dirty="0">
                  <a:solidFill>
                    <a:srgbClr val="FF0000"/>
                  </a:solidFill>
                  <a:latin typeface="Calibri" pitchFamily="34" charset="0"/>
                </a:rPr>
                <a:t>4/24</a:t>
              </a:r>
              <a:r>
                <a:rPr lang="en-US" altLang="zh-CN" sz="1200" b="1" dirty="0">
                  <a:latin typeface="Calibri" pitchFamily="34" charset="0"/>
                </a:rPr>
                <a:t>-2017/</a:t>
              </a:r>
              <a:r>
                <a:rPr lang="en-US" altLang="zh-CN" sz="1200" b="1" dirty="0">
                  <a:solidFill>
                    <a:srgbClr val="FF0000"/>
                  </a:solidFill>
                  <a:latin typeface="Calibri" pitchFamily="34" charset="0"/>
                </a:rPr>
                <a:t>5/12</a:t>
              </a:r>
              <a:r>
                <a:rPr lang="zh-CN" altLang="en-US" sz="1200" b="1" dirty="0">
                  <a:latin typeface="Calibri" pitchFamily="34" charset="0"/>
                </a:rPr>
                <a:t>）</a:t>
              </a:r>
              <a:endParaRPr kumimoji="0" 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5" name="Rectangle 5"/>
            <p:cNvSpPr>
              <a:spLocks noChangeArrowheads="1"/>
            </p:cNvSpPr>
            <p:nvPr/>
          </p:nvSpPr>
          <p:spPr bwMode="auto">
            <a:xfrm>
              <a:off x="374" y="8317"/>
              <a:ext cx="2948" cy="8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公示阶段</a:t>
              </a:r>
              <a:endParaRPr kumimoji="0" lang="zh-CN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algn="ctr"/>
              <a:r>
                <a:rPr lang="zh-CN" altLang="en-US" sz="1200" b="1" dirty="0">
                  <a:latin typeface="Calibri" pitchFamily="34" charset="0"/>
                </a:rPr>
                <a:t>（</a:t>
              </a:r>
              <a:r>
                <a:rPr lang="en-US" altLang="zh-CN" sz="1200" b="1" dirty="0">
                  <a:latin typeface="Calibri" pitchFamily="34" charset="0"/>
                </a:rPr>
                <a:t>2017/</a:t>
              </a:r>
              <a:r>
                <a:rPr lang="en-US" altLang="zh-CN" sz="1200" b="1" dirty="0">
                  <a:solidFill>
                    <a:srgbClr val="FF0000"/>
                  </a:solidFill>
                  <a:latin typeface="Calibri" pitchFamily="34" charset="0"/>
                </a:rPr>
                <a:t>5/15</a:t>
              </a:r>
              <a:r>
                <a:rPr lang="en-US" altLang="zh-CN" sz="1200" b="1" dirty="0">
                  <a:latin typeface="Calibri" pitchFamily="34" charset="0"/>
                </a:rPr>
                <a:t>-2017/</a:t>
              </a:r>
              <a:r>
                <a:rPr lang="en-US" altLang="zh-CN" sz="1200" b="1" dirty="0">
                  <a:solidFill>
                    <a:srgbClr val="FF0000"/>
                  </a:solidFill>
                  <a:latin typeface="Calibri" pitchFamily="34" charset="0"/>
                </a:rPr>
                <a:t>5/19</a:t>
              </a:r>
              <a:r>
                <a:rPr lang="zh-CN" altLang="en-US" sz="1200" b="1" dirty="0">
                  <a:latin typeface="Calibri" pitchFamily="34" charset="0"/>
                </a:rPr>
                <a:t>）</a:t>
              </a:r>
              <a:endParaRPr kumimoji="0" 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6" name="Rectangle 6"/>
            <p:cNvSpPr>
              <a:spLocks noChangeArrowheads="1"/>
            </p:cNvSpPr>
            <p:nvPr/>
          </p:nvSpPr>
          <p:spPr bwMode="auto">
            <a:xfrm>
              <a:off x="374" y="9873"/>
              <a:ext cx="2824" cy="8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问题处理阶段</a:t>
              </a:r>
              <a:endParaRPr kumimoji="0" lang="zh-CN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algn="ctr"/>
              <a:r>
                <a:rPr lang="zh-CN" altLang="en-US" sz="1200" b="1" dirty="0">
                  <a:latin typeface="Calibri" pitchFamily="34" charset="0"/>
                </a:rPr>
                <a:t>（</a:t>
              </a:r>
              <a:r>
                <a:rPr lang="en-US" altLang="zh-CN" sz="1200" b="1" dirty="0">
                  <a:latin typeface="Calibri" pitchFamily="34" charset="0"/>
                </a:rPr>
                <a:t>2017/</a:t>
              </a:r>
              <a:r>
                <a:rPr lang="en-US" altLang="zh-CN" sz="1200" b="1" dirty="0">
                  <a:solidFill>
                    <a:srgbClr val="FF0000"/>
                  </a:solidFill>
                  <a:latin typeface="Calibri" pitchFamily="34" charset="0"/>
                </a:rPr>
                <a:t>5/15</a:t>
              </a:r>
              <a:r>
                <a:rPr lang="en-US" altLang="zh-CN" sz="1200" b="1" dirty="0">
                  <a:latin typeface="Calibri" pitchFamily="34" charset="0"/>
                </a:rPr>
                <a:t>-2017/</a:t>
              </a:r>
              <a:r>
                <a:rPr lang="en-US" altLang="zh-CN" sz="1200" b="1" dirty="0">
                  <a:solidFill>
                    <a:srgbClr val="FF0000"/>
                  </a:solidFill>
                  <a:latin typeface="Calibri" pitchFamily="34" charset="0"/>
                </a:rPr>
                <a:t>6/16</a:t>
              </a:r>
              <a:r>
                <a:rPr lang="zh-CN" altLang="en-US" sz="1200" b="1" dirty="0">
                  <a:latin typeface="Calibri" pitchFamily="34" charset="0"/>
                </a:rPr>
                <a:t>）</a:t>
              </a:r>
              <a:endParaRPr kumimoji="0" 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7" name="Rectangle 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910" y="1513"/>
              <a:ext cx="2865" cy="112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填报</a:t>
              </a: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/</a:t>
              </a: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修改（学生专业技能与职业素养学生专题报告）</a:t>
              </a:r>
              <a:endPara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学生</a:t>
              </a: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sz="1100" b="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8" name="AutoShape 8"/>
            <p:cNvSpPr>
              <a:spLocks noChangeArrowheads="1"/>
            </p:cNvSpPr>
            <p:nvPr/>
          </p:nvSpPr>
          <p:spPr bwMode="auto">
            <a:xfrm>
              <a:off x="4910" y="2884"/>
              <a:ext cx="3064" cy="1005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指导教师审阅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49" name="Rectangle 9"/>
            <p:cNvSpPr>
              <a:spLocks noChangeArrowheads="1"/>
            </p:cNvSpPr>
            <p:nvPr/>
          </p:nvSpPr>
          <p:spPr bwMode="auto">
            <a:xfrm>
              <a:off x="5120" y="4153"/>
              <a:ext cx="26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指导教师填写教师评语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0" name="AutoShape 10"/>
            <p:cNvSpPr>
              <a:spLocks noChangeArrowheads="1"/>
            </p:cNvSpPr>
            <p:nvPr/>
          </p:nvSpPr>
          <p:spPr bwMode="auto">
            <a:xfrm>
              <a:off x="6415" y="6765"/>
              <a:ext cx="2744" cy="810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确认是否通过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1" name="Rectangle 11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2007" y="4915"/>
              <a:ext cx="2640" cy="54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学生确认发布公示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2" name="Rectangle 1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961" y="1513"/>
              <a:ext cx="2640" cy="109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填报</a:t>
              </a: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/</a:t>
              </a: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修改（自我介绍、创造发明专利）</a:t>
              </a:r>
              <a:endPara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学生</a:t>
              </a: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3" name="Rectangle 13"/>
            <p:cNvSpPr>
              <a:spLocks noChangeArrowheads="1"/>
            </p:cNvSpPr>
            <p:nvPr/>
          </p:nvSpPr>
          <p:spPr bwMode="auto">
            <a:xfrm>
              <a:off x="8445" y="1500"/>
              <a:ext cx="1395" cy="19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品德发展与公民素养（</a:t>
              </a:r>
              <a:r>
                <a:rPr kumimoji="0" lang="en-US" altLang="zh-CN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1</a:t>
              </a: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altLang="en-US" sz="11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志愿服务（公益劳动）、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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党团活动</a:t>
              </a:r>
              <a:endParaRPr kumimoji="0" lang="zh-CN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团委）</a:t>
              </a:r>
              <a:endParaRPr kumimoji="0" lang="zh-CN" sz="11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4" name="Rectangle 14"/>
            <p:cNvSpPr>
              <a:spLocks noChangeArrowheads="1"/>
            </p:cNvSpPr>
            <p:nvPr/>
          </p:nvSpPr>
          <p:spPr bwMode="auto">
            <a:xfrm>
              <a:off x="9930" y="1485"/>
              <a:ext cx="1410" cy="3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品德发展与公民素养（</a:t>
              </a:r>
              <a:r>
                <a:rPr kumimoji="0" lang="en-US" altLang="zh-CN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2</a:t>
              </a: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altLang="en-US" sz="11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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军事训练、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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个人荣誉记录</a:t>
              </a:r>
              <a:endParaRPr kumimoji="0" lang="zh-CN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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日常行为规范</a:t>
              </a:r>
              <a:endParaRPr kumimoji="0" lang="zh-CN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修习课程与学业成绩（</a:t>
              </a:r>
              <a:r>
                <a:rPr kumimoji="0" lang="en-US" altLang="zh-CN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2</a:t>
              </a: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altLang="en-US" sz="11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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市级以上奖励或证书</a:t>
              </a:r>
              <a:endParaRPr kumimoji="0" lang="zh-CN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班主任</a:t>
              </a: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sz="11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5" name="Rectangle 15"/>
            <p:cNvSpPr>
              <a:spLocks noChangeArrowheads="1"/>
            </p:cNvSpPr>
            <p:nvPr/>
          </p:nvSpPr>
          <p:spPr bwMode="auto">
            <a:xfrm>
              <a:off x="11460" y="1485"/>
              <a:ext cx="1410" cy="3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修习课程与学业成绩</a:t>
              </a:r>
              <a:endParaRPr kumimoji="0" lang="en-US" altLang="zh-CN" sz="11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b="1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Calibri" pitchFamily="34" charset="0"/>
                </a:rPr>
                <a:t>（</a:t>
              </a:r>
              <a:r>
                <a:rPr lang="en-US" altLang="zh-CN" sz="1100" b="1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Calibri" pitchFamily="34" charset="0"/>
                </a:rPr>
                <a:t>1</a:t>
              </a:r>
              <a:r>
                <a:rPr lang="zh-CN" altLang="en-US" sz="1100" b="1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Calibri" pitchFamily="34" charset="0"/>
                </a:rPr>
                <a:t>）</a:t>
              </a:r>
              <a:endParaRPr kumimoji="0" lang="zh-CN" altLang="en-US" sz="11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公共基础课程（市级）、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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公共基础课程（学校）、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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专业技能课程、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校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本和选修课程、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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实习（实训）成绩</a:t>
              </a:r>
              <a:endParaRPr kumimoji="0" lang="zh-CN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教务科</a:t>
              </a: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sz="11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6" name="Rectangle 16"/>
            <p:cNvSpPr>
              <a:spLocks noChangeArrowheads="1"/>
            </p:cNvSpPr>
            <p:nvPr/>
          </p:nvSpPr>
          <p:spPr bwMode="auto">
            <a:xfrm>
              <a:off x="13005" y="1485"/>
              <a:ext cx="1410" cy="3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50000"/>
                      <a:lumOff val="50000"/>
                    </a:schemeClr>
                  </a:solidFill>
                  <a:effectLst/>
                  <a:latin typeface="Calibri" pitchFamily="34" charset="0"/>
                  <a:ea typeface="宋体" pitchFamily="2" charset="-122"/>
                </a:rPr>
                <a:t>专业技能与职业素养</a:t>
              </a:r>
              <a:endParaRPr kumimoji="0" lang="zh-CN" altLang="en-US" sz="11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专业技能考证情况、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sym typeface="Wingdings" pitchFamily="2" charset="2"/>
                </a:rPr>
                <a:t></a:t>
              </a:r>
              <a:r>
                <a:rPr kumimoji="0" lang="zh-CN" alt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各级各类技能大赛</a:t>
              </a:r>
              <a:endParaRPr kumimoji="0" lang="zh-CN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（</a:t>
              </a:r>
              <a:r>
                <a:rPr kumimoji="0" lang="zh-CN" altLang="en-US" sz="1100" b="1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教务科</a:t>
              </a:r>
              <a:r>
                <a:rPr kumimoji="0" lang="zh-CN" altLang="en-US" sz="11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宋体" pitchFamily="2" charset="-122"/>
                </a:rPr>
                <a:t>）</a:t>
              </a:r>
              <a:endParaRPr kumimoji="0" lang="zh-CN" sz="11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7" name="Rectangle 1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70" y="5970"/>
              <a:ext cx="1875" cy="54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学生确认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8" name="Rectangle 18"/>
            <p:cNvSpPr>
              <a:spLocks noChangeArrowheads="1"/>
            </p:cNvSpPr>
            <p:nvPr/>
          </p:nvSpPr>
          <p:spPr bwMode="auto">
            <a:xfrm>
              <a:off x="10020" y="6675"/>
              <a:ext cx="2250" cy="8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录入员对确认不通过的数据进行修改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59" name="Rectangle 19"/>
            <p:cNvSpPr>
              <a:spLocks noChangeArrowheads="1"/>
            </p:cNvSpPr>
            <p:nvPr/>
          </p:nvSpPr>
          <p:spPr bwMode="auto">
            <a:xfrm>
              <a:off x="6840" y="7941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进入公示</a:t>
              </a:r>
              <a:endParaRPr kumimoji="0" 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60" name="Rectangle 20"/>
            <p:cNvSpPr>
              <a:spLocks noChangeArrowheads="1"/>
            </p:cNvSpPr>
            <p:nvPr/>
          </p:nvSpPr>
          <p:spPr bwMode="auto">
            <a:xfrm>
              <a:off x="6855" y="8850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学生申诉</a:t>
              </a:r>
              <a:endParaRPr kumimoji="0" 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35861" name="AutoShape 21"/>
            <p:cNvCxnSpPr>
              <a:cxnSpLocks noChangeShapeType="1"/>
            </p:cNvCxnSpPr>
            <p:nvPr/>
          </p:nvCxnSpPr>
          <p:spPr bwMode="auto">
            <a:xfrm>
              <a:off x="-420" y="7845"/>
              <a:ext cx="16125" cy="0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35862" name="AutoShape 22"/>
            <p:cNvCxnSpPr>
              <a:cxnSpLocks noChangeShapeType="1"/>
            </p:cNvCxnSpPr>
            <p:nvPr/>
          </p:nvCxnSpPr>
          <p:spPr bwMode="auto">
            <a:xfrm>
              <a:off x="6410" y="2638"/>
              <a:ext cx="15" cy="24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3" name="AutoShape 23"/>
            <p:cNvCxnSpPr>
              <a:cxnSpLocks noChangeShapeType="1"/>
            </p:cNvCxnSpPr>
            <p:nvPr/>
          </p:nvCxnSpPr>
          <p:spPr bwMode="auto">
            <a:xfrm>
              <a:off x="6440" y="3889"/>
              <a:ext cx="15" cy="24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4" name="AutoShape 24"/>
            <p:cNvCxnSpPr>
              <a:cxnSpLocks noChangeShapeType="1"/>
            </p:cNvCxnSpPr>
            <p:nvPr/>
          </p:nvCxnSpPr>
          <p:spPr bwMode="auto">
            <a:xfrm>
              <a:off x="6440" y="4693"/>
              <a:ext cx="15" cy="53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5" name="AutoShape 25"/>
            <p:cNvCxnSpPr>
              <a:cxnSpLocks noChangeShapeType="1"/>
            </p:cNvCxnSpPr>
            <p:nvPr/>
          </p:nvCxnSpPr>
          <p:spPr bwMode="auto">
            <a:xfrm>
              <a:off x="3322" y="2608"/>
              <a:ext cx="0" cy="230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6" name="AutoShape 26"/>
            <p:cNvCxnSpPr>
              <a:cxnSpLocks noChangeShapeType="1"/>
            </p:cNvCxnSpPr>
            <p:nvPr/>
          </p:nvCxnSpPr>
          <p:spPr bwMode="auto">
            <a:xfrm flipH="1">
              <a:off x="4668" y="5203"/>
              <a:ext cx="1814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67" name="AutoShape 27"/>
            <p:cNvCxnSpPr>
              <a:cxnSpLocks noChangeShapeType="1"/>
            </p:cNvCxnSpPr>
            <p:nvPr/>
          </p:nvCxnSpPr>
          <p:spPr bwMode="auto">
            <a:xfrm>
              <a:off x="9030" y="3471"/>
              <a:ext cx="15" cy="21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68" name="AutoShape 28"/>
            <p:cNvCxnSpPr>
              <a:cxnSpLocks noChangeShapeType="1"/>
            </p:cNvCxnSpPr>
            <p:nvPr/>
          </p:nvCxnSpPr>
          <p:spPr bwMode="auto">
            <a:xfrm>
              <a:off x="10576" y="5385"/>
              <a:ext cx="1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69" name="AutoShape 29"/>
            <p:cNvCxnSpPr>
              <a:cxnSpLocks noChangeShapeType="1"/>
            </p:cNvCxnSpPr>
            <p:nvPr/>
          </p:nvCxnSpPr>
          <p:spPr bwMode="auto">
            <a:xfrm>
              <a:off x="7785" y="5625"/>
              <a:ext cx="603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0" name="AutoShape 30"/>
            <p:cNvCxnSpPr>
              <a:cxnSpLocks noChangeShapeType="1"/>
            </p:cNvCxnSpPr>
            <p:nvPr/>
          </p:nvCxnSpPr>
          <p:spPr bwMode="auto">
            <a:xfrm>
              <a:off x="12270" y="5385"/>
              <a:ext cx="0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1" name="AutoShape 31"/>
            <p:cNvCxnSpPr>
              <a:cxnSpLocks noChangeShapeType="1"/>
            </p:cNvCxnSpPr>
            <p:nvPr/>
          </p:nvCxnSpPr>
          <p:spPr bwMode="auto">
            <a:xfrm>
              <a:off x="13829" y="5385"/>
              <a:ext cx="0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2" name="AutoShape 32"/>
            <p:cNvCxnSpPr>
              <a:cxnSpLocks noChangeShapeType="1"/>
            </p:cNvCxnSpPr>
            <p:nvPr/>
          </p:nvCxnSpPr>
          <p:spPr bwMode="auto">
            <a:xfrm>
              <a:off x="7785" y="5625"/>
              <a:ext cx="0" cy="3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3" name="AutoShape 33"/>
            <p:cNvCxnSpPr>
              <a:cxnSpLocks noChangeShapeType="1"/>
            </p:cNvCxnSpPr>
            <p:nvPr/>
          </p:nvCxnSpPr>
          <p:spPr bwMode="auto">
            <a:xfrm>
              <a:off x="7785" y="6510"/>
              <a:ext cx="0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4" name="AutoShape 34"/>
            <p:cNvCxnSpPr>
              <a:cxnSpLocks noChangeShapeType="1"/>
            </p:cNvCxnSpPr>
            <p:nvPr/>
          </p:nvCxnSpPr>
          <p:spPr bwMode="auto">
            <a:xfrm>
              <a:off x="9080" y="7168"/>
              <a:ext cx="9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5" name="AutoShape 35"/>
            <p:cNvCxnSpPr>
              <a:cxnSpLocks noChangeShapeType="1"/>
            </p:cNvCxnSpPr>
            <p:nvPr/>
          </p:nvCxnSpPr>
          <p:spPr bwMode="auto">
            <a:xfrm flipH="1">
              <a:off x="11145" y="6675"/>
              <a:ext cx="3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6" name="AutoShape 36"/>
            <p:cNvCxnSpPr>
              <a:cxnSpLocks noChangeShapeType="1"/>
            </p:cNvCxnSpPr>
            <p:nvPr/>
          </p:nvCxnSpPr>
          <p:spPr bwMode="auto">
            <a:xfrm flipV="1">
              <a:off x="11175" y="6255"/>
              <a:ext cx="0" cy="4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877" name="AutoShape 37"/>
            <p:cNvCxnSpPr>
              <a:cxnSpLocks noChangeShapeType="1"/>
            </p:cNvCxnSpPr>
            <p:nvPr/>
          </p:nvCxnSpPr>
          <p:spPr bwMode="auto">
            <a:xfrm flipH="1">
              <a:off x="8745" y="6255"/>
              <a:ext cx="243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8" name="AutoShape 38"/>
            <p:cNvCxnSpPr>
              <a:cxnSpLocks noChangeShapeType="1"/>
            </p:cNvCxnSpPr>
            <p:nvPr/>
          </p:nvCxnSpPr>
          <p:spPr bwMode="auto">
            <a:xfrm>
              <a:off x="7785" y="7575"/>
              <a:ext cx="0" cy="36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79" name="AutoShape 39"/>
            <p:cNvCxnSpPr>
              <a:cxnSpLocks noChangeShapeType="1"/>
            </p:cNvCxnSpPr>
            <p:nvPr/>
          </p:nvCxnSpPr>
          <p:spPr bwMode="auto">
            <a:xfrm>
              <a:off x="7785" y="8481"/>
              <a:ext cx="0" cy="36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80" name="AutoShape 40"/>
            <p:cNvCxnSpPr>
              <a:cxnSpLocks noChangeShapeType="1"/>
            </p:cNvCxnSpPr>
            <p:nvPr/>
          </p:nvCxnSpPr>
          <p:spPr bwMode="auto">
            <a:xfrm>
              <a:off x="7785" y="9390"/>
              <a:ext cx="0" cy="36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5881" name="Rectangle 41"/>
            <p:cNvSpPr>
              <a:spLocks noChangeArrowheads="1"/>
            </p:cNvSpPr>
            <p:nvPr/>
          </p:nvSpPr>
          <p:spPr bwMode="auto">
            <a:xfrm>
              <a:off x="6840" y="9813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问题处理</a:t>
              </a:r>
              <a:endParaRPr kumimoji="0" 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82" name="Rectangle 42"/>
            <p:cNvSpPr>
              <a:spLocks noChangeArrowheads="1"/>
            </p:cNvSpPr>
            <p:nvPr/>
          </p:nvSpPr>
          <p:spPr bwMode="auto">
            <a:xfrm>
              <a:off x="9525" y="9833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问题修复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883" name="Rectangle 43"/>
            <p:cNvSpPr>
              <a:spLocks noChangeArrowheads="1"/>
            </p:cNvSpPr>
            <p:nvPr/>
          </p:nvSpPr>
          <p:spPr bwMode="auto">
            <a:xfrm>
              <a:off x="12210" y="9833"/>
              <a:ext cx="1875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问题审核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35884" name="AutoShape 44"/>
            <p:cNvCxnSpPr>
              <a:cxnSpLocks noChangeShapeType="1"/>
            </p:cNvCxnSpPr>
            <p:nvPr/>
          </p:nvCxnSpPr>
          <p:spPr bwMode="auto">
            <a:xfrm>
              <a:off x="8715" y="10067"/>
              <a:ext cx="81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85" name="AutoShape 45"/>
            <p:cNvCxnSpPr>
              <a:cxnSpLocks noChangeShapeType="1"/>
            </p:cNvCxnSpPr>
            <p:nvPr/>
          </p:nvCxnSpPr>
          <p:spPr bwMode="auto">
            <a:xfrm>
              <a:off x="11400" y="10067"/>
              <a:ext cx="81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886" name="AutoShape 46"/>
            <p:cNvCxnSpPr>
              <a:cxnSpLocks noChangeShapeType="1"/>
            </p:cNvCxnSpPr>
            <p:nvPr/>
          </p:nvCxnSpPr>
          <p:spPr bwMode="auto">
            <a:xfrm>
              <a:off x="-420" y="9528"/>
              <a:ext cx="16125" cy="0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35888" name="AutoShape 48"/>
            <p:cNvCxnSpPr>
              <a:cxnSpLocks noChangeShapeType="1"/>
            </p:cNvCxnSpPr>
            <p:nvPr/>
          </p:nvCxnSpPr>
          <p:spPr bwMode="auto">
            <a:xfrm>
              <a:off x="3322" y="8204"/>
              <a:ext cx="351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5891" name="Text Box 51"/>
            <p:cNvSpPr txBox="1">
              <a:spLocks noChangeArrowheads="1"/>
            </p:cNvSpPr>
            <p:nvPr/>
          </p:nvSpPr>
          <p:spPr bwMode="auto">
            <a:xfrm>
              <a:off x="11219" y="10469"/>
              <a:ext cx="1072" cy="45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</a:rPr>
                <a:t>校审核员</a:t>
              </a:r>
              <a:endParaRPr kumimoji="0" 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cxnSp>
        <p:nvCxnSpPr>
          <p:cNvPr id="57" name="AutoShape 46"/>
          <p:cNvCxnSpPr>
            <a:cxnSpLocks noChangeShapeType="1"/>
          </p:cNvCxnSpPr>
          <p:nvPr/>
        </p:nvCxnSpPr>
        <p:spPr bwMode="auto">
          <a:xfrm>
            <a:off x="-244152" y="3356992"/>
            <a:ext cx="10239375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</p:spPr>
      </p:cxnSp>
      <p:sp>
        <p:nvSpPr>
          <p:cNvPr id="59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38561" y="161249"/>
            <a:ext cx="1152127" cy="4983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宋体" pitchFamily="2" charset="-122"/>
              </a:rPr>
              <a:t>学生登录</a:t>
            </a:r>
            <a:endParaRPr kumimoji="0" lang="zh-CN" sz="16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492848" y="116632"/>
            <a:ext cx="1152127" cy="49835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zh-CN" altLang="en-US" sz="1600" b="1" dirty="0">
                <a:solidFill>
                  <a:srgbClr val="7030A0"/>
                </a:solidFill>
              </a:rPr>
              <a:t>教师</a:t>
            </a: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宋体" pitchFamily="2" charset="-122"/>
              </a:rPr>
              <a:t>登录</a:t>
            </a:r>
            <a:endParaRPr kumimoji="0" lang="zh-CN" sz="16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4" name="右大括号 63"/>
          <p:cNvSpPr/>
          <p:nvPr/>
        </p:nvSpPr>
        <p:spPr>
          <a:xfrm rot="16200000">
            <a:off x="6970628" y="-865205"/>
            <a:ext cx="144016" cy="3096344"/>
          </a:xfrm>
          <a:prstGeom prst="rightBrace">
            <a:avLst>
              <a:gd name="adj1" fmla="val 8333"/>
              <a:gd name="adj2" fmla="val 50300"/>
            </a:avLst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大括号 64"/>
          <p:cNvSpPr/>
          <p:nvPr/>
        </p:nvSpPr>
        <p:spPr>
          <a:xfrm rot="16200000">
            <a:off x="2760116" y="-543124"/>
            <a:ext cx="95375" cy="2520280"/>
          </a:xfrm>
          <a:prstGeom prst="rightBrace">
            <a:avLst>
              <a:gd name="adj1" fmla="val 8333"/>
              <a:gd name="adj2" fmla="val 50300"/>
            </a:avLst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2" name="AutoShape 25"/>
          <p:cNvCxnSpPr>
            <a:cxnSpLocks noChangeShapeType="1"/>
          </p:cNvCxnSpPr>
          <p:nvPr/>
        </p:nvCxnSpPr>
        <p:spPr bwMode="auto">
          <a:xfrm>
            <a:off x="1917432" y="3284984"/>
            <a:ext cx="0" cy="172819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slow"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二、教师登陆数据库填报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773238"/>
            <a:ext cx="7491413" cy="4246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/>
              <a:t>教师登录网址：</a:t>
            </a:r>
            <a:r>
              <a:rPr lang="en-US" altLang="zh-CN" sz="2800">
                <a:hlinkClick r:id="rId2"/>
              </a:rPr>
              <a:t>http://szpjt.shedu.net</a:t>
            </a:r>
            <a:endParaRPr lang="en-US" altLang="zh-CN" sz="280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/>
              <a:t>                            “ </a:t>
            </a:r>
            <a:r>
              <a:rPr lang="zh-CN" altLang="en-US" sz="2800"/>
              <a:t>学校用户登录入口”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r>
              <a:rPr lang="zh-CN" altLang="en-US" sz="2800"/>
              <a:t>账户信息：初始密码为“</a:t>
            </a:r>
            <a:r>
              <a:rPr lang="en-US" altLang="zh-CN" sz="2800"/>
              <a:t>123456”</a:t>
            </a:r>
          </a:p>
          <a:p>
            <a:pPr eaLnBrk="1" hangingPunct="1">
              <a:lnSpc>
                <a:spcPct val="90000"/>
              </a:lnSpc>
            </a:pPr>
            <a:endParaRPr lang="en-US" altLang="zh-CN" sz="2800"/>
          </a:p>
        </p:txBody>
      </p:sp>
      <p:pic>
        <p:nvPicPr>
          <p:cNvPr id="11268" name="图片 15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2781300"/>
            <a:ext cx="54387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二、教师登陆数据库填报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773238"/>
            <a:ext cx="7491413" cy="4246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/>
              <a:t>教师登录网址：</a:t>
            </a:r>
            <a:r>
              <a:rPr lang="en-US" altLang="zh-CN" sz="2800">
                <a:hlinkClick r:id="rId2"/>
              </a:rPr>
              <a:t>http://szpjt.shedu.net</a:t>
            </a:r>
            <a:endParaRPr lang="en-US" altLang="zh-CN" sz="280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/>
              <a:t>                            “ </a:t>
            </a:r>
            <a:r>
              <a:rPr lang="zh-CN" altLang="en-US" sz="2800"/>
              <a:t>学校用户登录入口”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endParaRPr lang="zh-CN" altLang="en-US" sz="2800"/>
          </a:p>
          <a:p>
            <a:pPr eaLnBrk="1" hangingPunct="1">
              <a:lnSpc>
                <a:spcPct val="90000"/>
              </a:lnSpc>
            </a:pPr>
            <a:r>
              <a:rPr lang="zh-CN" altLang="en-US" sz="2800"/>
              <a:t>账户信息：初始密码为“</a:t>
            </a:r>
            <a:r>
              <a:rPr lang="en-US" altLang="zh-CN" sz="2800"/>
              <a:t>123456”</a:t>
            </a:r>
          </a:p>
          <a:p>
            <a:pPr eaLnBrk="1" hangingPunct="1">
              <a:lnSpc>
                <a:spcPct val="90000"/>
              </a:lnSpc>
            </a:pPr>
            <a:endParaRPr lang="en-US" altLang="zh-CN" sz="2800"/>
          </a:p>
        </p:txBody>
      </p:sp>
      <p:pic>
        <p:nvPicPr>
          <p:cNvPr id="11268" name="图片 15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2781300"/>
            <a:ext cx="54387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三、班主任登陆数据库填报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21055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dirty="0"/>
              <a:t>日常行为规范 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/>
              <a:t>   </a:t>
            </a:r>
            <a:r>
              <a:rPr lang="zh-CN" altLang="en-US" sz="2400" b="1" dirty="0"/>
              <a:t>填报主体：</a:t>
            </a:r>
            <a:r>
              <a:rPr lang="zh-CN" altLang="en-US" sz="2400" dirty="0"/>
              <a:t>班主任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/>
              <a:t>   </a:t>
            </a:r>
            <a:r>
              <a:rPr lang="zh-CN" altLang="en-US" sz="2400" b="1" dirty="0"/>
              <a:t>填报时间：</a:t>
            </a:r>
            <a:r>
              <a:rPr lang="zh-CN" altLang="en-US" sz="2400" dirty="0"/>
              <a:t>每学期初填报上学期数据；毕业年第二学期填报最终数据。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/>
              <a:t>   </a:t>
            </a:r>
            <a:r>
              <a:rPr lang="zh-CN" altLang="en-US" sz="2400" b="1" dirty="0"/>
              <a:t>要求：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dirty="0"/>
              <a:t>    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、</a:t>
            </a:r>
            <a:r>
              <a:rPr lang="zh-CN" altLang="en-US" sz="2400" dirty="0"/>
              <a:t>介绍学生在校表现、突出事迹等，</a:t>
            </a:r>
            <a:r>
              <a:rPr lang="en-US" altLang="zh-CN" sz="2400" dirty="0"/>
              <a:t>500</a:t>
            </a:r>
            <a:r>
              <a:rPr lang="zh-CN" altLang="en-US" sz="2400" dirty="0"/>
              <a:t>字以内，每个学生一学期只能有一条日常行为规范。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/>
              <a:t>    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、</a:t>
            </a:r>
            <a:r>
              <a:rPr lang="zh-CN" altLang="en-US" sz="2400" dirty="0"/>
              <a:t>每学期初在系统记录学生在上学期的</a:t>
            </a:r>
            <a:r>
              <a:rPr lang="zh-CN" altLang="en-US" sz="2400" dirty="0">
                <a:solidFill>
                  <a:srgbClr val="FF0000"/>
                </a:solidFill>
              </a:rPr>
              <a:t>典型事例</a:t>
            </a:r>
            <a:r>
              <a:rPr lang="zh-CN" altLang="en-US" sz="2400" dirty="0"/>
              <a:t>；毕业年第二学期初确定</a:t>
            </a:r>
            <a:r>
              <a:rPr lang="en-US" altLang="zh-CN" sz="2400" dirty="0"/>
              <a:t>1-2</a:t>
            </a:r>
            <a:r>
              <a:rPr lang="zh-CN" altLang="en-US" sz="2400" dirty="0"/>
              <a:t>个典型事例录入系统形成最终报告。</a:t>
            </a:r>
          </a:p>
          <a:p>
            <a:pPr eaLnBrk="1" hangingPunct="1">
              <a:lnSpc>
                <a:spcPct val="90000"/>
              </a:lnSpc>
            </a:pPr>
            <a:endParaRPr lang="en-US" altLang="zh-CN" sz="2400" dirty="0"/>
          </a:p>
        </p:txBody>
      </p:sp>
    </p:spTree>
  </p:cSld>
  <p:clrMapOvr>
    <a:masterClrMapping/>
  </p:clrMapOvr>
  <p:transition spd="slow"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四、指导教师登陆数据库填报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428750"/>
            <a:ext cx="8210550" cy="4900613"/>
          </a:xfrm>
        </p:spPr>
        <p:txBody>
          <a:bodyPr/>
          <a:lstStyle/>
          <a:p>
            <a:pPr eaLnBrk="1" hangingPunct="1"/>
            <a:r>
              <a:rPr lang="zh-CN" altLang="en-US" sz="2400" dirty="0"/>
              <a:t>指导教师的简要评语：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/>
              <a:t>（针对“学生专业技能与职业素养学习专题报告 ”）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/>
              <a:t>   </a:t>
            </a:r>
            <a:r>
              <a:rPr lang="zh-CN" altLang="en-US" sz="2400" b="1" dirty="0"/>
              <a:t>填报主体：</a:t>
            </a:r>
            <a:r>
              <a:rPr lang="zh-CN" altLang="en-US" sz="2400" dirty="0"/>
              <a:t>指导教师</a:t>
            </a:r>
            <a:endParaRPr lang="en-US" altLang="zh-CN" sz="2400" dirty="0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1" dirty="0"/>
              <a:t>   </a:t>
            </a:r>
            <a:r>
              <a:rPr lang="zh-CN" altLang="en-US" sz="2400" b="1" dirty="0"/>
              <a:t>填报时间：</a:t>
            </a:r>
            <a:r>
              <a:rPr lang="zh-CN" altLang="en-US" sz="2400" dirty="0"/>
              <a:t>每学期初，学生专题报告提交审阅后。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/>
              <a:t>   </a:t>
            </a:r>
            <a:r>
              <a:rPr lang="zh-CN" altLang="en-US" sz="2400" b="1" dirty="0"/>
              <a:t>要求及注意事项：</a:t>
            </a:r>
            <a:endParaRPr lang="en-US" altLang="zh-CN" sz="2400" b="1" dirty="0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1" dirty="0"/>
              <a:t>   </a:t>
            </a:r>
            <a:r>
              <a:rPr lang="en-US" altLang="zh-CN" sz="2400" dirty="0"/>
              <a:t> 1</a:t>
            </a:r>
            <a:r>
              <a:rPr lang="zh-CN" altLang="en-US" sz="2400" dirty="0"/>
              <a:t>、指导教师要撰写学生专业技能与职业素养的简要评语，对学生在专业技能学习过程中的态度和表现进行客观评价 ，</a:t>
            </a:r>
            <a:r>
              <a:rPr lang="en-US" altLang="zh-CN" sz="2400" dirty="0"/>
              <a:t>300</a:t>
            </a:r>
            <a:r>
              <a:rPr lang="zh-CN" altLang="en-US" sz="2400" dirty="0"/>
              <a:t>字以内 。</a:t>
            </a:r>
            <a:endParaRPr lang="en-US" altLang="zh-CN" sz="2400" dirty="0"/>
          </a:p>
          <a:p>
            <a:pPr eaLnBrk="1" hangingPunct="1">
              <a:buNone/>
            </a:pPr>
            <a:r>
              <a:rPr lang="en-US" altLang="zh-CN" sz="2400" dirty="0"/>
              <a:t>     2</a:t>
            </a:r>
            <a:r>
              <a:rPr lang="zh-CN" altLang="en-US" sz="2400" dirty="0"/>
              <a:t>、指导教师审阅报告过程中须谨慎，报告一旦审阅通过，将无法修改。在完成审阅，对学生作出评价后，还须</a:t>
            </a:r>
            <a:r>
              <a:rPr lang="zh-CN" altLang="en-US" sz="2400" b="1" dirty="0">
                <a:solidFill>
                  <a:srgbClr val="FF0000"/>
                </a:solidFill>
              </a:rPr>
              <a:t>通知学生登录自己账号点击“确认公示”</a:t>
            </a:r>
            <a:r>
              <a:rPr lang="zh-CN" altLang="en-US" sz="2400" dirty="0"/>
              <a:t>，否则在填报期结束后将遗失所有技能报告相关数据。</a:t>
            </a:r>
          </a:p>
          <a:p>
            <a:pPr eaLnBrk="1" hangingPunct="1"/>
            <a:endParaRPr lang="en-US" altLang="zh-CN" sz="2400" dirty="0"/>
          </a:p>
        </p:txBody>
      </p:sp>
    </p:spTree>
  </p:cSld>
  <p:clrMapOvr>
    <a:masterClrMapping/>
  </p:clrMapOvr>
  <p:transition spd="slow">
    <p:pull dir="ru"/>
  </p:transition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7636</TotalTime>
  <Words>538</Words>
  <Application>Microsoft Office PowerPoint</Application>
  <PresentationFormat>全屏显示(4:3)</PresentationFormat>
  <Paragraphs>79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Arial Black</vt:lpstr>
      <vt:lpstr>Calibri</vt:lpstr>
      <vt:lpstr>Cambria</vt:lpstr>
      <vt:lpstr>Maiandra GD</vt:lpstr>
      <vt:lpstr>Times New Roman</vt:lpstr>
      <vt:lpstr>Wingdings</vt:lpstr>
      <vt:lpstr>Wingdings 2</vt:lpstr>
      <vt:lpstr>Radial</vt:lpstr>
      <vt:lpstr>龙腾四海</vt:lpstr>
      <vt:lpstr>上海港湾学校</vt:lpstr>
      <vt:lpstr>PowerPoint 演示文稿</vt:lpstr>
      <vt:lpstr>二、教师登陆数据库填报</vt:lpstr>
      <vt:lpstr>二、教师登陆数据库填报</vt:lpstr>
      <vt:lpstr>三、班主任登陆数据库填报</vt:lpstr>
      <vt:lpstr>四、指导教师登陆数据库填报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上海市第二轻工业学校</dc:title>
  <dc:creator>a</dc:creator>
  <cp:lastModifiedBy>桥 祝</cp:lastModifiedBy>
  <cp:revision>58</cp:revision>
  <dcterms:created xsi:type="dcterms:W3CDTF">2016-04-08T02:48:29Z</dcterms:created>
  <dcterms:modified xsi:type="dcterms:W3CDTF">2020-02-27T12:02:38Z</dcterms:modified>
</cp:coreProperties>
</file>