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70" r:id="rId5"/>
    <p:sldId id="259" r:id="rId6"/>
    <p:sldId id="260" r:id="rId7"/>
    <p:sldId id="269" r:id="rId8"/>
    <p:sldId id="271" r:id="rId9"/>
    <p:sldId id="272" r:id="rId10"/>
    <p:sldId id="261" r:id="rId11"/>
    <p:sldId id="262" r:id="rId12"/>
    <p:sldId id="264" r:id="rId13"/>
    <p:sldId id="263" r:id="rId14"/>
    <p:sldId id="265" r:id="rId15"/>
    <p:sldId id="266" r:id="rId16"/>
    <p:sldId id="267"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6A9B7E8A-CB0A-4DBD-AF36-3999EEEB3D17}" type="datetimeFigureOut">
              <a:rPr lang="zh-CN" altLang="en-US" smtClean="0"/>
              <a:pPr/>
              <a:t>2020/11/4</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F5BA9BD1-AE1D-4598-8D4E-CF43A315C13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B7E8A-CB0A-4DBD-AF36-3999EEEB3D17}" type="datetimeFigureOut">
              <a:rPr lang="zh-CN" altLang="en-US" smtClean="0"/>
              <a:pPr/>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BA9BD1-AE1D-4598-8D4E-CF43A315C13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B7E8A-CB0A-4DBD-AF36-3999EEEB3D17}" type="datetimeFigureOut">
              <a:rPr lang="zh-CN" altLang="en-US" smtClean="0"/>
              <a:pPr/>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BA9BD1-AE1D-4598-8D4E-CF43A315C13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6A9B7E8A-CB0A-4DBD-AF36-3999EEEB3D17}" type="datetimeFigureOut">
              <a:rPr lang="zh-CN" altLang="en-US" smtClean="0"/>
              <a:pPr/>
              <a:t>2020/11/4</a:t>
            </a:fld>
            <a:endParaRPr lang="zh-CN" altLang="en-US"/>
          </a:p>
        </p:txBody>
      </p:sp>
      <p:sp>
        <p:nvSpPr>
          <p:cNvPr id="9" name="灯片编号占位符 8"/>
          <p:cNvSpPr>
            <a:spLocks noGrp="1"/>
          </p:cNvSpPr>
          <p:nvPr>
            <p:ph type="sldNum" sz="quarter" idx="15"/>
          </p:nvPr>
        </p:nvSpPr>
        <p:spPr/>
        <p:txBody>
          <a:bodyPr rtlCol="0"/>
          <a:lstStyle/>
          <a:p>
            <a:fld id="{F5BA9BD1-AE1D-4598-8D4E-CF43A315C13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6A9B7E8A-CB0A-4DBD-AF36-3999EEEB3D17}" type="datetimeFigureOut">
              <a:rPr lang="zh-CN" altLang="en-US" smtClean="0"/>
              <a:pPr/>
              <a:t>2020/11/4</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F5BA9BD1-AE1D-4598-8D4E-CF43A315C13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6A9B7E8A-CB0A-4DBD-AF36-3999EEEB3D17}" type="datetimeFigureOut">
              <a:rPr lang="zh-CN" altLang="en-US" smtClean="0"/>
              <a:pPr/>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BA9BD1-AE1D-4598-8D4E-CF43A315C13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6A9B7E8A-CB0A-4DBD-AF36-3999EEEB3D17}" type="datetimeFigureOut">
              <a:rPr lang="zh-CN" altLang="en-US" smtClean="0"/>
              <a:pPr/>
              <a:t>2020/11/4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BA9BD1-AE1D-4598-8D4E-CF43A315C13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6A9B7E8A-CB0A-4DBD-AF36-3999EEEB3D17}" type="datetimeFigureOut">
              <a:rPr lang="zh-CN" altLang="en-US" smtClean="0"/>
              <a:pPr/>
              <a:t>2020/11/4</a:t>
            </a:fld>
            <a:endParaRPr lang="zh-CN" altLang="en-US"/>
          </a:p>
        </p:txBody>
      </p:sp>
      <p:sp>
        <p:nvSpPr>
          <p:cNvPr id="7" name="灯片编号占位符 6"/>
          <p:cNvSpPr>
            <a:spLocks noGrp="1"/>
          </p:cNvSpPr>
          <p:nvPr>
            <p:ph type="sldNum" sz="quarter" idx="11"/>
          </p:nvPr>
        </p:nvSpPr>
        <p:spPr/>
        <p:txBody>
          <a:bodyPr rtlCol="0"/>
          <a:lstStyle/>
          <a:p>
            <a:fld id="{F5BA9BD1-AE1D-4598-8D4E-CF43A315C13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9B7E8A-CB0A-4DBD-AF36-3999EEEB3D17}" type="datetimeFigureOut">
              <a:rPr lang="zh-CN" altLang="en-US" smtClean="0"/>
              <a:pPr/>
              <a:t>2020/11/4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BA9BD1-AE1D-4598-8D4E-CF43A315C13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6A9B7E8A-CB0A-4DBD-AF36-3999EEEB3D17}" type="datetimeFigureOut">
              <a:rPr lang="zh-CN" altLang="en-US" smtClean="0"/>
              <a:pPr/>
              <a:t>2020/11/4</a:t>
            </a:fld>
            <a:endParaRPr lang="zh-CN" altLang="en-US"/>
          </a:p>
        </p:txBody>
      </p:sp>
      <p:sp>
        <p:nvSpPr>
          <p:cNvPr id="22" name="灯片编号占位符 21"/>
          <p:cNvSpPr>
            <a:spLocks noGrp="1"/>
          </p:cNvSpPr>
          <p:nvPr>
            <p:ph type="sldNum" sz="quarter" idx="15"/>
          </p:nvPr>
        </p:nvSpPr>
        <p:spPr/>
        <p:txBody>
          <a:bodyPr rtlCol="0"/>
          <a:lstStyle/>
          <a:p>
            <a:fld id="{F5BA9BD1-AE1D-4598-8D4E-CF43A315C13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6A9B7E8A-CB0A-4DBD-AF36-3999EEEB3D17}" type="datetimeFigureOut">
              <a:rPr lang="zh-CN" altLang="en-US" smtClean="0"/>
              <a:pPr/>
              <a:t>2020/11/4</a:t>
            </a:fld>
            <a:endParaRPr lang="zh-CN" altLang="en-US"/>
          </a:p>
        </p:txBody>
      </p:sp>
      <p:sp>
        <p:nvSpPr>
          <p:cNvPr id="18" name="灯片编号占位符 17"/>
          <p:cNvSpPr>
            <a:spLocks noGrp="1"/>
          </p:cNvSpPr>
          <p:nvPr>
            <p:ph type="sldNum" sz="quarter" idx="11"/>
          </p:nvPr>
        </p:nvSpPr>
        <p:spPr/>
        <p:txBody>
          <a:bodyPr rtlCol="0"/>
          <a:lstStyle/>
          <a:p>
            <a:fld id="{F5BA9BD1-AE1D-4598-8D4E-CF43A315C13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6A9B7E8A-CB0A-4DBD-AF36-3999EEEB3D17}" type="datetimeFigureOut">
              <a:rPr lang="zh-CN" altLang="en-US" smtClean="0"/>
              <a:pPr/>
              <a:t>2020/11/4</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5BA9BD1-AE1D-4598-8D4E-CF43A315C13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071670" y="2357430"/>
            <a:ext cx="6715172" cy="2143140"/>
          </a:xfrm>
        </p:spPr>
        <p:txBody>
          <a:bodyPr>
            <a:normAutofit/>
          </a:bodyPr>
          <a:lstStyle/>
          <a:p>
            <a:pPr algn="ctr"/>
            <a:r>
              <a:rPr lang="zh-CN" altLang="en-US" sz="4200" dirty="0" smtClean="0"/>
              <a:t>自我介绍、专业技能与职业素养学习专题报告</a:t>
            </a:r>
            <a:r>
              <a:rPr lang="en-US" altLang="zh-CN" sz="4200" dirty="0" smtClean="0"/>
              <a:t/>
            </a:r>
            <a:br>
              <a:rPr lang="en-US" altLang="zh-CN" sz="4200" dirty="0" smtClean="0"/>
            </a:br>
            <a:r>
              <a:rPr lang="zh-CN" altLang="en-US" sz="4200" dirty="0" smtClean="0"/>
              <a:t>撰写要求解读</a:t>
            </a:r>
            <a:endParaRPr lang="zh-CN" altLang="en-US" sz="4200" dirty="0"/>
          </a:p>
        </p:txBody>
      </p:sp>
      <p:sp>
        <p:nvSpPr>
          <p:cNvPr id="3" name="副标题 2"/>
          <p:cNvSpPr>
            <a:spLocks noGrp="1"/>
          </p:cNvSpPr>
          <p:nvPr>
            <p:ph type="subTitle" idx="1"/>
          </p:nvPr>
        </p:nvSpPr>
        <p:spPr>
          <a:xfrm>
            <a:off x="2357422" y="5143512"/>
            <a:ext cx="6172200" cy="445592"/>
          </a:xfrm>
        </p:spPr>
        <p:txBody>
          <a:bodyPr/>
          <a:lstStyle/>
          <a:p>
            <a:pPr algn="ctr"/>
            <a:r>
              <a:rPr lang="en-US" altLang="zh-CN" dirty="0" smtClean="0"/>
              <a:t>2020-3</a:t>
            </a:r>
            <a:endParaRPr lang="en-US" altLang="zh-CN" dirty="0" smtClean="0"/>
          </a:p>
          <a:p>
            <a:pPr algn="ctr"/>
            <a:endParaRPr lang="zh-CN" altLang="en-US" dirty="0"/>
          </a:p>
        </p:txBody>
      </p:sp>
      <p:sp>
        <p:nvSpPr>
          <p:cNvPr id="4" name="矩形 3"/>
          <p:cNvSpPr/>
          <p:nvPr/>
        </p:nvSpPr>
        <p:spPr>
          <a:xfrm>
            <a:off x="0" y="714356"/>
            <a:ext cx="9144000" cy="553998"/>
          </a:xfrm>
          <a:prstGeom prst="rect">
            <a:avLst/>
          </a:prstGeom>
        </p:spPr>
        <p:txBody>
          <a:bodyPr wrap="square">
            <a:spAutoFit/>
          </a:bodyPr>
          <a:lstStyle/>
          <a:p>
            <a:r>
              <a:rPr lang="zh-CN" altLang="en-US" sz="3000" b="1" cap="small" dirty="0">
                <a:solidFill>
                  <a:srgbClr val="0070C0"/>
                </a:solidFill>
                <a:latin typeface="华文新魏" pitchFamily="2" charset="-122"/>
                <a:ea typeface="华文新魏" pitchFamily="2" charset="-122"/>
                <a:cs typeface="+mj-cs"/>
              </a:rPr>
              <a:t>上海市中等职业学校学生综合素质</a:t>
            </a:r>
            <a:r>
              <a:rPr lang="zh-CN" altLang="en-US" sz="3000" b="1" cap="small" dirty="0" smtClean="0">
                <a:solidFill>
                  <a:srgbClr val="0070C0"/>
                </a:solidFill>
                <a:latin typeface="华文新魏" pitchFamily="2" charset="-122"/>
                <a:ea typeface="华文新魏" pitchFamily="2" charset="-122"/>
                <a:cs typeface="+mj-cs"/>
              </a:rPr>
              <a:t>评价工作</a:t>
            </a:r>
            <a:endParaRPr lang="zh-CN" altLang="en-US" dirty="0">
              <a:solidFill>
                <a:srgbClr val="0070C0"/>
              </a:solidFill>
              <a:latin typeface="华文新魏" pitchFamily="2" charset="-122"/>
              <a:ea typeface="华文新魏"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二、自我介绍的撰写</a:t>
            </a:r>
            <a:endParaRPr lang="zh-CN" altLang="en-US" dirty="0"/>
          </a:p>
        </p:txBody>
      </p:sp>
      <p:sp>
        <p:nvSpPr>
          <p:cNvPr id="3" name="内容占位符 2"/>
          <p:cNvSpPr>
            <a:spLocks noGrp="1"/>
          </p:cNvSpPr>
          <p:nvPr>
            <p:ph sz="quarter" idx="1"/>
          </p:nvPr>
        </p:nvSpPr>
        <p:spPr/>
        <p:txBody>
          <a:bodyPr/>
          <a:lstStyle/>
          <a:p>
            <a:r>
              <a:rPr lang="zh-CN" altLang="en-US" dirty="0" smtClean="0"/>
              <a:t>介绍本人的个性特点、个人爱好、专业才能和发展潜能等方面的突出表现，结合</a:t>
            </a:r>
            <a:r>
              <a:rPr lang="zh-CN" altLang="en-US" b="1" u="sng" dirty="0" smtClean="0">
                <a:solidFill>
                  <a:srgbClr val="FF0000"/>
                </a:solidFill>
              </a:rPr>
              <a:t>典型事例</a:t>
            </a:r>
            <a:r>
              <a:rPr lang="zh-CN" altLang="en-US" dirty="0" smtClean="0"/>
              <a:t>说明本人的专业志向、职业兴趣和社会责任感，</a:t>
            </a:r>
            <a:r>
              <a:rPr lang="en-US" altLang="zh-CN" dirty="0" smtClean="0"/>
              <a:t>500</a:t>
            </a:r>
            <a:r>
              <a:rPr lang="zh-CN" altLang="en-US" dirty="0" smtClean="0"/>
              <a:t>字以内。</a:t>
            </a:r>
            <a:endParaRPr lang="en-US" altLang="zh-CN" dirty="0" smtClean="0"/>
          </a:p>
          <a:p>
            <a:endParaRPr lang="en-US" altLang="zh-CN" sz="1100" dirty="0" smtClean="0"/>
          </a:p>
          <a:p>
            <a:r>
              <a:rPr lang="zh-CN" altLang="en-US" b="1" u="sng" dirty="0" smtClean="0">
                <a:solidFill>
                  <a:srgbClr val="FF0000"/>
                </a:solidFill>
                <a:latin typeface="华文新魏" pitchFamily="2" charset="-122"/>
                <a:ea typeface="华文新魏" pitchFamily="2" charset="-122"/>
              </a:rPr>
              <a:t>提醒：</a:t>
            </a:r>
            <a:endParaRPr lang="en-US" altLang="zh-CN" b="1" u="sng" dirty="0" smtClean="0">
              <a:solidFill>
                <a:srgbClr val="FF0000"/>
              </a:solidFill>
              <a:latin typeface="华文新魏" pitchFamily="2" charset="-122"/>
              <a:ea typeface="华文新魏" pitchFamily="2" charset="-122"/>
            </a:endParaRPr>
          </a:p>
          <a:p>
            <a:r>
              <a:rPr lang="en-US" altLang="zh-CN" dirty="0" smtClean="0"/>
              <a:t>1</a:t>
            </a:r>
            <a:r>
              <a:rPr lang="zh-CN" altLang="en-US" dirty="0" smtClean="0"/>
              <a:t>、校级奖学金以及无处填报皆需撰写在本项中。</a:t>
            </a:r>
            <a:endParaRPr lang="en-US" altLang="zh-CN" dirty="0" smtClean="0"/>
          </a:p>
          <a:p>
            <a:r>
              <a:rPr lang="en-US" altLang="zh-CN" dirty="0" smtClean="0"/>
              <a:t>2</a:t>
            </a:r>
            <a:r>
              <a:rPr lang="zh-CN" altLang="en-US" dirty="0" smtClean="0"/>
              <a:t>、不要忘记写上你志愿服务的经历。</a:t>
            </a:r>
            <a:endParaRPr lang="en-US" altLang="zh-CN" dirty="0" smtClean="0"/>
          </a:p>
          <a:p>
            <a:r>
              <a:rPr lang="en-US" altLang="zh-CN" dirty="0" smtClean="0"/>
              <a:t>3</a:t>
            </a:r>
            <a:r>
              <a:rPr lang="zh-CN" altLang="en-US" dirty="0" smtClean="0"/>
              <a:t>、参加比赛没有获奖也可以在自我介绍中进行记录。</a:t>
            </a:r>
            <a:endParaRPr lang="en-US" altLang="zh-CN" dirty="0" smtClean="0"/>
          </a:p>
          <a:p>
            <a:r>
              <a:rPr lang="en-US" altLang="zh-CN" dirty="0" smtClean="0"/>
              <a:t>4</a:t>
            </a:r>
            <a:r>
              <a:rPr lang="zh-CN" altLang="en-US" dirty="0" smtClean="0"/>
              <a:t>、自我介绍请突出你与别人的不同之处，请写</a:t>
            </a:r>
            <a:r>
              <a:rPr lang="zh-CN" altLang="en-US" b="1" dirty="0" smtClean="0">
                <a:solidFill>
                  <a:srgbClr val="FF0000"/>
                </a:solidFill>
              </a:rPr>
              <a:t>优点</a:t>
            </a:r>
            <a:r>
              <a:rPr lang="zh-CN" altLang="en-US" dirty="0" smtClean="0"/>
              <a:t>。</a:t>
            </a:r>
            <a:endParaRPr lang="en-US" altLang="zh-CN" dirty="0" smtClean="0"/>
          </a:p>
          <a:p>
            <a:r>
              <a:rPr lang="en-US" altLang="zh-CN" dirty="0" smtClean="0"/>
              <a:t>5</a:t>
            </a:r>
            <a:r>
              <a:rPr lang="zh-CN" altLang="en-US" dirty="0" smtClean="0"/>
              <a:t>、区分临时报告与最终报告的区别，你的个性特点、爱好特长请写在你的最终报告中。</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901014" cy="1143000"/>
          </a:xfrm>
        </p:spPr>
        <p:txBody>
          <a:bodyPr/>
          <a:lstStyle/>
          <a:p>
            <a:r>
              <a:rPr lang="zh-CN" altLang="en-US" dirty="0" smtClean="0"/>
              <a:t>三、专业技能与职业素养学习专题报告的撰写</a:t>
            </a:r>
            <a:endParaRPr lang="en-US" altLang="zh-CN" dirty="0" smtClean="0"/>
          </a:p>
        </p:txBody>
      </p:sp>
      <p:sp>
        <p:nvSpPr>
          <p:cNvPr id="3" name="内容占位符 2"/>
          <p:cNvSpPr>
            <a:spLocks noGrp="1"/>
          </p:cNvSpPr>
          <p:nvPr>
            <p:ph sz="quarter" idx="1"/>
          </p:nvPr>
        </p:nvSpPr>
        <p:spPr/>
        <p:txBody>
          <a:bodyPr>
            <a:normAutofit/>
          </a:bodyPr>
          <a:lstStyle/>
          <a:p>
            <a:r>
              <a:rPr lang="zh-CN" altLang="en-US" dirty="0" smtClean="0"/>
              <a:t>学生结合自己校内实训、顶岗实习和参加校内外技能大赛等专业技能学习经历，描绘自己的专业技能学习体会，</a:t>
            </a:r>
            <a:r>
              <a:rPr lang="en-US" altLang="zh-CN" dirty="0" smtClean="0"/>
              <a:t>500</a:t>
            </a:r>
            <a:r>
              <a:rPr lang="zh-CN" altLang="en-US" dirty="0" smtClean="0"/>
              <a:t>字以内。</a:t>
            </a:r>
            <a:endParaRPr lang="en-US" altLang="zh-CN" dirty="0" smtClean="0"/>
          </a:p>
          <a:p>
            <a:endParaRPr lang="en-US" altLang="zh-CN" sz="1100" dirty="0" smtClean="0"/>
          </a:p>
          <a:p>
            <a:r>
              <a:rPr lang="zh-CN" altLang="en-US" b="1" u="sng" dirty="0" smtClean="0">
                <a:solidFill>
                  <a:srgbClr val="FF0000"/>
                </a:solidFill>
                <a:latin typeface="华文新魏" pitchFamily="2" charset="-122"/>
                <a:ea typeface="华文新魏" pitchFamily="2" charset="-122"/>
              </a:rPr>
              <a:t>提醒：</a:t>
            </a:r>
            <a:endParaRPr lang="en-US" altLang="zh-CN" b="1" u="sng" dirty="0" smtClean="0">
              <a:solidFill>
                <a:srgbClr val="FF0000"/>
              </a:solidFill>
              <a:latin typeface="华文新魏" pitchFamily="2" charset="-122"/>
              <a:ea typeface="华文新魏" pitchFamily="2" charset="-122"/>
            </a:endParaRPr>
          </a:p>
          <a:p>
            <a:r>
              <a:rPr lang="en-US" altLang="zh-CN" dirty="0" smtClean="0"/>
              <a:t>1</a:t>
            </a:r>
            <a:r>
              <a:rPr lang="zh-CN" altLang="en-US" dirty="0" smtClean="0"/>
              <a:t>、突出自己的专业学习收获。</a:t>
            </a:r>
            <a:endParaRPr lang="en-US" altLang="zh-CN" dirty="0" smtClean="0"/>
          </a:p>
          <a:p>
            <a:r>
              <a:rPr lang="en-US" altLang="zh-CN" dirty="0" smtClean="0"/>
              <a:t>2</a:t>
            </a:r>
            <a:r>
              <a:rPr lang="zh-CN" altLang="en-US" dirty="0" smtClean="0"/>
              <a:t>、有参加校内外技能比赛经历的（无论有没有获奖）要重点写。</a:t>
            </a:r>
            <a:endParaRPr lang="en-US" altLang="zh-CN" dirty="0" smtClean="0"/>
          </a:p>
          <a:p>
            <a:r>
              <a:rPr lang="en-US" altLang="zh-CN" dirty="0" smtClean="0"/>
              <a:t>3</a:t>
            </a:r>
            <a:r>
              <a:rPr lang="zh-CN" altLang="en-US" dirty="0" smtClean="0"/>
              <a:t>、不要描述你学习的课程，要写你专业课学习的收获，你的成长。</a:t>
            </a:r>
            <a:endParaRPr lang="en-US" altLang="zh-CN" dirty="0" smtClean="0"/>
          </a:p>
          <a:p>
            <a:r>
              <a:rPr lang="en-US" altLang="zh-CN" dirty="0" smtClean="0"/>
              <a:t>4</a:t>
            </a:r>
            <a:r>
              <a:rPr lang="zh-CN" altLang="en-US" dirty="0" smtClean="0"/>
              <a:t>、区分临时报告与最终报告的区别，临时报告以记录事件为主，最终报告侧重体现你三年的收获。</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sz="quarter" idx="1"/>
          </p:nvPr>
        </p:nvSpPr>
        <p:spPr/>
        <p:txBody>
          <a:bodyPr>
            <a:normAutofit/>
          </a:bodyPr>
          <a:lstStyle/>
          <a:p>
            <a:pPr marL="320040" indent="-320040" fontAlgn="auto">
              <a:spcAft>
                <a:spcPts val="0"/>
              </a:spcAft>
              <a:buFont typeface="Wingdings" pitchFamily="2" charset="2"/>
              <a:buNone/>
              <a:defRPr/>
            </a:pPr>
            <a:r>
              <a:rPr lang="zh-CN" altLang="en-US" sz="2200" b="1" dirty="0" smtClean="0"/>
              <a:t>流程：</a:t>
            </a:r>
            <a:endParaRPr lang="en-US" altLang="zh-CN" sz="2200" b="1" dirty="0" smtClean="0"/>
          </a:p>
          <a:p>
            <a:pPr marL="320040" indent="-320040" fontAlgn="auto">
              <a:spcAft>
                <a:spcPts val="0"/>
              </a:spcAft>
              <a:buFont typeface="Wingdings" pitchFamily="2" charset="2"/>
              <a:buNone/>
              <a:defRPr/>
            </a:pPr>
            <a:endParaRPr lang="en-US" altLang="zh-CN" sz="1050" b="1" dirty="0" smtClean="0"/>
          </a:p>
          <a:p>
            <a:pPr marL="320040" indent="-320040" fontAlgn="auto">
              <a:spcAft>
                <a:spcPts val="0"/>
              </a:spcAft>
              <a:buFont typeface="Wingdings" pitchFamily="2" charset="2"/>
              <a:buNone/>
              <a:defRPr/>
            </a:pPr>
            <a:r>
              <a:rPr lang="zh-CN" altLang="en-US" sz="2200" b="1" dirty="0" smtClean="0"/>
              <a:t>学生填写报告提交       班主任审阅</a:t>
            </a:r>
            <a:endParaRPr lang="en-US" altLang="zh-CN" sz="2200" b="1" dirty="0" smtClean="0"/>
          </a:p>
          <a:p>
            <a:pPr marL="320040" indent="-320040" fontAlgn="auto">
              <a:spcAft>
                <a:spcPts val="0"/>
              </a:spcAft>
              <a:buFont typeface="Wingdings" pitchFamily="2" charset="2"/>
              <a:buNone/>
              <a:defRPr/>
            </a:pPr>
            <a:r>
              <a:rPr lang="en-US" altLang="zh-CN" sz="2200" b="1" dirty="0" smtClean="0"/>
              <a:t>       </a:t>
            </a:r>
          </a:p>
          <a:p>
            <a:pPr marL="320040" indent="-320040" fontAlgn="auto">
              <a:spcAft>
                <a:spcPts val="0"/>
              </a:spcAft>
              <a:buFont typeface="Wingdings" pitchFamily="2" charset="2"/>
              <a:buNone/>
              <a:defRPr/>
            </a:pPr>
            <a:r>
              <a:rPr lang="en-US" altLang="zh-CN" sz="2200" b="1" dirty="0" smtClean="0"/>
              <a:t>                                </a:t>
            </a:r>
            <a:r>
              <a:rPr lang="zh-CN" altLang="en-US" sz="2200" b="1" dirty="0" smtClean="0"/>
              <a:t>通过        不通过</a:t>
            </a:r>
            <a:endParaRPr lang="en-US" altLang="zh-CN" sz="2200" b="1" dirty="0" smtClean="0"/>
          </a:p>
          <a:p>
            <a:pPr marL="320040" indent="-320040" fontAlgn="auto">
              <a:spcAft>
                <a:spcPts val="0"/>
              </a:spcAft>
              <a:buFont typeface="Wingdings" pitchFamily="2" charset="2"/>
              <a:buNone/>
              <a:defRPr/>
            </a:pPr>
            <a:endParaRPr lang="en-US" altLang="zh-CN" sz="2200" b="1" dirty="0" smtClean="0"/>
          </a:p>
          <a:p>
            <a:pPr marL="320040" indent="-320040" fontAlgn="auto">
              <a:spcAft>
                <a:spcPts val="0"/>
              </a:spcAft>
              <a:buFont typeface="Wingdings" pitchFamily="2" charset="2"/>
              <a:buNone/>
              <a:defRPr/>
            </a:pPr>
            <a:r>
              <a:rPr lang="en-US" altLang="zh-CN" sz="2200" b="1" dirty="0" smtClean="0"/>
              <a:t>                                             </a:t>
            </a:r>
            <a:r>
              <a:rPr lang="zh-CN" altLang="en-US" sz="2200" b="1" dirty="0" smtClean="0"/>
              <a:t>学生修改</a:t>
            </a:r>
            <a:endParaRPr lang="en-US" altLang="zh-CN" sz="2200" b="1" dirty="0" smtClean="0"/>
          </a:p>
          <a:p>
            <a:pPr marL="320040" indent="-320040" fontAlgn="auto">
              <a:spcAft>
                <a:spcPts val="0"/>
              </a:spcAft>
              <a:buFont typeface="Wingdings" pitchFamily="2" charset="2"/>
              <a:buNone/>
              <a:defRPr/>
            </a:pPr>
            <a:endParaRPr lang="en-US" altLang="zh-CN" sz="2200" b="1" dirty="0" smtClean="0"/>
          </a:p>
          <a:p>
            <a:pPr marL="320040" indent="-320040" fontAlgn="auto">
              <a:spcAft>
                <a:spcPts val="0"/>
              </a:spcAft>
              <a:buFont typeface="Wingdings" pitchFamily="2" charset="2"/>
              <a:buNone/>
              <a:defRPr/>
            </a:pPr>
            <a:r>
              <a:rPr lang="en-US" altLang="zh-CN" sz="2200" b="1" dirty="0" smtClean="0"/>
              <a:t>                                </a:t>
            </a:r>
            <a:r>
              <a:rPr lang="zh-CN" altLang="en-US" sz="2200" b="1" dirty="0" smtClean="0"/>
              <a:t>班主任填写评语</a:t>
            </a:r>
            <a:endParaRPr lang="en-US" altLang="zh-CN" sz="2200" b="1" dirty="0" smtClean="0"/>
          </a:p>
          <a:p>
            <a:pPr marL="320040" indent="-320040" fontAlgn="auto">
              <a:spcAft>
                <a:spcPts val="0"/>
              </a:spcAft>
              <a:buFont typeface="Wingdings" pitchFamily="2" charset="2"/>
              <a:buNone/>
              <a:defRPr/>
            </a:pPr>
            <a:endParaRPr lang="en-US" altLang="zh-CN" sz="2200" b="1" dirty="0" smtClean="0"/>
          </a:p>
          <a:p>
            <a:pPr marL="320040" indent="-320040" fontAlgn="auto">
              <a:spcAft>
                <a:spcPts val="0"/>
              </a:spcAft>
              <a:buFont typeface="Wingdings" pitchFamily="2" charset="2"/>
              <a:buNone/>
              <a:defRPr/>
            </a:pPr>
            <a:r>
              <a:rPr lang="en-US" altLang="zh-CN" sz="2200" b="1" dirty="0" smtClean="0"/>
              <a:t>                  </a:t>
            </a:r>
            <a:r>
              <a:rPr lang="zh-CN" altLang="en-US" sz="2200" b="1" dirty="0" smtClean="0"/>
              <a:t>学生登录自己账号，将报告发布公示</a:t>
            </a:r>
          </a:p>
        </p:txBody>
      </p:sp>
      <p:grpSp>
        <p:nvGrpSpPr>
          <p:cNvPr id="5" name="组合 53"/>
          <p:cNvGrpSpPr>
            <a:grpSpLocks/>
          </p:cNvGrpSpPr>
          <p:nvPr/>
        </p:nvGrpSpPr>
        <p:grpSpPr bwMode="auto">
          <a:xfrm>
            <a:off x="2928926" y="2428868"/>
            <a:ext cx="2714625" cy="3214688"/>
            <a:chOff x="2928926" y="2928934"/>
            <a:chExt cx="2857520" cy="2928958"/>
          </a:xfrm>
        </p:grpSpPr>
        <p:cxnSp>
          <p:nvCxnSpPr>
            <p:cNvPr id="6" name="直接箭头连接符 5"/>
            <p:cNvCxnSpPr/>
            <p:nvPr/>
          </p:nvCxnSpPr>
          <p:spPr>
            <a:xfrm>
              <a:off x="2928926" y="2928934"/>
              <a:ext cx="357608" cy="144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rot="5400000">
              <a:off x="3464675" y="3178756"/>
              <a:ext cx="357261" cy="28575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16200000" flipH="1">
              <a:off x="4465643" y="3178755"/>
              <a:ext cx="357261" cy="28575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5400000">
              <a:off x="2929215" y="4499611"/>
              <a:ext cx="1144101" cy="167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5400000">
              <a:off x="4679540" y="4106190"/>
              <a:ext cx="357260" cy="167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nvGrpSpPr>
            <p:cNvPr id="11" name="组合 52"/>
            <p:cNvGrpSpPr>
              <a:grpSpLocks/>
            </p:cNvGrpSpPr>
            <p:nvPr/>
          </p:nvGrpSpPr>
          <p:grpSpPr bwMode="auto">
            <a:xfrm>
              <a:off x="5001046" y="2928933"/>
              <a:ext cx="785401" cy="1643109"/>
              <a:chOff x="5001046" y="2928933"/>
              <a:chExt cx="785401" cy="1643109"/>
            </a:xfrm>
          </p:grpSpPr>
          <p:cxnSp>
            <p:nvCxnSpPr>
              <p:cNvPr id="14" name="肘形连接符 13"/>
              <p:cNvCxnSpPr/>
              <p:nvPr/>
            </p:nvCxnSpPr>
            <p:spPr>
              <a:xfrm rot="5400000" flipH="1" flipV="1">
                <a:off x="4822016" y="3607612"/>
                <a:ext cx="1643109" cy="285752"/>
              </a:xfrm>
              <a:prstGeom prst="bentConnector3">
                <a:avLst>
                  <a:gd name="adj1" fmla="val 256"/>
                </a:avLst>
              </a:prstGeom>
              <a:ln w="19050"/>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rot="10800000">
                <a:off x="5001046" y="2928934"/>
                <a:ext cx="785400" cy="144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cxnSp>
          <p:nvCxnSpPr>
            <p:cNvPr id="12" name="直接箭头连接符 11"/>
            <p:cNvCxnSpPr/>
            <p:nvPr/>
          </p:nvCxnSpPr>
          <p:spPr>
            <a:xfrm rot="5400000">
              <a:off x="4679540" y="4893031"/>
              <a:ext cx="357260" cy="167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5400000">
              <a:off x="4037015" y="5679262"/>
              <a:ext cx="357261"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sp>
        <p:nvSpPr>
          <p:cNvPr id="16" name="标题 1"/>
          <p:cNvSpPr>
            <a:spLocks noGrp="1"/>
          </p:cNvSpPr>
          <p:nvPr>
            <p:ph type="title"/>
          </p:nvPr>
        </p:nvSpPr>
        <p:spPr>
          <a:xfrm>
            <a:off x="457200" y="274638"/>
            <a:ext cx="8043890" cy="1143000"/>
          </a:xfrm>
        </p:spPr>
        <p:txBody>
          <a:bodyPr/>
          <a:lstStyle/>
          <a:p>
            <a:r>
              <a:rPr lang="zh-CN" altLang="en-US" dirty="0" smtClean="0"/>
              <a:t>三、专业技能与职业素养学习专题报告的撰写</a:t>
            </a:r>
            <a:endParaRPr lang="en-US"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四、学生志愿服务（公益劳动）</a:t>
            </a:r>
            <a:endParaRPr lang="zh-CN" altLang="en-US" dirty="0"/>
          </a:p>
        </p:txBody>
      </p:sp>
      <p:pic>
        <p:nvPicPr>
          <p:cNvPr id="18435" name="Picture 3"/>
          <p:cNvPicPr>
            <a:picLocks noChangeAspect="1" noChangeArrowheads="1"/>
          </p:cNvPicPr>
          <p:nvPr/>
        </p:nvPicPr>
        <p:blipFill>
          <a:blip r:embed="rId2" cstate="print"/>
          <a:srcRect/>
          <a:stretch>
            <a:fillRect/>
          </a:stretch>
        </p:blipFill>
        <p:spPr bwMode="auto">
          <a:xfrm>
            <a:off x="928662" y="1500174"/>
            <a:ext cx="6858048" cy="5147534"/>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四、学生志愿服务（公益劳动）</a:t>
            </a:r>
            <a:endParaRPr lang="zh-CN" altLang="en-US" dirty="0"/>
          </a:p>
        </p:txBody>
      </p:sp>
      <p:pic>
        <p:nvPicPr>
          <p:cNvPr id="19458" name="Picture 2"/>
          <p:cNvPicPr>
            <a:picLocks noChangeAspect="1" noChangeArrowheads="1"/>
          </p:cNvPicPr>
          <p:nvPr/>
        </p:nvPicPr>
        <p:blipFill>
          <a:blip r:embed="rId2" cstate="print"/>
          <a:srcRect/>
          <a:stretch>
            <a:fillRect/>
          </a:stretch>
        </p:blipFill>
        <p:spPr bwMode="auto">
          <a:xfrm>
            <a:off x="857224" y="1500174"/>
            <a:ext cx="6881445" cy="5146675"/>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四、学生志愿服务（公益劳动）</a:t>
            </a:r>
            <a:endParaRPr lang="zh-CN" altLang="en-US" dirty="0"/>
          </a:p>
        </p:txBody>
      </p:sp>
      <p:pic>
        <p:nvPicPr>
          <p:cNvPr id="20482" name="Picture 2"/>
          <p:cNvPicPr>
            <a:picLocks noChangeAspect="1" noChangeArrowheads="1"/>
          </p:cNvPicPr>
          <p:nvPr/>
        </p:nvPicPr>
        <p:blipFill>
          <a:blip r:embed="rId2" cstate="print"/>
          <a:srcRect/>
          <a:stretch>
            <a:fillRect/>
          </a:stretch>
        </p:blipFill>
        <p:spPr bwMode="auto">
          <a:xfrm>
            <a:off x="357158" y="1571612"/>
            <a:ext cx="6572361" cy="4930400"/>
          </a:xfrm>
          <a:prstGeom prst="rect">
            <a:avLst/>
          </a:prstGeom>
          <a:noFill/>
          <a:ln w="9525">
            <a:noFill/>
            <a:miter lim="800000"/>
            <a:headEnd/>
            <a:tailEnd/>
          </a:ln>
          <a:effectLst/>
        </p:spPr>
      </p:pic>
      <p:sp>
        <p:nvSpPr>
          <p:cNvPr id="5" name="矩形标注 4"/>
          <p:cNvSpPr/>
          <p:nvPr/>
        </p:nvSpPr>
        <p:spPr>
          <a:xfrm>
            <a:off x="6643702" y="714356"/>
            <a:ext cx="2214578" cy="4429156"/>
          </a:xfrm>
          <a:prstGeom prst="wedgeRectCallout">
            <a:avLst>
              <a:gd name="adj1" fmla="val -81467"/>
              <a:gd name="adj2" fmla="val -10021"/>
            </a:avLst>
          </a:prstGeom>
          <a:solidFill>
            <a:schemeClr val="accent1">
              <a:lumMod val="75000"/>
              <a:alpha val="2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FF0000"/>
                </a:solidFill>
              </a:rPr>
              <a:t>注意：</a:t>
            </a:r>
            <a:endParaRPr lang="en-US" altLang="zh-CN" sz="2000" b="1" dirty="0" smtClean="0">
              <a:solidFill>
                <a:srgbClr val="FF0000"/>
              </a:solidFill>
            </a:endParaRPr>
          </a:p>
          <a:p>
            <a:r>
              <a:rPr lang="en-US" altLang="zh-CN" sz="2000" b="1" dirty="0" smtClean="0">
                <a:solidFill>
                  <a:schemeClr val="tx1"/>
                </a:solidFill>
              </a:rPr>
              <a:t>1</a:t>
            </a:r>
            <a:r>
              <a:rPr lang="zh-CN" altLang="en-US" sz="2000" b="1" dirty="0" smtClean="0">
                <a:solidFill>
                  <a:schemeClr val="tx1"/>
                </a:solidFill>
              </a:rPr>
              <a:t>、必须由</a:t>
            </a:r>
            <a:r>
              <a:rPr lang="zh-CN" altLang="en-US" sz="2000" b="1" u="sng" dirty="0" smtClean="0">
                <a:solidFill>
                  <a:srgbClr val="FF0000"/>
                </a:solidFill>
              </a:rPr>
              <a:t>学校统一组织</a:t>
            </a:r>
            <a:r>
              <a:rPr lang="zh-CN" altLang="en-US" sz="2000" b="1" dirty="0" smtClean="0">
                <a:solidFill>
                  <a:schemeClr val="tx1"/>
                </a:solidFill>
              </a:rPr>
              <a:t>；</a:t>
            </a:r>
            <a:endParaRPr lang="en-US" altLang="zh-CN" sz="2000" b="1" dirty="0" smtClean="0">
              <a:solidFill>
                <a:schemeClr val="tx1"/>
              </a:solidFill>
            </a:endParaRPr>
          </a:p>
          <a:p>
            <a:r>
              <a:rPr lang="en-US" altLang="zh-CN" sz="2000" b="1" dirty="0" smtClean="0">
                <a:solidFill>
                  <a:schemeClr val="tx1"/>
                </a:solidFill>
              </a:rPr>
              <a:t>2</a:t>
            </a:r>
            <a:r>
              <a:rPr lang="zh-CN" altLang="en-US" sz="2000" b="1" dirty="0" smtClean="0">
                <a:solidFill>
                  <a:schemeClr val="tx1"/>
                </a:solidFill>
              </a:rPr>
              <a:t>、根据教委规定，中职生最低志愿服务时间为</a:t>
            </a:r>
            <a:r>
              <a:rPr lang="en-US" altLang="zh-CN" sz="2000" b="1" dirty="0" smtClean="0">
                <a:solidFill>
                  <a:srgbClr val="FF0000"/>
                </a:solidFill>
              </a:rPr>
              <a:t>20</a:t>
            </a:r>
            <a:r>
              <a:rPr lang="zh-CN" altLang="en-US" sz="2000" b="1" dirty="0" smtClean="0">
                <a:solidFill>
                  <a:srgbClr val="FF0000"/>
                </a:solidFill>
              </a:rPr>
              <a:t>课时</a:t>
            </a:r>
            <a:r>
              <a:rPr lang="zh-CN" altLang="en-US" sz="2000" b="1" dirty="0" smtClean="0">
                <a:solidFill>
                  <a:schemeClr val="tx1"/>
                </a:solidFill>
              </a:rPr>
              <a:t>（</a:t>
            </a:r>
            <a:r>
              <a:rPr lang="en-US" altLang="zh-CN" sz="2000" b="1" dirty="0" smtClean="0">
                <a:solidFill>
                  <a:schemeClr val="tx1"/>
                </a:solidFill>
              </a:rPr>
              <a:t>40</a:t>
            </a:r>
            <a:r>
              <a:rPr lang="zh-CN" altLang="en-US" sz="2000" b="1" dirty="0" smtClean="0">
                <a:solidFill>
                  <a:schemeClr val="tx1"/>
                </a:solidFill>
              </a:rPr>
              <a:t>分钟为一课时）；</a:t>
            </a:r>
            <a:endParaRPr lang="en-US" altLang="zh-CN" sz="2000" b="1" dirty="0" smtClean="0">
              <a:solidFill>
                <a:schemeClr val="tx1"/>
              </a:solidFill>
            </a:endParaRPr>
          </a:p>
          <a:p>
            <a:r>
              <a:rPr lang="en-US" altLang="zh-CN" sz="2000" b="1" dirty="0" smtClean="0">
                <a:solidFill>
                  <a:schemeClr val="tx1"/>
                </a:solidFill>
              </a:rPr>
              <a:t>3</a:t>
            </a:r>
            <a:r>
              <a:rPr lang="zh-CN" altLang="en-US" sz="2000" b="1" dirty="0" smtClean="0">
                <a:solidFill>
                  <a:schemeClr val="tx1"/>
                </a:solidFill>
              </a:rPr>
              <a:t>、个人参加志愿服务可记录在“自我介绍”中。</a:t>
            </a:r>
            <a:endParaRPr lang="zh-CN" altLang="en-US" sz="2000" b="1"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571744"/>
            <a:ext cx="8215370" cy="1143000"/>
          </a:xfrm>
        </p:spPr>
        <p:txBody>
          <a:bodyPr>
            <a:noAutofit/>
          </a:bodyPr>
          <a:lstStyle/>
          <a:p>
            <a:pPr algn="ctr"/>
            <a:r>
              <a:rPr lang="zh-CN" altLang="en-US" sz="6600" u="sng" dirty="0" smtClean="0">
                <a:solidFill>
                  <a:schemeClr val="accent1">
                    <a:lumMod val="50000"/>
                  </a:schemeClr>
                </a:solidFill>
                <a:latin typeface="华文新魏" pitchFamily="2" charset="-122"/>
                <a:ea typeface="华文新魏" pitchFamily="2" charset="-122"/>
              </a:rPr>
              <a:t>谢谢聆听！</a:t>
            </a:r>
            <a:endParaRPr lang="zh-CN" altLang="en-US" sz="6600" u="sng" dirty="0">
              <a:solidFill>
                <a:schemeClr val="accent1">
                  <a:lumMod val="50000"/>
                </a:schemeClr>
              </a:solidFill>
              <a:latin typeface="华文新魏" pitchFamily="2" charset="-122"/>
              <a:ea typeface="华文新魏"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sz="quarter" idx="1"/>
          </p:nvPr>
        </p:nvSpPr>
        <p:spPr>
          <a:xfrm>
            <a:off x="1071538" y="1785926"/>
            <a:ext cx="6853262" cy="4473712"/>
          </a:xfrm>
        </p:spPr>
        <p:txBody>
          <a:bodyPr/>
          <a:lstStyle/>
          <a:p>
            <a:r>
              <a:rPr lang="zh-CN" altLang="en-US" dirty="0" smtClean="0"/>
              <a:t>综评工作解读</a:t>
            </a:r>
            <a:endParaRPr lang="en-US" altLang="zh-CN" dirty="0" smtClean="0"/>
          </a:p>
          <a:p>
            <a:endParaRPr lang="en-US" altLang="zh-CN" dirty="0" smtClean="0"/>
          </a:p>
          <a:p>
            <a:r>
              <a:rPr lang="zh-CN" altLang="en-US" dirty="0" smtClean="0"/>
              <a:t>自我介绍的撰写</a:t>
            </a:r>
            <a:endParaRPr lang="en-US" altLang="zh-CN" dirty="0" smtClean="0"/>
          </a:p>
          <a:p>
            <a:endParaRPr lang="en-US" altLang="zh-CN" dirty="0" smtClean="0"/>
          </a:p>
          <a:p>
            <a:r>
              <a:rPr lang="zh-CN" altLang="en-US" dirty="0" smtClean="0"/>
              <a:t>专业技能与职业素养学习专题报告的撰写</a:t>
            </a:r>
            <a:endParaRPr lang="en-US" altLang="zh-CN" dirty="0" smtClean="0"/>
          </a:p>
          <a:p>
            <a:endParaRPr lang="en-US" altLang="zh-CN" dirty="0" smtClean="0"/>
          </a:p>
          <a:p>
            <a:r>
              <a:rPr lang="zh-CN" altLang="en-US" dirty="0" smtClean="0"/>
              <a:t>学生志愿服务（公益劳动）</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一、学生综合素质评价工作</a:t>
            </a:r>
            <a:endParaRPr lang="zh-CN" altLang="en-US" dirty="0"/>
          </a:p>
        </p:txBody>
      </p:sp>
      <p:pic>
        <p:nvPicPr>
          <p:cNvPr id="1027" name="Picture 3"/>
          <p:cNvPicPr>
            <a:picLocks noChangeAspect="1" noChangeArrowheads="1"/>
          </p:cNvPicPr>
          <p:nvPr/>
        </p:nvPicPr>
        <p:blipFill>
          <a:blip r:embed="rId2" cstate="print"/>
          <a:srcRect/>
          <a:stretch>
            <a:fillRect/>
          </a:stretch>
        </p:blipFill>
        <p:spPr bwMode="auto">
          <a:xfrm>
            <a:off x="1691680" y="1340768"/>
            <a:ext cx="5991225" cy="53054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一、学生综合素质评价工作</a:t>
            </a:r>
            <a:endParaRPr lang="zh-CN" altLang="en-US" dirty="0"/>
          </a:p>
        </p:txBody>
      </p:sp>
      <p:pic>
        <p:nvPicPr>
          <p:cNvPr id="4" name="Picture 5"/>
          <p:cNvPicPr>
            <a:picLocks noChangeAspect="1" noChangeArrowheads="1"/>
          </p:cNvPicPr>
          <p:nvPr/>
        </p:nvPicPr>
        <p:blipFill>
          <a:blip r:embed="rId2" cstate="print"/>
          <a:srcRect/>
          <a:stretch>
            <a:fillRect/>
          </a:stretch>
        </p:blipFill>
        <p:spPr bwMode="auto">
          <a:xfrm>
            <a:off x="500035" y="1500174"/>
            <a:ext cx="3000396" cy="3585899"/>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a:off x="5572132" y="2928934"/>
            <a:ext cx="3094040" cy="3576630"/>
          </a:xfrm>
          <a:prstGeom prst="rect">
            <a:avLst/>
          </a:prstGeom>
          <a:noFill/>
          <a:ln w="9525">
            <a:noFill/>
            <a:miter lim="800000"/>
            <a:headEnd/>
            <a:tailEnd/>
          </a:ln>
          <a:effectLst/>
        </p:spPr>
      </p:pic>
      <p:sp>
        <p:nvSpPr>
          <p:cNvPr id="6" name="Rectangle 6"/>
          <p:cNvSpPr txBox="1">
            <a:spLocks noChangeArrowheads="1"/>
          </p:cNvSpPr>
          <p:nvPr/>
        </p:nvSpPr>
        <p:spPr>
          <a:xfrm>
            <a:off x="3357554" y="2000240"/>
            <a:ext cx="2428892" cy="3857652"/>
          </a:xfrm>
          <a:prstGeom prst="rect">
            <a:avLst/>
          </a:prstGeom>
          <a:solidFill>
            <a:srgbClr val="0070C0">
              <a:alpha val="16000"/>
            </a:srgbClr>
          </a:solidFill>
          <a:ln/>
        </p:spPr>
        <p:txBody>
          <a:bodyPr vert="horz">
            <a:normAutofit/>
          </a:bodyPr>
          <a:lstStyle/>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a:buChar char=""/>
              <a:tabLst/>
              <a:defRPr/>
            </a:pPr>
            <a:r>
              <a:rPr kumimoji="0" lang="zh-CN" altLang="en-US" sz="2000" b="0" i="0" u="none" strike="noStrike" kern="1200" cap="none" spc="0" normalizeH="0" baseline="0" noProof="0" dirty="0" smtClean="0">
                <a:ln>
                  <a:noFill/>
                </a:ln>
                <a:solidFill>
                  <a:srgbClr val="FF0000"/>
                </a:solidFill>
                <a:effectLst/>
                <a:uLnTx/>
                <a:uFillTx/>
                <a:latin typeface="华文新魏" pitchFamily="2" charset="-122"/>
                <a:ea typeface="华文新魏" pitchFamily="2" charset="-122"/>
              </a:rPr>
              <a:t>每学期初  </a:t>
            </a:r>
            <a:r>
              <a:rPr kumimoji="0" lang="zh-CN" altLang="en-US"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登录“上海市中等职业学校学生综合素质评价信息管理系统”填报相关信息。</a:t>
            </a: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a:buChar char=""/>
              <a:tabLst/>
              <a:defRPr/>
            </a:pPr>
            <a:endParaRPr kumimoji="0" lang="zh-CN" altLang="en-US"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a:buChar char=""/>
              <a:tabLst/>
              <a:defRPr/>
            </a:pPr>
            <a:r>
              <a:rPr kumimoji="0" lang="zh-CN" altLang="en-US"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毕业年第二学期形成</a:t>
            </a:r>
            <a:r>
              <a:rPr kumimoji="0" lang="en-US" altLang="zh-CN"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a:t>
            </a:r>
            <a:r>
              <a:rPr kumimoji="0" lang="zh-CN" altLang="en-US"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上海市中等职业学校学生综合素质纪实报告</a:t>
            </a:r>
            <a:r>
              <a:rPr kumimoji="0" lang="en-US" altLang="zh-CN"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a:t>
            </a:r>
            <a:r>
              <a:rPr kumimoji="0" lang="zh-CN" altLang="en-US" sz="2000" b="0" i="0" u="none" strike="noStrike" kern="1200" cap="none" spc="0" normalizeH="0" baseline="0" noProof="0" dirty="0" smtClean="0">
                <a:ln>
                  <a:noFill/>
                </a:ln>
                <a:solidFill>
                  <a:schemeClr val="tx1"/>
                </a:solidFill>
                <a:effectLst/>
                <a:uLnTx/>
                <a:uFillTx/>
                <a:latin typeface="华文新魏" pitchFamily="2" charset="-122"/>
                <a:ea typeface="华文新魏" pitchFamily="2" charset="-122"/>
              </a:rPr>
              <a:t>，</a:t>
            </a:r>
            <a:r>
              <a:rPr kumimoji="0" lang="zh-CN" altLang="en-US" sz="2000" b="0" i="0" u="none" strike="noStrike" kern="1200" cap="none" spc="0" normalizeH="0" baseline="0" noProof="0" dirty="0" smtClean="0">
                <a:ln>
                  <a:noFill/>
                </a:ln>
                <a:solidFill>
                  <a:srgbClr val="FF0000"/>
                </a:solidFill>
                <a:effectLst/>
                <a:uLnTx/>
                <a:uFillTx/>
                <a:latin typeface="华文新魏" pitchFamily="2" charset="-122"/>
                <a:ea typeface="华文新魏" pitchFamily="2" charset="-122"/>
              </a:rPr>
              <a:t>供用人单位录用或高等院校招生使用。</a:t>
            </a:r>
            <a:endParaRPr kumimoji="0" lang="zh-CN" altLang="en-US" sz="2000" b="0" i="0" u="none" strike="noStrike" kern="1200" cap="none" spc="0" normalizeH="0" baseline="0" noProof="0" dirty="0">
              <a:ln>
                <a:noFill/>
              </a:ln>
              <a:solidFill>
                <a:srgbClr val="FF0000"/>
              </a:solidFill>
              <a:effectLst/>
              <a:uLnTx/>
              <a:uFillTx/>
              <a:latin typeface="华文新魏" pitchFamily="2" charset="-122"/>
              <a:ea typeface="华文新魏"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1"/>
          </p:nvPr>
        </p:nvPicPr>
        <p:blipFill>
          <a:blip r:embed="rId2" cstate="print"/>
          <a:srcRect/>
          <a:stretch>
            <a:fillRect/>
          </a:stretch>
        </p:blipFill>
        <p:spPr bwMode="auto">
          <a:xfrm>
            <a:off x="500034" y="1571612"/>
            <a:ext cx="7467600" cy="55840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500034" y="2143116"/>
            <a:ext cx="5013332" cy="4469823"/>
          </a:xfrm>
          <a:prstGeom prst="rect">
            <a:avLst/>
          </a:prstGeom>
          <a:noFill/>
          <a:ln w="9525">
            <a:noFill/>
            <a:miter lim="800000"/>
            <a:headEnd/>
            <a:tailEnd/>
          </a:ln>
          <a:effectLst/>
        </p:spPr>
      </p:pic>
      <p:sp>
        <p:nvSpPr>
          <p:cNvPr id="6" name="矩形标注 5"/>
          <p:cNvSpPr/>
          <p:nvPr/>
        </p:nvSpPr>
        <p:spPr>
          <a:xfrm>
            <a:off x="6072166" y="1500174"/>
            <a:ext cx="2500362" cy="4286280"/>
          </a:xfrm>
          <a:prstGeom prst="wedgeRectCallout">
            <a:avLst>
              <a:gd name="adj1" fmla="val -73425"/>
              <a:gd name="adj2" fmla="val 58961"/>
            </a:avLst>
          </a:prstGeom>
          <a:solidFill>
            <a:schemeClr val="accent1">
              <a:alpha val="1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95000"/>
                    <a:lumOff val="5000"/>
                  </a:schemeClr>
                </a:solidFill>
                <a:latin typeface="华文新魏" pitchFamily="2" charset="-122"/>
                <a:ea typeface="华文新魏" pitchFamily="2" charset="-122"/>
              </a:rPr>
              <a:t>各校的面试老师根据考生在</a:t>
            </a:r>
            <a:r>
              <a:rPr lang="zh-CN" altLang="en-US" sz="1600" dirty="0">
                <a:solidFill>
                  <a:srgbClr val="FF0000"/>
                </a:solidFill>
                <a:latin typeface="华文新魏" pitchFamily="2" charset="-122"/>
                <a:ea typeface="华文新魏" pitchFamily="2" charset="-122"/>
              </a:rPr>
              <a:t>志愿服务、社会实践、学业水平考试成绩及研究性课程、科技创新活动和爱好特长等信息</a:t>
            </a:r>
            <a:r>
              <a:rPr lang="zh-CN" altLang="en-US" sz="1600" dirty="0">
                <a:solidFill>
                  <a:schemeClr val="tx1">
                    <a:lumMod val="95000"/>
                    <a:lumOff val="5000"/>
                  </a:schemeClr>
                </a:solidFill>
                <a:latin typeface="华文新魏" pitchFamily="2" charset="-122"/>
                <a:ea typeface="华文新魏" pitchFamily="2" charset="-122"/>
              </a:rPr>
              <a:t>，结合面对面的交流，形成对考生的全面评价，成为大学录取的依据。同样，今年部分高校在“专科层次依法自主招生”、秋季高考中部分高水平大学在“综合评价录取改革试点”等招生项目中，也将使用考生的综合素质评价信息。</a:t>
            </a:r>
          </a:p>
        </p:txBody>
      </p:sp>
      <p:cxnSp>
        <p:nvCxnSpPr>
          <p:cNvPr id="8" name="直接连接符 7"/>
          <p:cNvCxnSpPr/>
          <p:nvPr/>
        </p:nvCxnSpPr>
        <p:spPr>
          <a:xfrm>
            <a:off x="5143504" y="6000768"/>
            <a:ext cx="35719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1472" y="6215082"/>
            <a:ext cx="492922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1472" y="6357958"/>
            <a:ext cx="492922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1472" y="6572272"/>
            <a:ext cx="45720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18" name="标题 1"/>
          <p:cNvSpPr>
            <a:spLocks noGrp="1"/>
          </p:cNvSpPr>
          <p:nvPr>
            <p:ph type="title"/>
          </p:nvPr>
        </p:nvSpPr>
        <p:spPr/>
        <p:txBody>
          <a:bodyPr/>
          <a:lstStyle/>
          <a:p>
            <a:r>
              <a:rPr lang="zh-CN" altLang="en-US" dirty="0" smtClean="0"/>
              <a:t>一、学生综合素质评价工作</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a:spLocks noGrp="1"/>
          </p:cNvSpPr>
          <p:nvPr>
            <p:ph type="title"/>
          </p:nvPr>
        </p:nvSpPr>
        <p:spPr/>
        <p:txBody>
          <a:bodyPr/>
          <a:lstStyle/>
          <a:p>
            <a:r>
              <a:rPr lang="zh-CN" altLang="en-US" dirty="0" smtClean="0"/>
              <a:t>一、学生综合素质评价工作</a:t>
            </a:r>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785786" y="1500174"/>
            <a:ext cx="4433263" cy="4970949"/>
          </a:xfrm>
          <a:prstGeom prst="rect">
            <a:avLst/>
          </a:prstGeom>
          <a:noFill/>
          <a:ln w="9525">
            <a:noFill/>
            <a:miter lim="800000"/>
            <a:headEnd/>
            <a:tailEnd/>
          </a:ln>
          <a:effectLst/>
        </p:spPr>
      </p:pic>
      <p:sp>
        <p:nvSpPr>
          <p:cNvPr id="2051" name="Rectangle 3"/>
          <p:cNvSpPr>
            <a:spLocks noChangeArrowheads="1"/>
          </p:cNvSpPr>
          <p:nvPr/>
        </p:nvSpPr>
        <p:spPr bwMode="auto">
          <a:xfrm>
            <a:off x="5286380" y="302359"/>
            <a:ext cx="364333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1750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rgbClr val="2B2B2B"/>
                </a:solidFill>
                <a:effectLst/>
                <a:latin typeface="+mn-ea"/>
                <a:cs typeface="宋体" pitchFamily="2" charset="-122"/>
              </a:rPr>
              <a:t>【</a:t>
            </a:r>
            <a:r>
              <a:rPr kumimoji="0" lang="zh-CN" sz="1400" b="0" i="0" u="none" strike="noStrike" cap="none" normalizeH="0" baseline="0" dirty="0" smtClean="0">
                <a:ln>
                  <a:noFill/>
                </a:ln>
                <a:solidFill>
                  <a:srgbClr val="2B2B2B"/>
                </a:solidFill>
                <a:effectLst/>
                <a:latin typeface="+mn-ea"/>
                <a:cs typeface="宋体" pitchFamily="2" charset="-122"/>
              </a:rPr>
              <a:t>新民晚报</a:t>
            </a:r>
            <a:r>
              <a:rPr kumimoji="0" lang="zh-CN" altLang="zh-CN" sz="1400" b="0" i="0" u="none" strike="noStrike" cap="none" normalizeH="0" baseline="0" dirty="0" smtClean="0">
                <a:ln>
                  <a:noFill/>
                </a:ln>
                <a:solidFill>
                  <a:srgbClr val="2B2B2B"/>
                </a:solidFill>
                <a:effectLst/>
                <a:latin typeface="+mn-ea"/>
                <a:cs typeface="宋体" pitchFamily="2" charset="-122"/>
              </a:rPr>
              <a:t>·</a:t>
            </a:r>
            <a:r>
              <a:rPr kumimoji="0" lang="zh-CN" sz="1400" b="0" i="0" u="none" strike="noStrike" cap="none" normalizeH="0" baseline="0" dirty="0" smtClean="0">
                <a:ln>
                  <a:noFill/>
                </a:ln>
                <a:solidFill>
                  <a:srgbClr val="2B2B2B"/>
                </a:solidFill>
                <a:effectLst/>
                <a:latin typeface="+mn-ea"/>
                <a:cs typeface="宋体" pitchFamily="2" charset="-122"/>
              </a:rPr>
              <a:t>新民网</a:t>
            </a:r>
            <a:r>
              <a:rPr kumimoji="0" lang="zh-CN" altLang="zh-CN" sz="1400" b="0" i="0" u="none" strike="noStrike" cap="none" normalizeH="0" baseline="0" dirty="0" smtClean="0">
                <a:ln>
                  <a:noFill/>
                </a:ln>
                <a:solidFill>
                  <a:srgbClr val="2B2B2B"/>
                </a:solidFill>
                <a:effectLst/>
                <a:latin typeface="+mn-ea"/>
                <a:cs typeface="宋体" pitchFamily="2" charset="-122"/>
              </a:rPr>
              <a:t>】</a:t>
            </a:r>
            <a:endParaRPr kumimoji="0" lang="zh-CN" sz="1400" b="0" i="0" u="none" strike="noStrike" cap="none" normalizeH="0" baseline="0" dirty="0" smtClean="0">
              <a:ln>
                <a:noFill/>
              </a:ln>
              <a:solidFill>
                <a:schemeClr val="tx1"/>
              </a:solidFill>
              <a:effectLst/>
              <a:latin typeface="+mn-ea"/>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2B2B2B"/>
                </a:solidFill>
                <a:effectLst/>
                <a:latin typeface="+mn-ea"/>
                <a:cs typeface="宋体" pitchFamily="2" charset="-122"/>
              </a:rPr>
              <a:t>今天上午，复旦大学、上海交通大学、华东师范大学、同济大学等</a:t>
            </a:r>
            <a:r>
              <a:rPr kumimoji="0" lang="zh-CN" altLang="zh-CN" sz="1400" b="0" i="0" u="none" strike="noStrike" cap="none" normalizeH="0" baseline="0" dirty="0" smtClean="0">
                <a:ln>
                  <a:noFill/>
                </a:ln>
                <a:solidFill>
                  <a:srgbClr val="2B2B2B"/>
                </a:solidFill>
                <a:effectLst/>
                <a:latin typeface="+mn-ea"/>
                <a:cs typeface="宋体" pitchFamily="2" charset="-122"/>
              </a:rPr>
              <a:t>4</a:t>
            </a:r>
            <a:r>
              <a:rPr kumimoji="0" lang="zh-CN" sz="1400" b="0" i="0" u="none" strike="noStrike" cap="none" normalizeH="0" baseline="0" dirty="0" smtClean="0">
                <a:ln>
                  <a:noFill/>
                </a:ln>
                <a:solidFill>
                  <a:srgbClr val="2B2B2B"/>
                </a:solidFill>
                <a:effectLst/>
                <a:latin typeface="+mn-ea"/>
                <a:cs typeface="宋体" pitchFamily="2" charset="-122"/>
              </a:rPr>
              <a:t>所高校率先公布了各自在招生中对于普通高中学生综合素质评价信息使用办法</a:t>
            </a:r>
            <a:r>
              <a:rPr kumimoji="0" lang="en-US" altLang="zh-CN" sz="1400" b="0" i="0" u="none" strike="noStrike" cap="none" normalizeH="0" baseline="0" dirty="0" smtClean="0">
                <a:ln>
                  <a:noFill/>
                </a:ln>
                <a:solidFill>
                  <a:srgbClr val="2B2B2B"/>
                </a:solidFill>
                <a:effectLst/>
                <a:latin typeface="+mn-ea"/>
                <a:cs typeface="宋体" pitchFamily="2" charset="-122"/>
              </a:rPr>
              <a:t>……</a:t>
            </a:r>
            <a:endParaRPr kumimoji="0" lang="zh-CN" sz="1400" b="0" i="0" u="none" strike="noStrike" cap="none" normalizeH="0" baseline="0" dirty="0" smtClean="0">
              <a:ln>
                <a:noFill/>
              </a:ln>
              <a:solidFill>
                <a:schemeClr val="tx1"/>
              </a:solidFill>
              <a:effectLst/>
              <a:latin typeface="+mn-ea"/>
              <a:cs typeface="宋体" pitchFamily="2" charset="-122"/>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2B2B2B"/>
                </a:solidFill>
                <a:effectLst/>
                <a:latin typeface="+mn-ea"/>
                <a:cs typeface="宋体" pitchFamily="2" charset="-122"/>
              </a:rPr>
              <a:t>综合素质评价信息内容主要包括：学生思想品德发展状况、中华优秀传统文化素养、修习课程及学业成绩、创新精神与实践能力、身心健康信息、兴趣爱好与个人特长等。按规定，本市高中阶段学生社会实践不少于</a:t>
            </a:r>
            <a:r>
              <a:rPr kumimoji="0" lang="zh-CN" altLang="zh-CN" sz="1400" b="0" i="0" u="none" strike="noStrike" cap="none" normalizeH="0" baseline="0" dirty="0" smtClean="0">
                <a:ln>
                  <a:noFill/>
                </a:ln>
                <a:solidFill>
                  <a:srgbClr val="2B2B2B"/>
                </a:solidFill>
                <a:effectLst/>
                <a:latin typeface="+mn-ea"/>
                <a:cs typeface="宋体" pitchFamily="2" charset="-122"/>
              </a:rPr>
              <a:t>90</a:t>
            </a:r>
            <a:r>
              <a:rPr kumimoji="0" lang="zh-CN" sz="1400" b="0" i="0" u="none" strike="noStrike" cap="none" normalizeH="0" baseline="0" dirty="0" smtClean="0">
                <a:ln>
                  <a:noFill/>
                </a:ln>
                <a:solidFill>
                  <a:srgbClr val="2B2B2B"/>
                </a:solidFill>
                <a:effectLst/>
                <a:latin typeface="+mn-ea"/>
                <a:cs typeface="宋体" pitchFamily="2" charset="-122"/>
              </a:rPr>
              <a:t>天，其中志愿者服务不少于</a:t>
            </a:r>
            <a:r>
              <a:rPr kumimoji="0" lang="zh-CN" altLang="zh-CN" sz="1400" b="0" i="0" u="none" strike="noStrike" cap="none" normalizeH="0" baseline="0" dirty="0" smtClean="0">
                <a:ln>
                  <a:noFill/>
                </a:ln>
                <a:solidFill>
                  <a:srgbClr val="2B2B2B"/>
                </a:solidFill>
                <a:effectLst/>
                <a:latin typeface="+mn-ea"/>
                <a:cs typeface="宋体" pitchFamily="2" charset="-122"/>
              </a:rPr>
              <a:t>60</a:t>
            </a:r>
            <a:r>
              <a:rPr kumimoji="0" lang="zh-CN" sz="1400" b="0" i="0" u="none" strike="noStrike" cap="none" normalizeH="0" baseline="0" dirty="0" smtClean="0">
                <a:ln>
                  <a:noFill/>
                </a:ln>
                <a:solidFill>
                  <a:srgbClr val="2B2B2B"/>
                </a:solidFill>
                <a:effectLst/>
                <a:latin typeface="+mn-ea"/>
                <a:cs typeface="宋体" pitchFamily="2" charset="-122"/>
              </a:rPr>
              <a:t>学时。</a:t>
            </a:r>
            <a:r>
              <a:rPr kumimoji="0" lang="en-US" altLang="zh-CN" sz="1400" b="0" i="0" u="none" strike="noStrike" cap="none" normalizeH="0" baseline="0" dirty="0" smtClean="0">
                <a:ln>
                  <a:noFill/>
                </a:ln>
                <a:solidFill>
                  <a:srgbClr val="2B2B2B"/>
                </a:solidFill>
                <a:effectLst/>
                <a:latin typeface="+mn-ea"/>
                <a:cs typeface="宋体" pitchFamily="2" charset="-122"/>
              </a:rPr>
              <a:t>……</a:t>
            </a:r>
            <a:r>
              <a:rPr kumimoji="0" lang="zh-CN" sz="1400" b="1" i="0" u="none" strike="noStrike" cap="none" normalizeH="0" baseline="0" dirty="0" smtClean="0">
                <a:ln>
                  <a:noFill/>
                </a:ln>
                <a:solidFill>
                  <a:srgbClr val="2B2B2B"/>
                </a:solidFill>
                <a:effectLst/>
                <a:latin typeface="+mn-ea"/>
                <a:cs typeface="宋体" pitchFamily="2" charset="-122"/>
              </a:rPr>
              <a:t>复旦大学作为自主招生报名审核材料</a:t>
            </a:r>
            <a:r>
              <a:rPr kumimoji="0" lang="zh-CN" altLang="en-US" sz="1400" b="1" i="0" u="none" strike="noStrike" cap="none" normalizeH="0" baseline="0" dirty="0" smtClean="0">
                <a:ln>
                  <a:noFill/>
                </a:ln>
                <a:solidFill>
                  <a:srgbClr val="2B2B2B"/>
                </a:solidFill>
                <a:effectLst/>
                <a:latin typeface="+mn-ea"/>
                <a:cs typeface="宋体" pitchFamily="2" charset="-122"/>
              </a:rPr>
              <a:t>、</a:t>
            </a:r>
            <a:r>
              <a:rPr kumimoji="0" lang="zh-CN" sz="1400" b="1" i="0" u="none" strike="noStrike" cap="none" normalizeH="0" baseline="0" dirty="0" smtClean="0">
                <a:ln>
                  <a:noFill/>
                </a:ln>
                <a:solidFill>
                  <a:srgbClr val="2B2B2B"/>
                </a:solidFill>
                <a:effectLst/>
                <a:latin typeface="+mn-ea"/>
                <a:cs typeface="宋体" pitchFamily="2" charset="-122"/>
              </a:rPr>
              <a:t>上海交通大学专业录取同分时参考综合素质评价信息</a:t>
            </a:r>
            <a:r>
              <a:rPr kumimoji="0" lang="zh-CN" altLang="en-US" sz="1400" b="1" i="0" u="none" strike="noStrike" cap="none" normalizeH="0" baseline="0" dirty="0" smtClean="0">
                <a:ln>
                  <a:noFill/>
                </a:ln>
                <a:solidFill>
                  <a:srgbClr val="2B2B2B"/>
                </a:solidFill>
                <a:effectLst/>
                <a:latin typeface="+mn-ea"/>
                <a:cs typeface="宋体" pitchFamily="2" charset="-122"/>
              </a:rPr>
              <a:t>、</a:t>
            </a:r>
            <a:r>
              <a:rPr kumimoji="0" lang="zh-CN" sz="1400" b="1" i="0" u="none" strike="noStrike" cap="none" normalizeH="0" baseline="0" dirty="0" smtClean="0">
                <a:ln>
                  <a:noFill/>
                </a:ln>
                <a:solidFill>
                  <a:srgbClr val="2B2B2B"/>
                </a:solidFill>
                <a:effectLst/>
                <a:latin typeface="+mn-ea"/>
                <a:cs typeface="宋体" pitchFamily="2" charset="-122"/>
              </a:rPr>
              <a:t>华东师范大学形成纪实报告提供自主招生评委</a:t>
            </a:r>
            <a:r>
              <a:rPr kumimoji="0" lang="zh-CN" altLang="en-US" sz="1400" b="1" i="0" u="none" strike="noStrike" cap="none" normalizeH="0" baseline="0" dirty="0" smtClean="0">
                <a:ln>
                  <a:noFill/>
                </a:ln>
                <a:solidFill>
                  <a:srgbClr val="2B2B2B"/>
                </a:solidFill>
                <a:effectLst/>
                <a:latin typeface="+mn-ea"/>
                <a:cs typeface="宋体" pitchFamily="2" charset="-122"/>
              </a:rPr>
              <a:t>、</a:t>
            </a:r>
            <a:r>
              <a:rPr kumimoji="0" lang="zh-CN" sz="1400" b="1" i="0" u="none" strike="noStrike" cap="none" normalizeH="0" baseline="0" dirty="0" smtClean="0">
                <a:ln>
                  <a:noFill/>
                </a:ln>
                <a:solidFill>
                  <a:srgbClr val="2B2B2B"/>
                </a:solidFill>
                <a:effectLst/>
                <a:latin typeface="+mn-ea"/>
                <a:cs typeface="宋体" pitchFamily="2" charset="-122"/>
              </a:rPr>
              <a:t>同济大学通过等级评定在校测中占</a:t>
            </a:r>
            <a:r>
              <a:rPr kumimoji="0" lang="zh-CN" altLang="zh-CN" sz="1400" b="1" i="0" u="none" strike="noStrike" cap="none" normalizeH="0" baseline="0" dirty="0" smtClean="0">
                <a:ln>
                  <a:noFill/>
                </a:ln>
                <a:solidFill>
                  <a:srgbClr val="2B2B2B"/>
                </a:solidFill>
                <a:effectLst/>
                <a:latin typeface="+mn-ea"/>
                <a:cs typeface="宋体" pitchFamily="2" charset="-122"/>
              </a:rPr>
              <a:t>30%</a:t>
            </a:r>
            <a:endParaRPr kumimoji="0" lang="zh-CN" altLang="zh-CN" sz="1400" b="0" i="0" u="none" strike="noStrike" cap="none" normalizeH="0" baseline="0" dirty="0" smtClean="0">
              <a:ln>
                <a:noFill/>
              </a:ln>
              <a:solidFill>
                <a:schemeClr val="tx1"/>
              </a:solidFill>
              <a:effectLst/>
              <a:latin typeface="+mn-ea"/>
              <a:cs typeface="宋体" pitchFamily="2" charset="-122"/>
            </a:endParaRPr>
          </a:p>
          <a:p>
            <a:r>
              <a:rPr lang="zh-CN" altLang="en-US" sz="1400" dirty="0" smtClean="0">
                <a:latin typeface="+mn-ea"/>
              </a:rPr>
              <a:t>    在</a:t>
            </a:r>
            <a:r>
              <a:rPr lang="zh-CN" altLang="en-US" sz="1400" dirty="0">
                <a:latin typeface="+mn-ea"/>
              </a:rPr>
              <a:t>自主招生中，学校将在材料初审环节，将综合素质信息作为重要的参考依据，遴选专业（类）兴趣、学科特长突出的考生。</a:t>
            </a:r>
          </a:p>
          <a:p>
            <a:r>
              <a:rPr lang="zh-CN" altLang="en-US" sz="1400" dirty="0" smtClean="0">
                <a:latin typeface="+mn-ea"/>
              </a:rPr>
              <a:t>    在</a:t>
            </a:r>
            <a:r>
              <a:rPr lang="zh-CN" altLang="en-US" sz="1400" dirty="0">
                <a:latin typeface="+mn-ea"/>
              </a:rPr>
              <a:t>普通高考录取中，学校将综合素质评价信息作为在专业录取环节遇到同分现象和考生进校后专业录取时的主要参考依据，判断考生的兴趣特长。</a:t>
            </a:r>
          </a:p>
          <a:p>
            <a:r>
              <a:rPr lang="zh-CN" altLang="en-US" sz="1400" dirty="0" smtClean="0">
                <a:latin typeface="+mn-ea"/>
              </a:rPr>
              <a:t>    在</a:t>
            </a:r>
            <a:r>
              <a:rPr lang="zh-CN" altLang="en-US" sz="1400" dirty="0">
                <a:latin typeface="+mn-ea"/>
              </a:rPr>
              <a:t>各类特殊类型招生录取时，综合素质信息作为报名资格审核的参考依据。在各类具有发掘学生创新潜质和学科特长的校园活动中，最后的评价或评奖将参考综合评价信息情况。</a:t>
            </a: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2B2B2B"/>
                </a:solidFill>
                <a:effectLst/>
                <a:latin typeface="+mn-ea"/>
                <a:cs typeface="宋体" pitchFamily="2" charset="-122"/>
              </a:rPr>
              <a:t>（新民晚报记者陆梓华 特约通讯员 焦苇）</a:t>
            </a:r>
            <a:endParaRPr kumimoji="0" lang="zh-CN" sz="1400" b="0" i="0" u="none" strike="noStrike" cap="none" normalizeH="0" baseline="0" dirty="0" smtClean="0">
              <a:ln>
                <a:noFill/>
              </a:ln>
              <a:solidFill>
                <a:schemeClr val="tx1"/>
              </a:solidFill>
              <a:effectLst/>
              <a:latin typeface="+mn-ea"/>
              <a:cs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a:spLocks noGrp="1"/>
          </p:cNvSpPr>
          <p:nvPr>
            <p:ph type="title"/>
          </p:nvPr>
        </p:nvSpPr>
        <p:spPr/>
        <p:txBody>
          <a:bodyPr/>
          <a:lstStyle/>
          <a:p>
            <a:r>
              <a:rPr lang="zh-CN" altLang="en-US" dirty="0" smtClean="0"/>
              <a:t>一、学生综合素质评价工作</a:t>
            </a:r>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1547664" y="1412776"/>
            <a:ext cx="5574035" cy="505510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srcRect/>
          <a:stretch>
            <a:fillRect/>
          </a:stretch>
        </p:blipFill>
        <p:spPr bwMode="auto">
          <a:xfrm>
            <a:off x="2915816" y="3501008"/>
            <a:ext cx="5667375" cy="2438400"/>
          </a:xfrm>
          <a:prstGeom prst="rect">
            <a:avLst/>
          </a:prstGeom>
          <a:noFill/>
          <a:ln w="9525">
            <a:noFill/>
            <a:miter lim="800000"/>
            <a:headEnd/>
            <a:tailEnd/>
          </a:ln>
        </p:spPr>
      </p:pic>
      <p:sp>
        <p:nvSpPr>
          <p:cNvPr id="18" name="标题 1"/>
          <p:cNvSpPr>
            <a:spLocks noGrp="1"/>
          </p:cNvSpPr>
          <p:nvPr>
            <p:ph type="title"/>
          </p:nvPr>
        </p:nvSpPr>
        <p:spPr/>
        <p:txBody>
          <a:bodyPr/>
          <a:lstStyle/>
          <a:p>
            <a:r>
              <a:rPr lang="zh-CN" altLang="en-US" dirty="0" smtClean="0"/>
              <a:t>一、学生综合素质评价工作：评价内容</a:t>
            </a:r>
            <a:endParaRPr lang="zh-CN" altLang="en-US" dirty="0"/>
          </a:p>
        </p:txBody>
      </p:sp>
      <p:pic>
        <p:nvPicPr>
          <p:cNvPr id="3074" name="Picture 2"/>
          <p:cNvPicPr>
            <a:picLocks noChangeAspect="1" noChangeArrowheads="1"/>
          </p:cNvPicPr>
          <p:nvPr/>
        </p:nvPicPr>
        <p:blipFill>
          <a:blip r:embed="rId3" cstate="print"/>
          <a:srcRect/>
          <a:stretch>
            <a:fillRect/>
          </a:stretch>
        </p:blipFill>
        <p:spPr bwMode="auto">
          <a:xfrm>
            <a:off x="323529" y="1556793"/>
            <a:ext cx="4824536" cy="253969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179512" y="3573016"/>
            <a:ext cx="5715000" cy="2543175"/>
          </a:xfrm>
          <a:prstGeom prst="rect">
            <a:avLst/>
          </a:prstGeom>
          <a:noFill/>
          <a:ln w="9525">
            <a:noFill/>
            <a:miter lim="800000"/>
            <a:headEnd/>
            <a:tailEnd/>
          </a:ln>
        </p:spPr>
      </p:pic>
      <p:sp>
        <p:nvSpPr>
          <p:cNvPr id="18" name="标题 1"/>
          <p:cNvSpPr>
            <a:spLocks noGrp="1"/>
          </p:cNvSpPr>
          <p:nvPr>
            <p:ph type="title"/>
          </p:nvPr>
        </p:nvSpPr>
        <p:spPr/>
        <p:txBody>
          <a:bodyPr/>
          <a:lstStyle/>
          <a:p>
            <a:r>
              <a:rPr lang="zh-CN" altLang="en-US" dirty="0" smtClean="0"/>
              <a:t>一、学生综合素质评价工作：评价内容</a:t>
            </a:r>
            <a:endParaRPr lang="zh-CN" altLang="en-US" dirty="0"/>
          </a:p>
        </p:txBody>
      </p:sp>
      <p:pic>
        <p:nvPicPr>
          <p:cNvPr id="4098" name="Picture 2"/>
          <p:cNvPicPr>
            <a:picLocks noChangeAspect="1" noChangeArrowheads="1"/>
          </p:cNvPicPr>
          <p:nvPr/>
        </p:nvPicPr>
        <p:blipFill>
          <a:blip r:embed="rId3" cstate="print"/>
          <a:srcRect/>
          <a:stretch>
            <a:fillRect/>
          </a:stretch>
        </p:blipFill>
        <p:spPr bwMode="auto">
          <a:xfrm>
            <a:off x="3419872" y="1556792"/>
            <a:ext cx="5429250" cy="276225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71</TotalTime>
  <Words>872</Words>
  <Application>Microsoft Office PowerPoint</Application>
  <PresentationFormat>全屏显示(4:3)</PresentationFormat>
  <Paragraphs>66</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凸显</vt:lpstr>
      <vt:lpstr>自我介绍、专业技能与职业素养学习专题报告 撰写要求解读</vt:lpstr>
      <vt:lpstr>目录</vt:lpstr>
      <vt:lpstr>一、学生综合素质评价工作</vt:lpstr>
      <vt:lpstr>一、学生综合素质评价工作</vt:lpstr>
      <vt:lpstr>一、学生综合素质评价工作</vt:lpstr>
      <vt:lpstr>一、学生综合素质评价工作</vt:lpstr>
      <vt:lpstr>一、学生综合素质评价工作</vt:lpstr>
      <vt:lpstr>一、学生综合素质评价工作：评价内容</vt:lpstr>
      <vt:lpstr>一、学生综合素质评价工作：评价内容</vt:lpstr>
      <vt:lpstr>二、自我介绍的撰写</vt:lpstr>
      <vt:lpstr>三、专业技能与职业素养学习专题报告的撰写</vt:lpstr>
      <vt:lpstr>三、专业技能与职业素养学习专题报告的撰写</vt:lpstr>
      <vt:lpstr>四、学生志愿服务（公益劳动）</vt:lpstr>
      <vt:lpstr>四、学生志愿服务（公益劳动）</vt:lpstr>
      <vt:lpstr>四、学生志愿服务（公益劳动）</vt:lpstr>
      <vt:lpstr>谢谢聆听！</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自我介绍、专业技能与职业素养学习专题报告 撰写要求</dc:title>
  <dc:creator>HP</dc:creator>
  <cp:lastModifiedBy>HP</cp:lastModifiedBy>
  <cp:revision>11</cp:revision>
  <dcterms:created xsi:type="dcterms:W3CDTF">2017-03-24T10:45:37Z</dcterms:created>
  <dcterms:modified xsi:type="dcterms:W3CDTF">2020-11-04T02:31:09Z</dcterms:modified>
</cp:coreProperties>
</file>