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16"/>
  </p:handoutMasterIdLst>
  <p:sldIdLst>
    <p:sldId id="360" r:id="rId2"/>
    <p:sldId id="2989" r:id="rId3"/>
    <p:sldId id="2724" r:id="rId4"/>
    <p:sldId id="2725" r:id="rId5"/>
    <p:sldId id="2726" r:id="rId6"/>
    <p:sldId id="2745" r:id="rId7"/>
    <p:sldId id="2746" r:id="rId8"/>
    <p:sldId id="2728" r:id="rId9"/>
    <p:sldId id="2985" r:id="rId10"/>
    <p:sldId id="2984" r:id="rId11"/>
    <p:sldId id="2748" r:id="rId12"/>
    <p:sldId id="2747" r:id="rId13"/>
    <p:sldId id="2729" r:id="rId1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00"/>
    <a:srgbClr val="AD2323"/>
    <a:srgbClr val="FF0066"/>
    <a:srgbClr val="8C4C44"/>
    <a:srgbClr val="E82020"/>
    <a:srgbClr val="E46D0A"/>
    <a:srgbClr val="FFCC00"/>
    <a:srgbClr val="FF99FF"/>
    <a:srgbClr val="FF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5620"/>
    <p:restoredTop sz="97481" autoAdjust="0"/>
  </p:normalViewPr>
  <p:slideViewPr>
    <p:cSldViewPr>
      <p:cViewPr varScale="1">
        <p:scale>
          <a:sx n="164" d="100"/>
          <a:sy n="164" d="100"/>
        </p:scale>
        <p:origin x="-114" y="-156"/>
      </p:cViewPr>
      <p:guideLst>
        <p:guide orient="horz" pos="1667"/>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360" y="-108"/>
      </p:cViewPr>
      <p:guideLst>
        <p:guide orient="horz" pos="2964"/>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32D75BD-31F6-4C49-85D7-8176E80C08B4}" type="datetimeFigureOut">
              <a:rPr lang="zh-CN" altLang="en-US" smtClean="0"/>
              <a:pPr/>
              <a:t>2019/10/29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E4B0BE3-5B99-4752-9375-A3CFB259CB8D}" type="slidenum">
              <a:rPr lang="zh-CN" altLang="en-US" smtClean="0"/>
              <a:pPr/>
              <a:t>‹#›</a:t>
            </a:fld>
            <a:endParaRPr lang="zh-CN" altLang="en-US"/>
          </a:p>
        </p:txBody>
      </p:sp>
    </p:spTree>
    <p:extLst>
      <p:ext uri="{BB962C8B-B14F-4D97-AF65-F5344CB8AC3E}">
        <p14:creationId xmlns:p14="http://schemas.microsoft.com/office/powerpoint/2010/main" xmlns="" val="9958037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E3A333-4BF8-4046-A0FB-6F715D428CC1}" type="datetimeFigureOut">
              <a:rPr lang="zh-CN" altLang="en-US" smtClean="0"/>
              <a:pPr/>
              <a:t>2019/10/29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8B31EC-3CFD-4875-82C8-D311173E30CA}" type="slidenum">
              <a:rPr lang="zh-CN" altLang="en-US" smtClean="0"/>
              <a:pPr/>
              <a:t>‹#›</a:t>
            </a:fld>
            <a:endParaRPr lang="zh-CN" altLang="en-US"/>
          </a:p>
        </p:txBody>
      </p:sp>
    </p:spTree>
    <p:extLst>
      <p:ext uri="{BB962C8B-B14F-4D97-AF65-F5344CB8AC3E}">
        <p14:creationId xmlns:p14="http://schemas.microsoft.com/office/powerpoint/2010/main" xmlns="" val="1883495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3942AF8-D8A0-41EF-A5DC-5CB38BA2E34F}" type="slidenum">
              <a:rPr lang="zh-CN" altLang="en-US" smtClean="0">
                <a:solidFill>
                  <a:srgbClr val="000000"/>
                </a:solidFill>
              </a:rPr>
              <a:pPr/>
              <a:t>3</a:t>
            </a:fld>
            <a:endParaRPr lang="zh-CN" altLang="en-US"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3942AF8-D8A0-41EF-A5DC-5CB38BA2E34F}" type="slidenum">
              <a:rPr lang="zh-CN" altLang="en-US" smtClean="0">
                <a:solidFill>
                  <a:srgbClr val="000000"/>
                </a:solidFill>
              </a:rPr>
              <a:pPr/>
              <a:t>4</a:t>
            </a:fld>
            <a:endParaRPr lang="zh-CN" altLang="en-US" smtClea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 y="1"/>
            <a:ext cx="9143999" cy="5143499"/>
          </a:xfrm>
          <a:prstGeom prst="rect">
            <a:avLst/>
          </a:prstGeom>
        </p:spPr>
      </p:pic>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 y="1"/>
            <a:ext cx="9143999" cy="5143499"/>
          </a:xfrm>
          <a:prstGeom prst="rect">
            <a:avLst/>
          </a:prstGeom>
        </p:spPr>
      </p:pic>
      <p:sp>
        <p:nvSpPr>
          <p:cNvPr id="2" name="标题 1"/>
          <p:cNvSpPr>
            <a:spLocks noGrp="1"/>
          </p:cNvSpPr>
          <p:nvPr>
            <p:ph type="title"/>
          </p:nvPr>
        </p:nvSpPr>
        <p:spPr>
          <a:xfrm>
            <a:off x="539552" y="2679762"/>
            <a:ext cx="8229600" cy="653473"/>
          </a:xfrm>
        </p:spPr>
        <p:txBody>
          <a:bodyPr>
            <a:normAutofit/>
          </a:bodyPr>
          <a:lstStyle>
            <a:lvl1pPr algn="ctr">
              <a:defRPr sz="3600">
                <a:solidFill>
                  <a:srgbClr val="C00000"/>
                </a:solidFill>
              </a:defRPr>
            </a:lvl1pPr>
          </a:lstStyle>
          <a:p>
            <a:r>
              <a:rPr lang="zh-CN" altLang="en-US" dirty="0" smtClean="0"/>
              <a:t>单击此处编辑母版标题样式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pPr/>
              <a:t>2019/10/29</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3048001" y="4733925"/>
            <a:ext cx="1712913" cy="217885"/>
          </a:xfrm>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C928CEC8-0D6B-47BF-B1E1-04A9664BA4EA}" type="datetimeFigureOut">
              <a:rPr kumimoji="0" lang="zh-CN" altLang="en-US"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l" defTabSz="914400" rtl="0" eaLnBrk="0" fontAlgn="base" latinLnBrk="0" hangingPunct="0">
                <a:lnSpc>
                  <a:spcPct val="100000"/>
                </a:lnSpc>
                <a:spcBef>
                  <a:spcPct val="0"/>
                </a:spcBef>
                <a:spcAft>
                  <a:spcPct val="0"/>
                </a:spcAft>
                <a:buClrTx/>
                <a:buSzTx/>
                <a:buFontTx/>
                <a:buNone/>
                <a:defRPr/>
              </a:pPr>
              <a:t>2019/10/29</a:t>
            </a:fld>
            <a:endParaRPr kumimoji="0" lang="en-US"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830763" y="4742260"/>
            <a:ext cx="2311400" cy="217885"/>
          </a:xfrm>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0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7116764" y="4742260"/>
            <a:ext cx="1616075" cy="217885"/>
          </a:xfrm>
        </p:spPr>
        <p:txBody>
          <a:bodyPr/>
          <a:lstStyle/>
          <a:p>
            <a:pPr lvl="0" algn="r" fontAlgn="base"/>
            <a:fld id="{9A0DB2DC-4C9A-4742-B13C-FB6460FD3503}" type="slidenum">
              <a:rPr lang="zh-CN" altLang="en-US" sz="1000" strike="noStrike" noProof="1" dirty="0">
                <a:solidFill>
                  <a:srgbClr val="000000"/>
                </a:solidFill>
                <a:latin typeface="Arial" panose="020B0604020202020204" pitchFamily="34" charset="0"/>
                <a:ea typeface="宋体" panose="02010600030101010101" pitchFamily="2" charset="-122"/>
                <a:cs typeface="+mn-ea"/>
              </a:rPr>
              <a:pPr lvl="0" algn="r" fontAlgn="base"/>
              <a:t>‹#›</a:t>
            </a:fld>
            <a:endParaRPr lang="zh-CN" altLang="en-US" sz="1000" strike="noStrike" noProof="1">
              <a:solidFill>
                <a:srgbClr val="000000"/>
              </a:solidFill>
            </a:endParaRPr>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4767263"/>
            <a:ext cx="2133600" cy="273844"/>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p:spPr>
        <p:txBody>
          <a:bodyPr/>
          <a:lstStyle/>
          <a:p>
            <a:pPr lvl="0" algn="r" eaLnBrk="1" fontAlgn="base" hangingPunct="1"/>
            <a:fld id="{9A0DB2DC-4C9A-4742-B13C-FB6460FD3503}" type="slidenum">
              <a:rPr lang="en-US" altLang="zh-CN" sz="1200" strike="noStrike" noProof="1" dirty="0">
                <a:solidFill>
                  <a:srgbClr val="898989"/>
                </a:solidFill>
                <a:latin typeface="Arial" panose="020B0604020202020204" pitchFamily="34" charset="0"/>
                <a:ea typeface="宋体" panose="02010600030101010101" pitchFamily="2" charset="-122"/>
                <a:cs typeface="+mn-ea"/>
              </a:rPr>
              <a:pPr lvl="0" algn="r" eaLnBrk="1" fontAlgn="base" hangingPunct="1"/>
              <a:t>‹#›</a:t>
            </a:fld>
            <a:endParaRPr lang="en-US" altLang="zh-CN" sz="1200" strike="noStrike" noProof="1">
              <a:solidFill>
                <a:srgbClr val="898989"/>
              </a:solidFill>
            </a:endParaRP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1" y="1"/>
            <a:ext cx="9143999" cy="5143499"/>
          </a:xfrm>
          <a:prstGeom prst="rect">
            <a:avLst/>
          </a:prstGeom>
        </p:spPr>
      </p:pic>
      <p:sp>
        <p:nvSpPr>
          <p:cNvPr id="2" name="标题占位符 1"/>
          <p:cNvSpPr>
            <a:spLocks noGrp="1"/>
          </p:cNvSpPr>
          <p:nvPr>
            <p:ph type="title"/>
          </p:nvPr>
        </p:nvSpPr>
        <p:spPr>
          <a:xfrm>
            <a:off x="2352452" y="41443"/>
            <a:ext cx="4955852" cy="594066"/>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121494"/>
            <a:ext cx="8229600" cy="339447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p:timing>
    <p:tnLst>
      <p:par>
        <p:cTn id="1" dur="indefinite" restart="never" nodeType="tmRoot"/>
      </p:par>
    </p:tnLst>
  </p:timing>
  <p:txStyles>
    <p:titleStyle>
      <a:lvl1pPr algn="l" defTabSz="914400" rtl="0" eaLnBrk="1" latinLnBrk="0" hangingPunct="1">
        <a:spcBef>
          <a:spcPct val="0"/>
        </a:spcBef>
        <a:buNone/>
        <a:defRPr sz="28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title"/>
          </p:nvPr>
        </p:nvSpPr>
        <p:spPr/>
        <p:txBody>
          <a:bodyPr wrap="square" lIns="91440" tIns="45720" rIns="91440" bIns="45720" anchor="ctr"/>
          <a:lstStyle/>
          <a:p>
            <a:pPr eaLnBrk="1" hangingPunct="1"/>
            <a:endParaRPr lang="zh-CN" altLang="zh-CN" dirty="0"/>
          </a:p>
        </p:txBody>
      </p:sp>
      <p:pic>
        <p:nvPicPr>
          <p:cNvPr id="17411" name="Picture 10" descr="科学发展观5 拷贝"/>
          <p:cNvPicPr>
            <a:picLocks noChangeAspect="1"/>
          </p:cNvPicPr>
          <p:nvPr/>
        </p:nvPicPr>
        <p:blipFill>
          <a:blip r:embed="rId2" cstate="print"/>
          <a:stretch>
            <a:fillRect/>
          </a:stretch>
        </p:blipFill>
        <p:spPr>
          <a:xfrm>
            <a:off x="0" y="0"/>
            <a:ext cx="9144000" cy="5143500"/>
          </a:xfrm>
          <a:prstGeom prst="rect">
            <a:avLst/>
          </a:prstGeom>
          <a:noFill/>
          <a:ln w="9525">
            <a:noFill/>
          </a:ln>
        </p:spPr>
      </p:pic>
      <p:sp>
        <p:nvSpPr>
          <p:cNvPr id="17412" name="Text Box 6"/>
          <p:cNvSpPr txBox="1"/>
          <p:nvPr/>
        </p:nvSpPr>
        <p:spPr>
          <a:xfrm>
            <a:off x="-78740" y="1271587"/>
            <a:ext cx="9323705" cy="1200329"/>
          </a:xfrm>
          <a:prstGeom prst="rect">
            <a:avLst/>
          </a:prstGeom>
          <a:noFill/>
          <a:ln w="9525">
            <a:noFill/>
          </a:ln>
        </p:spPr>
        <p:txBody>
          <a:bodyPr wrap="square" anchor="t">
            <a:spAutoFit/>
          </a:bodyPr>
          <a:lstStyle/>
          <a:p>
            <a:pPr lvl="0" indent="0" algn="ctr"/>
            <a:r>
              <a:rPr lang="zh-CN" altLang="en-US" sz="3600" b="1" dirty="0" smtClean="0"/>
              <a:t>坚定文化自信，传承中华文化，</a:t>
            </a:r>
            <a:endParaRPr lang="en-US" altLang="zh-CN" sz="3600" b="1" dirty="0" smtClean="0"/>
          </a:p>
          <a:p>
            <a:pPr lvl="0" indent="0" algn="ctr"/>
            <a:r>
              <a:rPr lang="zh-CN" altLang="en-US" sz="3600" b="1" dirty="0" smtClean="0"/>
              <a:t>认真践行服务育人工作</a:t>
            </a:r>
            <a:endParaRPr lang="zh-CN" sz="3600" b="1" kern="1700" spc="500" dirty="0" smtClean="0">
              <a:solidFill>
                <a:schemeClr val="tx1"/>
              </a:solidFill>
              <a:latin typeface="+mn-ea"/>
              <a:sym typeface="+mn-ea"/>
            </a:endParaRPr>
          </a:p>
        </p:txBody>
      </p:sp>
      <p:sp>
        <p:nvSpPr>
          <p:cNvPr id="17413" name="矩形 217098"/>
          <p:cNvSpPr/>
          <p:nvPr/>
        </p:nvSpPr>
        <p:spPr>
          <a:xfrm>
            <a:off x="323528" y="2859782"/>
            <a:ext cx="8696325" cy="57150"/>
          </a:xfrm>
          <a:prstGeom prst="rect">
            <a:avLst/>
          </a:prstGeom>
          <a:solidFill>
            <a:srgbClr val="00AC00"/>
          </a:solidFill>
          <a:ln w="9525">
            <a:noFill/>
          </a:ln>
        </p:spPr>
        <p:txBody>
          <a:bodyPr anchor="t"/>
          <a:lstStyle/>
          <a:p>
            <a:pPr lvl="0" indent="0"/>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4644008" y="3507855"/>
            <a:ext cx="3037554" cy="1246495"/>
          </a:xfrm>
          <a:prstGeom prst="rect">
            <a:avLst/>
          </a:prstGeom>
          <a:noFill/>
        </p:spPr>
        <p:txBody>
          <a:bodyPr wrap="square" rtlCol="0">
            <a:spAutoFit/>
          </a:bodyPr>
          <a:lstStyle/>
          <a:p>
            <a:pPr lvl="0" indent="0" algn="ctr" fontAlgn="auto">
              <a:lnSpc>
                <a:spcPct val="100000"/>
              </a:lnSpc>
            </a:pPr>
            <a:r>
              <a:rPr lang="zh-CN" altLang="en-US" sz="2400" b="1" dirty="0" smtClean="0">
                <a:solidFill>
                  <a:srgbClr val="000000"/>
                </a:solidFill>
                <a:latin typeface="楷体" pitchFamily="49" charset="-122"/>
                <a:ea typeface="楷体" pitchFamily="49" charset="-122"/>
              </a:rPr>
              <a:t>夏善黎</a:t>
            </a:r>
            <a:r>
              <a:rPr lang="zh-CN" altLang="en-US" sz="2400" dirty="0" smtClean="0">
                <a:solidFill>
                  <a:srgbClr val="000000"/>
                </a:solidFill>
                <a:latin typeface="楷体" pitchFamily="49" charset="-122"/>
                <a:ea typeface="楷体" pitchFamily="49" charset="-122"/>
              </a:rPr>
              <a:t>  </a:t>
            </a:r>
            <a:endParaRPr lang="en-US" altLang="zh-CN" sz="2400" dirty="0" smtClean="0">
              <a:solidFill>
                <a:srgbClr val="000000"/>
              </a:solidFill>
              <a:latin typeface="楷体" pitchFamily="49" charset="-122"/>
              <a:ea typeface="楷体" pitchFamily="49" charset="-122"/>
            </a:endParaRPr>
          </a:p>
          <a:p>
            <a:pPr lvl="0" indent="0" algn="ctr" fontAlgn="auto">
              <a:lnSpc>
                <a:spcPct val="100000"/>
              </a:lnSpc>
            </a:pPr>
            <a:r>
              <a:rPr lang="en-US" altLang="zh-CN" sz="2400" dirty="0" smtClean="0">
                <a:solidFill>
                  <a:srgbClr val="000000"/>
                </a:solidFill>
                <a:latin typeface="楷体" pitchFamily="49" charset="-122"/>
                <a:ea typeface="楷体" pitchFamily="49" charset="-122"/>
              </a:rPr>
              <a:t>2019.10.29</a:t>
            </a:r>
            <a:endParaRPr lang="en-US" altLang="zh-CN" sz="2400" dirty="0">
              <a:solidFill>
                <a:srgbClr val="000000"/>
              </a:solidFill>
              <a:latin typeface="楷体" pitchFamily="49" charset="-122"/>
              <a:ea typeface="楷体" pitchFamily="49" charset="-122"/>
            </a:endParaRPr>
          </a:p>
          <a:p>
            <a:pPr lvl="0" indent="0" algn="ctr">
              <a:lnSpc>
                <a:spcPct val="75000"/>
              </a:lnSpc>
            </a:pPr>
            <a:endParaRPr lang="zh-CN" altLang="en-US" sz="3600" dirty="0">
              <a:latin typeface="黑体" pitchFamily="49" charset="-122"/>
              <a:ea typeface="黑体" pitchFamily="49" charset="-122"/>
            </a:endParaRPr>
          </a:p>
        </p:txBody>
      </p:sp>
    </p:spTree>
  </p:cSld>
  <p:clrMapOvr>
    <a:masterClrMapping/>
  </p:clrMapOvr>
  <p:transition spd="slow"/>
  <p:timing>
    <p:tnLst>
      <p:par>
        <p:cTn id="1" dur="indefinite" restart="never" nodeType="tmRoot"/>
      </p:par>
    </p:tnLst>
    <p:bldLst>
      <p:bldP spid="17412" grpId="0"/>
      <p:bldP spid="17412" grpId="1"/>
      <p:bldP spid="17412" grpId="2"/>
      <p:bldP spid="17412" grpId="3"/>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内容占位符 1"/>
          <p:cNvSpPr>
            <a:spLocks noGrp="1"/>
          </p:cNvSpPr>
          <p:nvPr>
            <p:ph idx="1"/>
          </p:nvPr>
        </p:nvSpPr>
        <p:spPr>
          <a:xfrm>
            <a:off x="395535" y="785800"/>
            <a:ext cx="7992889" cy="4071966"/>
          </a:xfrm>
        </p:spPr>
        <p:txBody>
          <a:bodyPr wrap="square" lIns="91440" tIns="45720" rIns="91440" bIns="45720" anchor="t">
            <a:noAutofit/>
          </a:bodyPr>
          <a:lstStyle/>
          <a:p>
            <a:pPr marL="0" indent="0">
              <a:buNone/>
            </a:pPr>
            <a:r>
              <a:rPr lang="zh-CN" altLang="en-US" sz="2000" dirty="0" smtClean="0">
                <a:latin typeface="楷体" pitchFamily="49" charset="-122"/>
                <a:ea typeface="楷体" pitchFamily="49" charset="-122"/>
              </a:rPr>
              <a:t>理论自信、制度自信、文化自信，立志肩负起民族复兴的时代重任。要在厚植爱国主义情怀上下功夫，让爱国主义精神在学生心中牢牢扎根。要在加强品德修养上下功夫，教育引导学生培育和践行社会主义核心价值观，踏踏实实修好品德，成为有大爱大德大情怀的人。要在增长知识见识上下功夫，教育引导学生珍惜学习时光，心无旁骛求知问学，增长见识，丰富学识，沿着求真理、求道理、明事理的方向前进。要在培养奋斗精神上下功夫，教育引导学生树立高远志向，历练敢于担当、不懈奋斗的精神，具有勇于奋斗的精神状态、乐观向上的人生态度，做到刚健有为、自强不息。要在增强综合素质上下功夫，教育引导学生培养综合能力，培养创新思维。要全面加强和改进学校美育，坚持以美育人、以文化人，提高学生审美和人文素养。”</a:t>
            </a:r>
            <a:endParaRPr lang="zh-CN" altLang="en-US" sz="2000" dirty="0">
              <a:ln>
                <a:noFill/>
              </a:ln>
              <a:solidFill>
                <a:schemeClr val="tx1"/>
              </a:solidFill>
              <a:effectLst/>
              <a:uLnTx/>
              <a:uFillTx/>
              <a:latin typeface="楷体" pitchFamily="49" charset="-122"/>
              <a:ea typeface="楷体" pitchFamily="49" charset="-122"/>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文本框 1"/>
          <p:cNvSpPr txBox="1"/>
          <p:nvPr/>
        </p:nvSpPr>
        <p:spPr>
          <a:xfrm>
            <a:off x="467544" y="857238"/>
            <a:ext cx="8136904" cy="2800767"/>
          </a:xfrm>
          <a:prstGeom prst="rect">
            <a:avLst/>
          </a:prstGeom>
          <a:noFill/>
          <a:ln w="9525">
            <a:noFill/>
          </a:ln>
        </p:spPr>
        <p:txBody>
          <a:bodyPr wrap="square" anchor="t">
            <a:spAutoFit/>
          </a:bodyPr>
          <a:lstStyle/>
          <a:p>
            <a:r>
              <a:rPr lang="zh-CN" altLang="en-US" sz="2000" b="1" dirty="0" smtClean="0"/>
              <a:t>二、坚定文化自信，传承中华优秀文化，认真践行服务育人</a:t>
            </a:r>
            <a:endParaRPr lang="zh-CN" altLang="en-US" sz="2000" dirty="0" smtClean="0"/>
          </a:p>
          <a:p>
            <a:endParaRPr lang="en-US" altLang="zh-CN" sz="2000" dirty="0" smtClean="0"/>
          </a:p>
          <a:p>
            <a:r>
              <a:rPr lang="zh-CN" altLang="en-US" sz="2000" dirty="0" smtClean="0"/>
              <a:t>（一）坚定理想信念，学习和传播中华优秀传统文化</a:t>
            </a:r>
            <a:endParaRPr lang="en-US" altLang="zh-CN" sz="2000" dirty="0" smtClean="0"/>
          </a:p>
          <a:p>
            <a:r>
              <a:rPr lang="en-US" altLang="zh-CN" sz="2000" dirty="0" smtClean="0"/>
              <a:t>            </a:t>
            </a:r>
            <a:r>
              <a:rPr lang="zh-CN" altLang="en-US" sz="2000" dirty="0" smtClean="0"/>
              <a:t>和社会主义先进文化</a:t>
            </a:r>
            <a:endParaRPr lang="en-US" altLang="zh-CN" sz="2000" dirty="0" smtClean="0"/>
          </a:p>
          <a:p>
            <a:endParaRPr lang="en-US" altLang="zh-CN" sz="2000" dirty="0" smtClean="0"/>
          </a:p>
          <a:p>
            <a:endParaRPr lang="en-US" altLang="zh-CN" sz="2000" dirty="0" smtClean="0"/>
          </a:p>
          <a:p>
            <a:endParaRPr lang="zh-CN" altLang="en-US" sz="2000" dirty="0" smtClean="0"/>
          </a:p>
          <a:p>
            <a:endParaRPr lang="zh-CN" altLang="en-US" sz="3600" dirty="0">
              <a:latin typeface="Arial" panose="020B0604020202020204" pitchFamily="34" charset="0"/>
              <a:ea typeface="宋体" panose="02010600030101010101" pitchFamily="2" charset="-122"/>
            </a:endParaRPr>
          </a:p>
        </p:txBody>
      </p:sp>
      <p:sp>
        <p:nvSpPr>
          <p:cNvPr id="3" name="矩形 2"/>
          <p:cNvSpPr/>
          <p:nvPr/>
        </p:nvSpPr>
        <p:spPr>
          <a:xfrm>
            <a:off x="357158" y="2357436"/>
            <a:ext cx="8143932" cy="2554545"/>
          </a:xfrm>
          <a:prstGeom prst="rect">
            <a:avLst/>
          </a:prstGeom>
        </p:spPr>
        <p:txBody>
          <a:bodyPr wrap="square">
            <a:spAutoFit/>
          </a:bodyPr>
          <a:lstStyle/>
          <a:p>
            <a:r>
              <a:rPr lang="zh-CN" altLang="en-US" sz="2000" dirty="0" smtClean="0"/>
              <a:t>  （二）充分发挥图书馆的特色和文化资源优势，做好服务育人工作</a:t>
            </a:r>
            <a:endParaRPr lang="en-US" altLang="zh-CN" sz="2000" dirty="0" smtClean="0"/>
          </a:p>
          <a:p>
            <a:endParaRPr lang="en-US" sz="2000" dirty="0" smtClean="0"/>
          </a:p>
          <a:p>
            <a:r>
              <a:rPr lang="en-US" sz="2000" dirty="0" smtClean="0"/>
              <a:t>     </a:t>
            </a:r>
            <a:r>
              <a:rPr lang="en-US" sz="2000" b="1" dirty="0" smtClean="0">
                <a:latin typeface="楷体" pitchFamily="49" charset="-122"/>
                <a:ea typeface="楷体" pitchFamily="49" charset="-122"/>
              </a:rPr>
              <a:t>1</a:t>
            </a:r>
            <a:r>
              <a:rPr lang="zh-CN" altLang="en-US" sz="2000" b="1" dirty="0" smtClean="0">
                <a:latin typeface="楷体" pitchFamily="49" charset="-122"/>
                <a:ea typeface="楷体" pitchFamily="49" charset="-122"/>
              </a:rPr>
              <a:t>、港湾校区图书馆在育人工作上的近况</a:t>
            </a:r>
            <a:endParaRPr lang="en-US" altLang="zh-CN" sz="2000" b="1" dirty="0" smtClean="0">
              <a:latin typeface="楷体" pitchFamily="49" charset="-122"/>
              <a:ea typeface="楷体" pitchFamily="49" charset="-122"/>
            </a:endParaRPr>
          </a:p>
          <a:p>
            <a:endParaRPr lang="zh-CN" altLang="en-US" sz="2000" dirty="0" smtClean="0"/>
          </a:p>
          <a:p>
            <a:r>
              <a:rPr lang="zh-CN" altLang="en-US" sz="2000" dirty="0" smtClean="0">
                <a:latin typeface="楷体" pitchFamily="49" charset="-122"/>
                <a:ea typeface="楷体" pitchFamily="49" charset="-122"/>
              </a:rPr>
              <a:t>（</a:t>
            </a:r>
            <a:r>
              <a:rPr lang="en-US" sz="2000" dirty="0" smtClean="0">
                <a:latin typeface="楷体" pitchFamily="49" charset="-122"/>
                <a:ea typeface="楷体" pitchFamily="49" charset="-122"/>
              </a:rPr>
              <a:t>1</a:t>
            </a:r>
            <a:r>
              <a:rPr lang="zh-CN" altLang="en-US" sz="2000" dirty="0" smtClean="0">
                <a:latin typeface="楷体" pitchFamily="49" charset="-122"/>
                <a:ea typeface="楷体" pitchFamily="49" charset="-122"/>
              </a:rPr>
              <a:t>）引导学生读书活动开展，积极推动文化传承和学风建设</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a:t>
            </a:r>
            <a:r>
              <a:rPr lang="en-US" sz="2000" dirty="0" smtClean="0">
                <a:latin typeface="楷体" pitchFamily="49" charset="-122"/>
                <a:ea typeface="楷体" pitchFamily="49" charset="-122"/>
              </a:rPr>
              <a:t>2</a:t>
            </a:r>
            <a:r>
              <a:rPr lang="zh-CN" altLang="en-US" sz="2000" dirty="0" smtClean="0">
                <a:latin typeface="楷体" pitchFamily="49" charset="-122"/>
                <a:ea typeface="楷体" pitchFamily="49" charset="-122"/>
              </a:rPr>
              <a:t>）积极挖潜进行空间改造，优化环境拓展功能</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a:t>
            </a:r>
            <a:r>
              <a:rPr lang="en-US" sz="2000" dirty="0" smtClean="0">
                <a:latin typeface="楷体" pitchFamily="49" charset="-122"/>
                <a:ea typeface="楷体" pitchFamily="49" charset="-122"/>
              </a:rPr>
              <a:t>3</a:t>
            </a:r>
            <a:r>
              <a:rPr lang="zh-CN" altLang="en-US" sz="2000" dirty="0" smtClean="0">
                <a:latin typeface="楷体" pitchFamily="49" charset="-122"/>
                <a:ea typeface="楷体" pitchFamily="49" charset="-122"/>
              </a:rPr>
              <a:t>）发挥特长指导学生社团活动，营造课外学习氛围，提升学生素质</a:t>
            </a:r>
            <a:endParaRPr lang="en-US" altLang="zh-CN" sz="2000" dirty="0" smtClean="0">
              <a:latin typeface="楷体" pitchFamily="49" charset="-122"/>
              <a:ea typeface="楷体" pitchFamily="49" charset="-122"/>
            </a:endParaRPr>
          </a:p>
          <a:p>
            <a:endParaRPr lang="zh-CN" altLang="en-US" sz="2000" dirty="0" smtClean="0"/>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文本框 1"/>
          <p:cNvSpPr txBox="1"/>
          <p:nvPr/>
        </p:nvSpPr>
        <p:spPr>
          <a:xfrm>
            <a:off x="357158" y="642924"/>
            <a:ext cx="8280920" cy="4893647"/>
          </a:xfrm>
          <a:prstGeom prst="rect">
            <a:avLst/>
          </a:prstGeom>
          <a:noFill/>
          <a:ln w="9525">
            <a:noFill/>
          </a:ln>
        </p:spPr>
        <p:txBody>
          <a:bodyPr wrap="square" anchor="t">
            <a:spAutoFit/>
          </a:bodyPr>
          <a:lstStyle/>
          <a:p>
            <a:r>
              <a:rPr lang="zh-CN" altLang="en-US" sz="2400" dirty="0" smtClean="0">
                <a:ln>
                  <a:noFill/>
                </a:ln>
                <a:effectLst/>
                <a:uLnTx/>
                <a:uFillTx/>
                <a:latin typeface="+mn-ea"/>
                <a:sym typeface="宋体" panose="02010600030101010101" pitchFamily="2" charset="-122"/>
              </a:rPr>
              <a:t> </a:t>
            </a:r>
            <a:r>
              <a:rPr lang="en-US" sz="2000" b="1" dirty="0" smtClean="0">
                <a:latin typeface="楷体" pitchFamily="49" charset="-122"/>
                <a:ea typeface="楷体" pitchFamily="49" charset="-122"/>
              </a:rPr>
              <a:t>2</a:t>
            </a:r>
            <a:r>
              <a:rPr lang="zh-CN" altLang="en-US" sz="2000" b="1" dirty="0" smtClean="0">
                <a:latin typeface="楷体" pitchFamily="49" charset="-122"/>
                <a:ea typeface="楷体" pitchFamily="49" charset="-122"/>
              </a:rPr>
              <a:t>、图书馆在开展育人工作上还存在的问题和不足</a:t>
            </a:r>
          </a:p>
          <a:p>
            <a:r>
              <a:rPr lang="zh-CN" altLang="en-US" sz="2000" dirty="0" smtClean="0">
                <a:latin typeface="楷体" pitchFamily="49" charset="-122"/>
                <a:ea typeface="楷体" pitchFamily="49" charset="-122"/>
              </a:rPr>
              <a:t>（</a:t>
            </a:r>
            <a:r>
              <a:rPr lang="en-US" sz="2000" dirty="0" smtClean="0">
                <a:latin typeface="楷体" pitchFamily="49" charset="-122"/>
                <a:ea typeface="楷体" pitchFamily="49" charset="-122"/>
              </a:rPr>
              <a:t>1</a:t>
            </a:r>
            <a:r>
              <a:rPr lang="zh-CN" altLang="en-US" sz="2000" dirty="0" smtClean="0">
                <a:latin typeface="楷体" pitchFamily="49" charset="-122"/>
                <a:ea typeface="楷体" pitchFamily="49" charset="-122"/>
              </a:rPr>
              <a:t>）图书馆服务育人工作开展有间断性，未能形成稳定而有机的</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     长期操作机制</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2）</a:t>
            </a:r>
            <a:r>
              <a:rPr lang="zh-CN" altLang="en-US" sz="2000" dirty="0" smtClean="0">
                <a:latin typeface="楷体" pitchFamily="49" charset="-122"/>
                <a:ea typeface="楷体" pitchFamily="49" charset="-122"/>
              </a:rPr>
              <a:t>图书馆的服务育人空间有待进一步开发利用，以满足学生的</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     不同需要</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a:t>
            </a:r>
            <a:r>
              <a:rPr lang="en-US" sz="2000" dirty="0" smtClean="0">
                <a:latin typeface="楷体" pitchFamily="49" charset="-122"/>
                <a:ea typeface="楷体" pitchFamily="49" charset="-122"/>
              </a:rPr>
              <a:t>3</a:t>
            </a:r>
            <a:r>
              <a:rPr lang="zh-CN" altLang="en-US" sz="2000" dirty="0" smtClean="0">
                <a:latin typeface="楷体" pitchFamily="49" charset="-122"/>
                <a:ea typeface="楷体" pitchFamily="49" charset="-122"/>
              </a:rPr>
              <a:t>）参与图书馆文化活动的学生面还不够广，活动内容还不够丰富</a:t>
            </a:r>
            <a:endParaRPr lang="en-US" altLang="zh-CN" sz="2000" dirty="0" smtClean="0">
              <a:latin typeface="楷体" pitchFamily="49" charset="-122"/>
              <a:ea typeface="楷体" pitchFamily="49" charset="-122"/>
            </a:endParaRPr>
          </a:p>
          <a:p>
            <a:endParaRPr lang="en-US" altLang="zh-CN" sz="2000" dirty="0" smtClean="0">
              <a:latin typeface="楷体" pitchFamily="49" charset="-122"/>
              <a:ea typeface="楷体" pitchFamily="49" charset="-122"/>
            </a:endParaRPr>
          </a:p>
          <a:p>
            <a:r>
              <a:rPr lang="en-US" altLang="en-US" sz="2000" b="1" dirty="0" smtClean="0">
                <a:latin typeface="楷体" pitchFamily="49" charset="-122"/>
                <a:ea typeface="楷体" pitchFamily="49" charset="-122"/>
              </a:rPr>
              <a:t> 3</a:t>
            </a:r>
            <a:r>
              <a:rPr lang="zh-CN" altLang="en-US" sz="2000" b="1" dirty="0" smtClean="0">
                <a:latin typeface="楷体" pitchFamily="49" charset="-122"/>
                <a:ea typeface="楷体" pitchFamily="49" charset="-122"/>
              </a:rPr>
              <a:t>、今后一阶段图书馆破解问题的途径</a:t>
            </a:r>
            <a:endParaRPr lang="en-US" altLang="zh-CN" sz="2000" b="1" dirty="0" smtClean="0">
              <a:latin typeface="楷体" pitchFamily="49" charset="-122"/>
              <a:ea typeface="楷体" pitchFamily="49" charset="-122"/>
            </a:endParaRPr>
          </a:p>
          <a:p>
            <a:r>
              <a:rPr lang="zh-CN" altLang="en-US"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1）</a:t>
            </a:r>
            <a:r>
              <a:rPr lang="zh-CN" altLang="en-US" sz="2000" dirty="0" smtClean="0">
                <a:latin typeface="楷体" pitchFamily="49" charset="-122"/>
                <a:ea typeface="楷体" pitchFamily="49" charset="-122"/>
              </a:rPr>
              <a:t>结合图书馆的各种资源优势，积极开展阅读推广活动，并建立</a:t>
            </a:r>
            <a:endParaRPr lang="en-US" altLang="zh-CN" sz="2000" dirty="0" smtClean="0">
              <a:latin typeface="楷体" pitchFamily="49" charset="-122"/>
              <a:ea typeface="楷体" pitchFamily="49" charset="-122"/>
            </a:endParaRPr>
          </a:p>
          <a:p>
            <a:r>
              <a:rPr lang="en-US" altLang="zh-CN" sz="2000" dirty="0" smtClean="0">
                <a:latin typeface="楷体" pitchFamily="49" charset="-122"/>
                <a:ea typeface="楷体" pitchFamily="49" charset="-122"/>
              </a:rPr>
              <a:t>     </a:t>
            </a:r>
            <a:r>
              <a:rPr lang="zh-CN" altLang="en-US" sz="2000" dirty="0" smtClean="0">
                <a:latin typeface="楷体" pitchFamily="49" charset="-122"/>
                <a:ea typeface="楷体" pitchFamily="49" charset="-122"/>
              </a:rPr>
              <a:t>一套有效的常年运作机制</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2）</a:t>
            </a:r>
            <a:r>
              <a:rPr lang="zh-CN" altLang="en-US" sz="2000" dirty="0" smtClean="0">
                <a:latin typeface="楷体" pitchFamily="49" charset="-122"/>
                <a:ea typeface="楷体" pitchFamily="49" charset="-122"/>
              </a:rPr>
              <a:t>继续开发图书馆的空间资源，改造多种文化活动的场所，并建立</a:t>
            </a:r>
            <a:endParaRPr lang="en-US" altLang="zh-CN" sz="2000" dirty="0" smtClean="0">
              <a:latin typeface="楷体" pitchFamily="49" charset="-122"/>
              <a:ea typeface="楷体" pitchFamily="49" charset="-122"/>
            </a:endParaRPr>
          </a:p>
          <a:p>
            <a:r>
              <a:rPr lang="en-US" altLang="zh-CN" sz="2000" dirty="0" smtClean="0">
                <a:latin typeface="楷体" pitchFamily="49" charset="-122"/>
                <a:ea typeface="楷体" pitchFamily="49" charset="-122"/>
              </a:rPr>
              <a:t>     </a:t>
            </a:r>
            <a:r>
              <a:rPr lang="zh-CN" altLang="en-US" sz="2000" dirty="0" smtClean="0">
                <a:latin typeface="楷体" pitchFamily="49" charset="-122"/>
                <a:ea typeface="楷体" pitchFamily="49" charset="-122"/>
              </a:rPr>
              <a:t>一套有效的运行管理制度，保障好学生各种文化活动的开展</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3）</a:t>
            </a:r>
            <a:r>
              <a:rPr lang="zh-CN" altLang="en-US" sz="2000" dirty="0" smtClean="0">
                <a:latin typeface="楷体" pitchFamily="49" charset="-122"/>
                <a:ea typeface="楷体" pitchFamily="49" charset="-122"/>
              </a:rPr>
              <a:t>与学生部门积极配合，做好文化宣传展示，增强校园文化气息</a:t>
            </a:r>
            <a:endParaRPr lang="en-US" altLang="zh-CN" sz="2000" dirty="0" smtClean="0">
              <a:latin typeface="楷体" pitchFamily="49" charset="-122"/>
              <a:ea typeface="楷体" pitchFamily="49" charset="-122"/>
            </a:endParaRPr>
          </a:p>
          <a:p>
            <a:endParaRPr lang="zh-CN" altLang="en-US" sz="2000" b="0" dirty="0">
              <a:solidFill>
                <a:srgbClr val="FF0000"/>
              </a:solidFill>
              <a:latin typeface="+mn-ea"/>
              <a:sym typeface="宋体" panose="02010600030101010101" pitchFamily="2" charset="-122"/>
            </a:endParaRPr>
          </a:p>
          <a:p>
            <a:endParaRPr lang="zh-CN" altLang="en-US" sz="2800" b="0" dirty="0">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内容占位符 1"/>
          <p:cNvSpPr>
            <a:spLocks noGrp="1"/>
          </p:cNvSpPr>
          <p:nvPr>
            <p:ph idx="4294967295"/>
          </p:nvPr>
        </p:nvSpPr>
        <p:spPr>
          <a:xfrm>
            <a:off x="285720" y="1785932"/>
            <a:ext cx="8352928" cy="1428760"/>
          </a:xfrm>
        </p:spPr>
        <p:txBody>
          <a:bodyPr wrap="square" lIns="91440" tIns="45720" rIns="91440" bIns="45720" anchor="t">
            <a:normAutofit/>
          </a:bodyPr>
          <a:lstStyle/>
          <a:p>
            <a:pPr marL="0" indent="0" algn="ctr" eaLnBrk="1" hangingPunct="1">
              <a:buNone/>
            </a:pPr>
            <a:r>
              <a:rPr lang="zh-CN" altLang="en-US" sz="3600" b="1" dirty="0" smtClean="0">
                <a:ln>
                  <a:noFill/>
                </a:ln>
                <a:effectLst/>
                <a:uLnTx/>
                <a:uFillTx/>
                <a:latin typeface="黑体" pitchFamily="49" charset="-122"/>
                <a:ea typeface="黑体" pitchFamily="49" charset="-122"/>
              </a:rPr>
              <a:t>感谢聆听</a:t>
            </a:r>
            <a:endParaRPr lang="en-US" altLang="zh-CN" sz="3600" b="1" dirty="0" smtClean="0">
              <a:ln>
                <a:noFill/>
              </a:ln>
              <a:effectLst/>
              <a:uLnTx/>
              <a:uFillTx/>
              <a:latin typeface="黑体" pitchFamily="49" charset="-122"/>
              <a:ea typeface="黑体" pitchFamily="49" charset="-122"/>
            </a:endParaRPr>
          </a:p>
          <a:p>
            <a:pPr marL="0" indent="0" algn="ctr" eaLnBrk="1" hangingPunct="1">
              <a:buNone/>
            </a:pPr>
            <a:r>
              <a:rPr lang="zh-CN" altLang="en-US" sz="3600" b="1" dirty="0" smtClean="0">
                <a:ln>
                  <a:noFill/>
                </a:ln>
                <a:effectLst/>
                <a:uLnTx/>
                <a:uFillTx/>
                <a:latin typeface="黑体" pitchFamily="49" charset="-122"/>
                <a:ea typeface="黑体" pitchFamily="49" charset="-122"/>
              </a:rPr>
              <a:t>请批评指正    </a:t>
            </a:r>
            <a:endParaRPr lang="zh-CN" altLang="en-US" sz="3600" b="1" dirty="0">
              <a:ln>
                <a:noFill/>
              </a:ln>
              <a:effectLst/>
              <a:uLnTx/>
              <a:uFillTx/>
              <a:latin typeface="黑体" pitchFamily="49" charset="-122"/>
              <a:ea typeface="黑体" pitchFamily="49" charset="-122"/>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57200" y="843558"/>
            <a:ext cx="8229600" cy="3871332"/>
          </a:xfrm>
        </p:spPr>
        <p:txBody>
          <a:bodyPr>
            <a:normAutofit fontScale="70000" lnSpcReduction="20000"/>
          </a:bodyPr>
          <a:lstStyle/>
          <a:p>
            <a:pPr>
              <a:lnSpc>
                <a:spcPct val="120000"/>
              </a:lnSpc>
              <a:buNone/>
            </a:pPr>
            <a:r>
              <a:rPr lang="zh-CN" altLang="en-US" sz="3100" dirty="0" smtClean="0"/>
              <a:t>       习近平总书记在党的十九大报告中说：</a:t>
            </a:r>
            <a:endParaRPr lang="en-US" altLang="zh-CN" sz="3100" dirty="0" smtClean="0"/>
          </a:p>
          <a:p>
            <a:pPr>
              <a:lnSpc>
                <a:spcPct val="120000"/>
              </a:lnSpc>
              <a:buNone/>
            </a:pPr>
            <a:r>
              <a:rPr lang="zh-CN" altLang="en-US" sz="3100" b="1" dirty="0" smtClean="0"/>
              <a:t>     “文化兴国运兴，文化强民族强。没有高度的文化自信，</a:t>
            </a:r>
            <a:endParaRPr lang="en-US" altLang="zh-CN" sz="3100" b="1" dirty="0" smtClean="0"/>
          </a:p>
          <a:p>
            <a:pPr>
              <a:lnSpc>
                <a:spcPct val="120000"/>
              </a:lnSpc>
              <a:buNone/>
            </a:pPr>
            <a:r>
              <a:rPr lang="zh-CN" altLang="en-US" sz="3100" b="1" dirty="0" smtClean="0"/>
              <a:t>         没有文化的繁荣兴盛，就没有中华民族伟大复兴。”</a:t>
            </a:r>
            <a:endParaRPr lang="en-US" altLang="zh-CN" sz="3100" b="1" dirty="0" smtClean="0"/>
          </a:p>
          <a:p>
            <a:pPr>
              <a:buNone/>
            </a:pPr>
            <a:endParaRPr lang="en-US" altLang="zh-CN" sz="2400" b="1" dirty="0" smtClean="0"/>
          </a:p>
          <a:p>
            <a:pPr>
              <a:buNone/>
            </a:pPr>
            <a:r>
              <a:rPr lang="zh-CN" altLang="en-US" sz="2800" b="1" dirty="0" smtClean="0"/>
              <a:t>一、学习习近平新时代中国特色社会主义思想的体会</a:t>
            </a:r>
          </a:p>
          <a:p>
            <a:pPr>
              <a:buNone/>
            </a:pPr>
            <a:endParaRPr lang="en-US" altLang="zh-CN" sz="2800" dirty="0" smtClean="0"/>
          </a:p>
          <a:p>
            <a:pPr>
              <a:buNone/>
            </a:pPr>
            <a:r>
              <a:rPr lang="zh-CN" altLang="en-US" sz="2800" dirty="0" smtClean="0"/>
              <a:t>（一）实现中华民族伟大复兴，就是中华民族近代以来最伟大的梦想</a:t>
            </a:r>
            <a:endParaRPr lang="en-US" altLang="zh-CN" sz="2800" dirty="0" smtClean="0"/>
          </a:p>
          <a:p>
            <a:pPr>
              <a:buNone/>
            </a:pPr>
            <a:r>
              <a:rPr lang="en-US" sz="2800" b="1" dirty="0" smtClean="0">
                <a:ea typeface="华文仿宋" pitchFamily="2" charset="-122"/>
              </a:rPr>
              <a:t>       </a:t>
            </a:r>
          </a:p>
          <a:p>
            <a:pPr>
              <a:buNone/>
            </a:pPr>
            <a:r>
              <a:rPr lang="en-US" sz="2800" dirty="0" smtClean="0">
                <a:ea typeface="华文仿宋" pitchFamily="2" charset="-122"/>
              </a:rPr>
              <a:t>       </a:t>
            </a:r>
            <a:r>
              <a:rPr lang="en-US" sz="2800" dirty="0" smtClean="0">
                <a:ea typeface="楷体" pitchFamily="49" charset="-122"/>
              </a:rPr>
              <a:t>2012</a:t>
            </a:r>
            <a:r>
              <a:rPr lang="zh-CN" altLang="en-US" sz="2800" dirty="0" smtClean="0">
                <a:ea typeface="楷体" pitchFamily="49" charset="-122"/>
              </a:rPr>
              <a:t>年</a:t>
            </a:r>
            <a:r>
              <a:rPr lang="en-US" sz="2800" dirty="0" smtClean="0">
                <a:ea typeface="楷体" pitchFamily="49" charset="-122"/>
              </a:rPr>
              <a:t>11</a:t>
            </a:r>
            <a:r>
              <a:rPr lang="zh-CN" altLang="en-US" sz="2800" dirty="0" smtClean="0">
                <a:ea typeface="楷体" pitchFamily="49" charset="-122"/>
              </a:rPr>
              <a:t>月</a:t>
            </a:r>
            <a:r>
              <a:rPr lang="en-US" sz="2800" dirty="0" smtClean="0">
                <a:ea typeface="楷体" pitchFamily="49" charset="-122"/>
              </a:rPr>
              <a:t>29</a:t>
            </a:r>
            <a:r>
              <a:rPr lang="zh-CN" altLang="en-US" sz="2800" dirty="0" smtClean="0">
                <a:ea typeface="楷体" pitchFamily="49" charset="-122"/>
              </a:rPr>
              <a:t>日习近</a:t>
            </a:r>
            <a:r>
              <a:rPr lang="zh-CN" altLang="en-US" sz="2800" dirty="0" smtClean="0">
                <a:ea typeface="楷体" pitchFamily="49" charset="-122"/>
              </a:rPr>
              <a:t>平总书记在</a:t>
            </a:r>
            <a:r>
              <a:rPr lang="zh-CN" altLang="en-US" sz="2800" dirty="0" smtClean="0">
                <a:ea typeface="楷体" pitchFamily="49" charset="-122"/>
              </a:rPr>
              <a:t>参观</a:t>
            </a:r>
            <a:r>
              <a:rPr lang="en-US" altLang="zh-CN" sz="2800" dirty="0" smtClean="0">
                <a:ea typeface="楷体" pitchFamily="49" charset="-122"/>
              </a:rPr>
              <a:t>《</a:t>
            </a:r>
            <a:r>
              <a:rPr lang="zh-CN" altLang="en-US" sz="2800" dirty="0" smtClean="0">
                <a:ea typeface="楷体" pitchFamily="49" charset="-122"/>
              </a:rPr>
              <a:t>复兴之路</a:t>
            </a:r>
            <a:r>
              <a:rPr lang="en-US" altLang="zh-CN" sz="2800" dirty="0" smtClean="0">
                <a:ea typeface="楷体" pitchFamily="49" charset="-122"/>
              </a:rPr>
              <a:t>》</a:t>
            </a:r>
            <a:r>
              <a:rPr lang="zh-CN" altLang="en-US" sz="2800" dirty="0" smtClean="0">
                <a:ea typeface="楷体" pitchFamily="49" charset="-122"/>
              </a:rPr>
              <a:t>展览时强调：“实现中华民族伟大复兴，就是中华民族近代以来最伟大的梦想。这个梦想，凝聚了几代中国人的夙愿，体现了中华民族和中国人民的整体利益，是每一个中华儿女的共同期盼。”</a:t>
            </a:r>
            <a:endParaRPr lang="en-US" altLang="zh-CN" sz="2800" dirty="0" smtClean="0">
              <a:ea typeface="楷体" pitchFamily="49" charset="-122"/>
            </a:endParaRPr>
          </a:p>
          <a:p>
            <a:pPr>
              <a:buNone/>
            </a:pPr>
            <a:endParaRPr lang="zh-CN" altLang="en-US" sz="2000" dirty="0">
              <a:latin typeface="+mn-ea"/>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p:nvPr/>
        </p:nvSpPr>
        <p:spPr bwMode="auto">
          <a:xfrm>
            <a:off x="539552" y="699542"/>
            <a:ext cx="8208912" cy="4032448"/>
          </a:xfrm>
          <a:prstGeom prst="rect">
            <a:avLst/>
          </a:prstGeom>
          <a:noFill/>
          <a:ln w="0">
            <a:noFill/>
          </a:ln>
        </p:spPr>
        <p:txBody>
          <a:bodyPr vert="horz" wrap="square" lIns="68580" tIns="34290" rIns="68580" bIns="34290" numCol="1" anchor="t">
            <a:noAutofit/>
            <a:scene3d>
              <a:camera prst="orthographicFront"/>
              <a:lightRig rig="threePt" dir="t"/>
            </a:scene3d>
          </a:bodyPr>
          <a:lstStyle/>
          <a:p>
            <a:pPr eaLnBrk="0">
              <a:lnSpc>
                <a:spcPct val="150000"/>
              </a:lnSpc>
              <a:spcBef>
                <a:spcPts val="600"/>
              </a:spcBef>
              <a:buClr>
                <a:srgbClr val="990000"/>
              </a:buClr>
            </a:pPr>
            <a:r>
              <a:rPr lang="zh-CN" altLang="en-US" sz="2000" dirty="0" smtClean="0"/>
              <a:t>（二）中国今天取得的举世瞩目成就是全国人民艰苦奋斗干出来的</a:t>
            </a:r>
            <a:endParaRPr lang="zh-CN" altLang="en-US" sz="2000" dirty="0" smtClean="0">
              <a:solidFill>
                <a:srgbClr val="FF0000"/>
              </a:solidFill>
              <a:effectLst/>
              <a:uFillTx/>
              <a:latin typeface="黑体" pitchFamily="49" charset="-122"/>
              <a:ea typeface="黑体" pitchFamily="49" charset="-122"/>
            </a:endParaRPr>
          </a:p>
          <a:p>
            <a:pPr eaLnBrk="0">
              <a:spcBef>
                <a:spcPts val="600"/>
              </a:spcBef>
              <a:buClr>
                <a:srgbClr val="990000"/>
              </a:buClr>
            </a:pPr>
            <a:r>
              <a:rPr lang="en-US" sz="2000" dirty="0" smtClean="0">
                <a:ea typeface="Adobe 楷体 Std R" pitchFamily="18" charset="-122"/>
              </a:rPr>
              <a:t>   </a:t>
            </a:r>
            <a:r>
              <a:rPr lang="en-US" sz="2000" dirty="0" smtClean="0">
                <a:latin typeface="楷体" pitchFamily="49" charset="-122"/>
                <a:ea typeface="楷体" pitchFamily="49" charset="-122"/>
              </a:rPr>
              <a:t>2019</a:t>
            </a:r>
            <a:r>
              <a:rPr lang="zh-CN" altLang="en-US" sz="2000" dirty="0" smtClean="0">
                <a:latin typeface="楷体" pitchFamily="49" charset="-122"/>
                <a:ea typeface="楷体" pitchFamily="49" charset="-122"/>
              </a:rPr>
              <a:t>年</a:t>
            </a:r>
            <a:r>
              <a:rPr lang="en-US" sz="2000" dirty="0" smtClean="0">
                <a:latin typeface="楷体" pitchFamily="49" charset="-122"/>
                <a:ea typeface="楷体" pitchFamily="49" charset="-122"/>
              </a:rPr>
              <a:t>2</a:t>
            </a:r>
            <a:r>
              <a:rPr lang="zh-CN" altLang="en-US" sz="2000" dirty="0" smtClean="0">
                <a:latin typeface="楷体" pitchFamily="49" charset="-122"/>
                <a:ea typeface="楷体" pitchFamily="49" charset="-122"/>
              </a:rPr>
              <a:t>月</a:t>
            </a:r>
            <a:r>
              <a:rPr lang="en-US" sz="2000" dirty="0" smtClean="0">
                <a:latin typeface="楷体" pitchFamily="49" charset="-122"/>
                <a:ea typeface="楷体" pitchFamily="49" charset="-122"/>
              </a:rPr>
              <a:t>20</a:t>
            </a:r>
            <a:r>
              <a:rPr lang="zh-CN" altLang="en-US" sz="2000" dirty="0" smtClean="0">
                <a:latin typeface="楷体" pitchFamily="49" charset="-122"/>
                <a:ea typeface="楷体" pitchFamily="49" charset="-122"/>
              </a:rPr>
              <a:t>日习总书记在会见探月工程嫦娥四号任务参研参试人员代表时强调：“中国奇迹”靠什么？实践告诉我们，伟大事业都始于梦想。实践告诉我们，伟大事业都基于创新。实践告诉我们，伟大事业都成于实干。</a:t>
            </a:r>
            <a:endParaRPr lang="en-US" altLang="zh-CN" sz="2000" dirty="0" smtClean="0">
              <a:latin typeface="楷体" pitchFamily="49" charset="-122"/>
              <a:ea typeface="楷体" pitchFamily="49" charset="-122"/>
            </a:endParaRPr>
          </a:p>
          <a:p>
            <a:pPr eaLnBrk="0">
              <a:lnSpc>
                <a:spcPct val="150000"/>
              </a:lnSpc>
              <a:spcBef>
                <a:spcPts val="600"/>
              </a:spcBef>
              <a:buClr>
                <a:srgbClr val="990000"/>
              </a:buClr>
            </a:pPr>
            <a:endParaRPr lang="en-US" altLang="zh-CN" sz="2000" b="1" dirty="0" smtClean="0">
              <a:ea typeface="Adobe 楷体 Std R" pitchFamily="18" charset="-122"/>
            </a:endParaRPr>
          </a:p>
          <a:p>
            <a:pPr eaLnBrk="0">
              <a:lnSpc>
                <a:spcPct val="150000"/>
              </a:lnSpc>
              <a:spcBef>
                <a:spcPts val="600"/>
              </a:spcBef>
              <a:buClr>
                <a:srgbClr val="990000"/>
              </a:buClr>
            </a:pPr>
            <a:endParaRPr lang="en-US" altLang="zh-CN" sz="2000" b="1" dirty="0" smtClean="0">
              <a:solidFill>
                <a:srgbClr val="000000"/>
              </a:solidFill>
              <a:effectLst/>
              <a:uFillTx/>
              <a:latin typeface="Adobe 楷体 Std R" pitchFamily="18" charset="-122"/>
              <a:ea typeface="Adobe 楷体 Std R" pitchFamily="18" charset="-122"/>
            </a:endParaRPr>
          </a:p>
        </p:txBody>
      </p:sp>
      <p:sp>
        <p:nvSpPr>
          <p:cNvPr id="4" name="矩形 3"/>
          <p:cNvSpPr/>
          <p:nvPr/>
        </p:nvSpPr>
        <p:spPr>
          <a:xfrm>
            <a:off x="642910" y="2643188"/>
            <a:ext cx="7929618" cy="707886"/>
          </a:xfrm>
          <a:prstGeom prst="rect">
            <a:avLst/>
          </a:prstGeom>
        </p:spPr>
        <p:txBody>
          <a:bodyPr wrap="square">
            <a:spAutoFit/>
          </a:bodyPr>
          <a:lstStyle/>
          <a:p>
            <a:r>
              <a:rPr lang="en-US" sz="2000" dirty="0" smtClean="0">
                <a:latin typeface="楷体" pitchFamily="49" charset="-122"/>
                <a:ea typeface="楷体" pitchFamily="49" charset="-122"/>
              </a:rPr>
              <a:t>2013</a:t>
            </a:r>
            <a:r>
              <a:rPr lang="zh-CN" altLang="en-US" sz="2000" dirty="0" smtClean="0">
                <a:latin typeface="楷体" pitchFamily="49" charset="-122"/>
                <a:ea typeface="楷体" pitchFamily="49" charset="-122"/>
              </a:rPr>
              <a:t>年</a:t>
            </a:r>
            <a:r>
              <a:rPr lang="en-US" sz="2000" dirty="0" smtClean="0">
                <a:latin typeface="楷体" pitchFamily="49" charset="-122"/>
                <a:ea typeface="楷体" pitchFamily="49" charset="-122"/>
              </a:rPr>
              <a:t>4</a:t>
            </a:r>
            <a:r>
              <a:rPr lang="zh-CN" altLang="en-US" sz="2000" dirty="0" smtClean="0">
                <a:latin typeface="楷体" pitchFamily="49" charset="-122"/>
                <a:ea typeface="楷体" pitchFamily="49" charset="-122"/>
              </a:rPr>
              <a:t>月</a:t>
            </a:r>
            <a:r>
              <a:rPr lang="en-US" sz="2000" dirty="0" smtClean="0">
                <a:latin typeface="楷体" pitchFamily="49" charset="-122"/>
                <a:ea typeface="楷体" pitchFamily="49" charset="-122"/>
              </a:rPr>
              <a:t>28</a:t>
            </a:r>
            <a:r>
              <a:rPr lang="zh-CN" altLang="en-US" sz="2000" dirty="0" smtClean="0">
                <a:latin typeface="楷体" pitchFamily="49" charset="-122"/>
                <a:ea typeface="楷体" pitchFamily="49" charset="-122"/>
              </a:rPr>
              <a:t>日</a:t>
            </a:r>
            <a:r>
              <a:rPr lang="zh-CN" altLang="en-US" sz="2000" dirty="0" smtClean="0">
                <a:latin typeface="楷体" pitchFamily="49" charset="-122"/>
                <a:ea typeface="楷体" pitchFamily="49" charset="-122"/>
              </a:rPr>
              <a:t>习总书记在</a:t>
            </a:r>
            <a:r>
              <a:rPr lang="zh-CN" altLang="en-US" sz="2000" dirty="0" smtClean="0">
                <a:latin typeface="楷体" pitchFamily="49" charset="-122"/>
                <a:ea typeface="楷体" pitchFamily="49" charset="-122"/>
              </a:rPr>
              <a:t>全国劳动模范代表座谈时的讲话：</a:t>
            </a:r>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“真抓才能攻坚克难，实干才能梦想成真。”</a:t>
            </a:r>
            <a:endParaRPr lang="zh-CN" altLang="en-US" sz="2000" dirty="0">
              <a:latin typeface="楷体" pitchFamily="49" charset="-122"/>
              <a:ea typeface="楷体" pitchFamily="49" charset="-122"/>
            </a:endParaRPr>
          </a:p>
        </p:txBody>
      </p:sp>
      <p:sp>
        <p:nvSpPr>
          <p:cNvPr id="5" name="矩形 4"/>
          <p:cNvSpPr/>
          <p:nvPr/>
        </p:nvSpPr>
        <p:spPr>
          <a:xfrm>
            <a:off x="642910" y="3571882"/>
            <a:ext cx="8072494" cy="1323439"/>
          </a:xfrm>
          <a:prstGeom prst="rect">
            <a:avLst/>
          </a:prstGeom>
        </p:spPr>
        <p:txBody>
          <a:bodyPr wrap="square">
            <a:spAutoFit/>
          </a:bodyPr>
          <a:lstStyle/>
          <a:p>
            <a:r>
              <a:rPr lang="en-US" sz="2000" dirty="0" smtClean="0">
                <a:latin typeface="楷体" pitchFamily="49" charset="-122"/>
                <a:ea typeface="楷体" pitchFamily="49" charset="-122"/>
              </a:rPr>
              <a:t>2016</a:t>
            </a:r>
            <a:r>
              <a:rPr lang="zh-CN" altLang="en-US" sz="2000" dirty="0" smtClean="0">
                <a:latin typeface="楷体" pitchFamily="49" charset="-122"/>
                <a:ea typeface="楷体" pitchFamily="49" charset="-122"/>
              </a:rPr>
              <a:t>年</a:t>
            </a:r>
            <a:r>
              <a:rPr lang="en-US" sz="2000" dirty="0" smtClean="0">
                <a:latin typeface="楷体" pitchFamily="49" charset="-122"/>
                <a:ea typeface="楷体" pitchFamily="49" charset="-122"/>
              </a:rPr>
              <a:t>4</a:t>
            </a:r>
            <a:r>
              <a:rPr lang="zh-CN" altLang="en-US" sz="2000" dirty="0" smtClean="0">
                <a:latin typeface="楷体" pitchFamily="49" charset="-122"/>
                <a:ea typeface="楷体" pitchFamily="49" charset="-122"/>
              </a:rPr>
              <a:t>月</a:t>
            </a:r>
            <a:r>
              <a:rPr lang="en-US" sz="2000" dirty="0" smtClean="0">
                <a:latin typeface="楷体" pitchFamily="49" charset="-122"/>
                <a:ea typeface="楷体" pitchFamily="49" charset="-122"/>
              </a:rPr>
              <a:t>26</a:t>
            </a:r>
            <a:r>
              <a:rPr lang="zh-CN" altLang="en-US" sz="2000" dirty="0" smtClean="0">
                <a:latin typeface="楷体" pitchFamily="49" charset="-122"/>
                <a:ea typeface="楷体" pitchFamily="49" charset="-122"/>
              </a:rPr>
              <a:t>日</a:t>
            </a:r>
            <a:r>
              <a:rPr lang="zh-CN" altLang="en-US" sz="2000" dirty="0" smtClean="0">
                <a:latin typeface="楷体" pitchFamily="49" charset="-122"/>
                <a:ea typeface="楷体" pitchFamily="49" charset="-122"/>
              </a:rPr>
              <a:t>习总书记在</a:t>
            </a:r>
            <a:r>
              <a:rPr lang="zh-CN" altLang="en-US" sz="2000" dirty="0" smtClean="0">
                <a:latin typeface="楷体" pitchFamily="49" charset="-122"/>
                <a:ea typeface="楷体" pitchFamily="49" charset="-122"/>
              </a:rPr>
              <a:t>知识分子、劳动模范、青年代表座谈会上的讲话：“梦想属于每一个人，广大劳动群众要敢想敢干、敢于追梦。说到底，实现中华民族伟大复兴的中国梦，要靠各行各业人们的辛勤劳动。”</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p:nvPr/>
        </p:nvSpPr>
        <p:spPr bwMode="auto">
          <a:xfrm>
            <a:off x="571472" y="714362"/>
            <a:ext cx="8143933" cy="4071966"/>
          </a:xfrm>
          <a:prstGeom prst="rect">
            <a:avLst/>
          </a:prstGeom>
          <a:noFill/>
          <a:ln w="0">
            <a:noFill/>
          </a:ln>
        </p:spPr>
        <p:txBody>
          <a:bodyPr vert="horz" wrap="square" lIns="68580" tIns="34290" rIns="68580" bIns="34290" numCol="1" anchor="t">
            <a:noAutofit/>
            <a:scene3d>
              <a:camera prst="orthographicFront"/>
              <a:lightRig rig="threePt" dir="t"/>
            </a:scene3d>
          </a:bodyPr>
          <a:lstStyle/>
          <a:p>
            <a:r>
              <a:rPr lang="en-US" sz="2000" dirty="0" smtClean="0">
                <a:latin typeface="楷体" pitchFamily="49" charset="-122"/>
                <a:ea typeface="楷体" pitchFamily="49" charset="-122"/>
              </a:rPr>
              <a:t>  2018</a:t>
            </a:r>
            <a:r>
              <a:rPr lang="zh-CN" altLang="en-US" sz="2000" dirty="0" smtClean="0">
                <a:latin typeface="楷体" pitchFamily="49" charset="-122"/>
                <a:ea typeface="楷体" pitchFamily="49" charset="-122"/>
              </a:rPr>
              <a:t>年</a:t>
            </a:r>
            <a:r>
              <a:rPr lang="en-US" sz="2000" dirty="0" smtClean="0">
                <a:latin typeface="楷体" pitchFamily="49" charset="-122"/>
                <a:ea typeface="楷体" pitchFamily="49" charset="-122"/>
              </a:rPr>
              <a:t>1</a:t>
            </a:r>
            <a:r>
              <a:rPr lang="zh-CN" altLang="en-US" sz="2000" dirty="0" smtClean="0">
                <a:latin typeface="楷体" pitchFamily="49" charset="-122"/>
                <a:ea typeface="楷体" pitchFamily="49" charset="-122"/>
              </a:rPr>
              <a:t>月</a:t>
            </a:r>
            <a:r>
              <a:rPr lang="en-US" sz="2000" dirty="0" smtClean="0">
                <a:latin typeface="楷体" pitchFamily="49" charset="-122"/>
                <a:ea typeface="楷体" pitchFamily="49" charset="-122"/>
              </a:rPr>
              <a:t>1</a:t>
            </a:r>
            <a:r>
              <a:rPr lang="zh-CN" altLang="en-US" sz="2000" dirty="0" smtClean="0">
                <a:latin typeface="楷体" pitchFamily="49" charset="-122"/>
                <a:ea typeface="楷体" pitchFamily="49" charset="-122"/>
              </a:rPr>
              <a:t>日</a:t>
            </a:r>
            <a:r>
              <a:rPr lang="zh-CN" altLang="en-US" sz="2000" dirty="0" smtClean="0">
                <a:latin typeface="楷体" pitchFamily="49" charset="-122"/>
                <a:ea typeface="楷体" pitchFamily="49" charset="-122"/>
              </a:rPr>
              <a:t>习总书记表</a:t>
            </a:r>
            <a:r>
              <a:rPr lang="zh-CN" altLang="en-US" sz="2000" dirty="0" smtClean="0">
                <a:latin typeface="楷体" pitchFamily="49" charset="-122"/>
                <a:ea typeface="楷体" pitchFamily="49" charset="-122"/>
              </a:rPr>
              <a:t>新年贺词：“九层之台，起于累土。要把这个蓝图变为现实，必须不驰于空想、不骛于虚声，一步一个脚印，踏踏实实干好工作。”</a:t>
            </a:r>
            <a:r>
              <a:rPr lang="zh-CN" altLang="en-US" sz="2000" dirty="0" smtClean="0"/>
              <a:t> </a:t>
            </a:r>
            <a:endParaRPr lang="en-US" altLang="zh-CN" sz="2000" dirty="0" smtClean="0"/>
          </a:p>
          <a:p>
            <a:endParaRPr lang="en-US" altLang="zh-CN" sz="2000" dirty="0" smtClean="0"/>
          </a:p>
          <a:p>
            <a:r>
              <a:rPr lang="zh-CN" altLang="en-US" sz="2000" dirty="0" smtClean="0"/>
              <a:t>（三）深刻理解中华民族优秀传统文化的内涵和精髓，进一步增强</a:t>
            </a:r>
            <a:endParaRPr lang="en-US" altLang="zh-CN" sz="2000" dirty="0" smtClean="0"/>
          </a:p>
          <a:p>
            <a:r>
              <a:rPr lang="en-US" altLang="zh-CN" sz="2000" dirty="0" smtClean="0"/>
              <a:t>           </a:t>
            </a:r>
            <a:r>
              <a:rPr lang="zh-CN" altLang="en-US" sz="2000" dirty="0" smtClean="0"/>
              <a:t>文化自信</a:t>
            </a:r>
            <a:endParaRPr lang="en-US" sz="2000" dirty="0" smtClean="0">
              <a:latin typeface="楷体" pitchFamily="49" charset="-122"/>
              <a:ea typeface="楷体" pitchFamily="49" charset="-122"/>
            </a:endParaRPr>
          </a:p>
          <a:p>
            <a:r>
              <a:rPr lang="en-US" sz="2000" dirty="0" smtClean="0">
                <a:latin typeface="楷体" pitchFamily="49" charset="-122"/>
                <a:ea typeface="楷体" pitchFamily="49" charset="-122"/>
              </a:rPr>
              <a:t>  2014</a:t>
            </a:r>
            <a:r>
              <a:rPr lang="zh-CN" altLang="en-US" sz="2000" dirty="0" smtClean="0">
                <a:latin typeface="楷体" pitchFamily="49" charset="-122"/>
                <a:ea typeface="楷体" pitchFamily="49" charset="-122"/>
              </a:rPr>
              <a:t>年</a:t>
            </a:r>
            <a:r>
              <a:rPr lang="en-US" sz="2000" dirty="0" smtClean="0">
                <a:latin typeface="楷体" pitchFamily="49" charset="-122"/>
                <a:ea typeface="楷体" pitchFamily="49" charset="-122"/>
              </a:rPr>
              <a:t>10</a:t>
            </a:r>
            <a:r>
              <a:rPr lang="zh-CN" altLang="en-US" sz="2000" dirty="0" smtClean="0">
                <a:latin typeface="楷体" pitchFamily="49" charset="-122"/>
                <a:ea typeface="楷体" pitchFamily="49" charset="-122"/>
              </a:rPr>
              <a:t>月</a:t>
            </a:r>
            <a:r>
              <a:rPr lang="en-US" sz="2000" dirty="0" smtClean="0">
                <a:latin typeface="楷体" pitchFamily="49" charset="-122"/>
                <a:ea typeface="楷体" pitchFamily="49" charset="-122"/>
              </a:rPr>
              <a:t>15</a:t>
            </a:r>
            <a:r>
              <a:rPr lang="zh-CN" altLang="en-US" sz="2000" dirty="0" smtClean="0">
                <a:latin typeface="楷体" pitchFamily="49" charset="-122"/>
                <a:ea typeface="楷体" pitchFamily="49" charset="-122"/>
              </a:rPr>
              <a:t>日习总书记在文艺工作座谈会上的讲话中指出：“中华优秀传统文化是中华民族的精神命脉，是涵养社会主义核心价值观的重要源泉，也是我们在世界文化激荡中站稳脚跟的坚实根基。”</a:t>
            </a:r>
            <a:endParaRPr lang="en-US" altLang="zh-CN" sz="2000" dirty="0" smtClean="0">
              <a:latin typeface="楷体" pitchFamily="49" charset="-122"/>
              <a:ea typeface="楷体" pitchFamily="49" charset="-122"/>
            </a:endParaRPr>
          </a:p>
          <a:p>
            <a:r>
              <a:rPr lang="en-US" sz="2000" dirty="0" smtClean="0"/>
              <a:t> </a:t>
            </a:r>
          </a:p>
          <a:p>
            <a:r>
              <a:rPr lang="en-US" altLang="en-US" sz="2000" dirty="0" smtClean="0">
                <a:latin typeface="楷体" pitchFamily="49" charset="-122"/>
                <a:ea typeface="楷体" pitchFamily="49" charset="-122"/>
              </a:rPr>
              <a:t>  2016</a:t>
            </a:r>
            <a:r>
              <a:rPr lang="zh-CN" altLang="en-US" sz="2000" dirty="0" smtClean="0">
                <a:latin typeface="楷体" pitchFamily="49" charset="-122"/>
                <a:ea typeface="楷体" pitchFamily="49" charset="-122"/>
              </a:rPr>
              <a:t>年</a:t>
            </a:r>
            <a:r>
              <a:rPr lang="en-US" altLang="en-US" sz="2000" dirty="0" smtClean="0">
                <a:latin typeface="楷体" pitchFamily="49" charset="-122"/>
                <a:ea typeface="楷体" pitchFamily="49" charset="-122"/>
              </a:rPr>
              <a:t>5</a:t>
            </a:r>
            <a:r>
              <a:rPr lang="zh-CN" altLang="en-US" sz="2000" dirty="0" smtClean="0">
                <a:latin typeface="楷体" pitchFamily="49" charset="-122"/>
                <a:ea typeface="楷体" pitchFamily="49" charset="-122"/>
              </a:rPr>
              <a:t>月</a:t>
            </a:r>
            <a:r>
              <a:rPr lang="en-US" altLang="en-US" sz="2000" dirty="0" smtClean="0">
                <a:latin typeface="楷体" pitchFamily="49" charset="-122"/>
                <a:ea typeface="楷体" pitchFamily="49" charset="-122"/>
              </a:rPr>
              <a:t>17</a:t>
            </a:r>
            <a:r>
              <a:rPr lang="zh-CN" altLang="en-US" sz="2000" dirty="0" smtClean="0">
                <a:latin typeface="楷体" pitchFamily="49" charset="-122"/>
                <a:ea typeface="楷体" pitchFamily="49" charset="-122"/>
              </a:rPr>
              <a:t>日习总书记在哲学社会科学工作座谈会上的讲话：“中华民族有着深厚文化传统，形成了富有特色的思想体系，体现了中国人几千年来积累的知识智慧和理性思辨。这是我国的独特优势。”</a:t>
            </a:r>
            <a:endParaRPr lang="en-US" altLang="zh-CN" sz="2000" dirty="0" smtClean="0">
              <a:latin typeface="楷体" pitchFamily="49" charset="-122"/>
              <a:ea typeface="楷体" pitchFamily="49" charset="-122"/>
            </a:endParaRPr>
          </a:p>
          <a:p>
            <a:endParaRPr lang="en-US" altLang="zh-CN" sz="2000" dirty="0" smtClean="0">
              <a:latin typeface="楷体" pitchFamily="49" charset="-122"/>
              <a:ea typeface="楷体" pitchFamily="49" charset="-122"/>
            </a:endParaRPr>
          </a:p>
          <a:p>
            <a:pPr>
              <a:spcBef>
                <a:spcPts val="600"/>
              </a:spcBef>
              <a:buClr>
                <a:srgbClr val="990000"/>
              </a:buClr>
            </a:pPr>
            <a:endParaRPr lang="en-US" altLang="zh-CN" sz="2000" dirty="0" smtClean="0">
              <a:latin typeface="楷体" pitchFamily="49" charset="-122"/>
              <a:ea typeface="楷体" pitchFamily="49" charset="-122"/>
            </a:endParaRPr>
          </a:p>
          <a:p>
            <a:pPr>
              <a:spcBef>
                <a:spcPts val="600"/>
              </a:spcBef>
              <a:buClr>
                <a:srgbClr val="990000"/>
              </a:buClr>
            </a:pPr>
            <a:endParaRPr lang="en-US" altLang="zh-CN" sz="2000" dirty="0" smtClean="0">
              <a:latin typeface="楷体" pitchFamily="49" charset="-122"/>
              <a:ea typeface="楷体" pitchFamily="49" charset="-122"/>
            </a:endParaRPr>
          </a:p>
          <a:p>
            <a:pPr>
              <a:spcBef>
                <a:spcPts val="600"/>
              </a:spcBef>
              <a:buClr>
                <a:srgbClr val="990000"/>
              </a:buClr>
            </a:pPr>
            <a:endParaRPr lang="zh-CN" altLang="en-US" sz="2000" dirty="0" smtClean="0">
              <a:latin typeface="楷体" pitchFamily="49" charset="-122"/>
              <a:ea typeface="楷体" pitchFamily="49" charset="-122"/>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内容占位符 2"/>
          <p:cNvSpPr>
            <a:spLocks noGrp="1"/>
          </p:cNvSpPr>
          <p:nvPr>
            <p:ph idx="1"/>
          </p:nvPr>
        </p:nvSpPr>
        <p:spPr>
          <a:xfrm>
            <a:off x="107505" y="785800"/>
            <a:ext cx="8784976" cy="3929090"/>
          </a:xfrm>
        </p:spPr>
        <p:txBody>
          <a:bodyPr wrap="square" lIns="91440" tIns="45720" rIns="91440" bIns="45720" anchor="t">
            <a:noAutofit/>
          </a:bodyPr>
          <a:lstStyle/>
          <a:p>
            <a:pPr>
              <a:buNone/>
            </a:pPr>
            <a:r>
              <a:rPr lang="en-US" sz="2000" dirty="0" smtClean="0">
                <a:latin typeface="楷体" pitchFamily="49" charset="-122"/>
                <a:ea typeface="楷体" pitchFamily="49" charset="-122"/>
              </a:rPr>
              <a:t>     2016</a:t>
            </a:r>
            <a:r>
              <a:rPr lang="zh-CN" altLang="en-US" sz="2000" dirty="0" smtClean="0">
                <a:latin typeface="楷体" pitchFamily="49" charset="-122"/>
                <a:ea typeface="楷体" pitchFamily="49" charset="-122"/>
              </a:rPr>
              <a:t>年</a:t>
            </a:r>
            <a:r>
              <a:rPr lang="en-US" sz="2000" dirty="0" smtClean="0">
                <a:latin typeface="楷体" pitchFamily="49" charset="-122"/>
                <a:ea typeface="楷体" pitchFamily="49" charset="-122"/>
              </a:rPr>
              <a:t>11</a:t>
            </a:r>
            <a:r>
              <a:rPr lang="zh-CN" altLang="en-US" sz="2000" dirty="0" smtClean="0">
                <a:latin typeface="楷体" pitchFamily="49" charset="-122"/>
                <a:ea typeface="楷体" pitchFamily="49" charset="-122"/>
              </a:rPr>
              <a:t>月</a:t>
            </a:r>
            <a:r>
              <a:rPr lang="en-US" sz="2000" dirty="0" smtClean="0">
                <a:latin typeface="楷体" pitchFamily="49" charset="-122"/>
                <a:ea typeface="楷体" pitchFamily="49" charset="-122"/>
              </a:rPr>
              <a:t>30</a:t>
            </a:r>
            <a:r>
              <a:rPr lang="zh-CN" altLang="en-US" sz="2000" dirty="0" smtClean="0">
                <a:latin typeface="楷体" pitchFamily="49" charset="-122"/>
                <a:ea typeface="楷体" pitchFamily="49" charset="-122"/>
              </a:rPr>
              <a:t>日习总书记在中国文联十大、中国作协九大开幕式上的讲话中再次说：“坚定文化自信，离不开对中华民族历史的认知和运用。历史是一面镜子，从历史中，我们能够更好看清世界、参透生活、认识自己；历史也是一位智者，同历史对话，我们能够更好认识过去、把握当下、面向未来。”</a:t>
            </a:r>
            <a:endParaRPr lang="en-US" altLang="zh-CN" sz="2000" dirty="0" smtClean="0">
              <a:latin typeface="楷体" pitchFamily="49" charset="-122"/>
              <a:ea typeface="楷体" pitchFamily="49" charset="-122"/>
            </a:endParaRPr>
          </a:p>
          <a:p>
            <a:pPr>
              <a:buNone/>
            </a:pPr>
            <a:endParaRPr lang="zh-CN" altLang="en-US" sz="2000" dirty="0" smtClean="0">
              <a:latin typeface="楷体" pitchFamily="49" charset="-122"/>
              <a:ea typeface="楷体" pitchFamily="49" charset="-122"/>
            </a:endParaRPr>
          </a:p>
          <a:p>
            <a:pPr>
              <a:buNone/>
            </a:pPr>
            <a:r>
              <a:rPr lang="en-US" sz="2000" dirty="0" smtClean="0">
                <a:latin typeface="楷体" pitchFamily="49" charset="-122"/>
                <a:ea typeface="楷体" pitchFamily="49" charset="-122"/>
              </a:rPr>
              <a:t>     2019</a:t>
            </a:r>
            <a:r>
              <a:rPr lang="zh-CN" altLang="en-US" sz="2000" dirty="0" smtClean="0">
                <a:latin typeface="楷体" pitchFamily="49" charset="-122"/>
                <a:ea typeface="楷体" pitchFamily="49" charset="-122"/>
              </a:rPr>
              <a:t>年</a:t>
            </a:r>
            <a:r>
              <a:rPr lang="en-US" sz="2000" dirty="0" smtClean="0">
                <a:latin typeface="楷体" pitchFamily="49" charset="-122"/>
                <a:ea typeface="楷体" pitchFamily="49" charset="-122"/>
              </a:rPr>
              <a:t>6</a:t>
            </a:r>
            <a:r>
              <a:rPr lang="zh-CN" altLang="en-US" sz="2000" dirty="0" smtClean="0">
                <a:latin typeface="楷体" pitchFamily="49" charset="-122"/>
                <a:ea typeface="楷体" pitchFamily="49" charset="-122"/>
              </a:rPr>
              <a:t>月习总书记在第</a:t>
            </a:r>
            <a:r>
              <a:rPr lang="en-US" sz="2000" dirty="0" smtClean="0">
                <a:latin typeface="楷体" pitchFamily="49" charset="-122"/>
                <a:ea typeface="楷体" pitchFamily="49" charset="-122"/>
              </a:rPr>
              <a:t>12</a:t>
            </a:r>
            <a:r>
              <a:rPr lang="zh-CN" altLang="en-US" sz="2000" dirty="0" smtClean="0">
                <a:latin typeface="楷体" pitchFamily="49" charset="-122"/>
                <a:ea typeface="楷体" pitchFamily="49" charset="-122"/>
              </a:rPr>
              <a:t>期</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求是</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杂志上发表题为</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坚定文化自信，建设社会主义文化强国</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的重要文章，文章指出，文化自信，是更基础、更广泛、更深厚的自信，是更基本、更深沉、更持久的力量。坚定中国特色社会主义道路自信、理论自信、制度自信，说到底是要坚定文化自信。坚定文化自信，是事关国运兴衰、事关文化安全、事关民族精神独立性的大问题。  </a:t>
            </a:r>
            <a:endParaRPr lang="en-US" altLang="zh-CN" sz="2000" dirty="0">
              <a:solidFill>
                <a:srgbClr val="FFFF00"/>
              </a:solidFill>
              <a:latin typeface="楷体" pitchFamily="49" charset="-122"/>
              <a:ea typeface="楷体" pitchFamily="49" charset="-122"/>
              <a:sym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内容占位符 2"/>
          <p:cNvSpPr>
            <a:spLocks noGrp="1"/>
          </p:cNvSpPr>
          <p:nvPr>
            <p:ph idx="1"/>
          </p:nvPr>
        </p:nvSpPr>
        <p:spPr>
          <a:xfrm>
            <a:off x="285720" y="701993"/>
            <a:ext cx="8462744" cy="3973830"/>
          </a:xfrm>
        </p:spPr>
        <p:txBody>
          <a:bodyPr wrap="square" lIns="91440" tIns="45720" rIns="91440" bIns="45720" anchor="t">
            <a:normAutofit fontScale="97500"/>
          </a:bodyPr>
          <a:lstStyle/>
          <a:p>
            <a:pPr>
              <a:buNone/>
            </a:pPr>
            <a:r>
              <a:rPr lang="zh-CN" altLang="en-US" sz="2000" dirty="0" smtClean="0">
                <a:latin typeface="楷体" pitchFamily="49" charset="-122"/>
                <a:ea typeface="楷体" pitchFamily="49" charset="-122"/>
              </a:rPr>
              <a:t>      文章指出，文化是民族生存和发展的重要力量。中华民族在几千年的历史流变中遇到了无数艰难困苦，但我们都挺过来、走过来了，其中一个很重要的原因就是世世代代的中华儿女培育和发展了独具特色、博大精深的中华文化，为中华民族克服困难、生生不息提供了强大精神支撑。</a:t>
            </a:r>
            <a:endParaRPr lang="en-US" altLang="zh-CN" sz="2000" dirty="0" smtClean="0">
              <a:latin typeface="楷体" pitchFamily="49" charset="-122"/>
              <a:ea typeface="楷体" pitchFamily="49" charset="-122"/>
            </a:endParaRPr>
          </a:p>
          <a:p>
            <a:pPr>
              <a:buNone/>
            </a:pPr>
            <a:endParaRPr lang="zh-CN" altLang="en-US" sz="2000" dirty="0" smtClean="0">
              <a:latin typeface="楷体" pitchFamily="49" charset="-122"/>
              <a:ea typeface="楷体" pitchFamily="49" charset="-122"/>
            </a:endParaRPr>
          </a:p>
          <a:p>
            <a:pPr>
              <a:buNone/>
            </a:pPr>
            <a:r>
              <a:rPr lang="en-US" sz="2000" dirty="0" smtClean="0">
                <a:latin typeface="楷体" pitchFamily="49" charset="-122"/>
                <a:ea typeface="楷体" pitchFamily="49" charset="-122"/>
              </a:rPr>
              <a:t>      2019</a:t>
            </a:r>
            <a:r>
              <a:rPr lang="zh-CN" altLang="en-US" sz="2000" dirty="0" smtClean="0">
                <a:latin typeface="楷体" pitchFamily="49" charset="-122"/>
                <a:ea typeface="楷体" pitchFamily="49" charset="-122"/>
              </a:rPr>
              <a:t>年</a:t>
            </a:r>
            <a:r>
              <a:rPr lang="en-US" sz="2000" dirty="0" smtClean="0">
                <a:latin typeface="楷体" pitchFamily="49" charset="-122"/>
                <a:ea typeface="楷体" pitchFamily="49" charset="-122"/>
              </a:rPr>
              <a:t>3</a:t>
            </a:r>
            <a:r>
              <a:rPr lang="zh-CN" altLang="en-US" sz="2000" dirty="0" smtClean="0">
                <a:latin typeface="楷体" pitchFamily="49" charset="-122"/>
                <a:ea typeface="楷体" pitchFamily="49" charset="-122"/>
              </a:rPr>
              <a:t>月</a:t>
            </a:r>
            <a:r>
              <a:rPr lang="en-US" sz="2000" dirty="0" smtClean="0">
                <a:latin typeface="楷体" pitchFamily="49" charset="-122"/>
                <a:ea typeface="楷体" pitchFamily="49" charset="-122"/>
              </a:rPr>
              <a:t>18</a:t>
            </a:r>
            <a:r>
              <a:rPr lang="zh-CN" altLang="en-US" sz="2000" dirty="0" smtClean="0">
                <a:latin typeface="楷体" pitchFamily="49" charset="-122"/>
                <a:ea typeface="楷体" pitchFamily="49" charset="-122"/>
              </a:rPr>
              <a:t>日习近平在学校思想政治理论课教师座谈会上讲话：“中华民族几千年来形成了博大精深的优秀传统文化，我们党带领人民在革命、建设、改革过程中锻造的革命文化和社会主义先进文化，为思政课建设提供了深厚力量。”</a:t>
            </a:r>
            <a:endParaRPr lang="zh-CN" altLang="en-US" sz="2000" dirty="0">
              <a:ln>
                <a:noFill/>
              </a:ln>
              <a:solidFill>
                <a:schemeClr val="tx1"/>
              </a:solidFill>
              <a:effectLst/>
              <a:uLnTx/>
              <a:uFillTx/>
              <a:latin typeface="楷体" pitchFamily="49" charset="-122"/>
              <a:ea typeface="楷体" pitchFamily="49" charset="-122"/>
              <a:sym typeface="+mn-ea"/>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内容占位符 2"/>
          <p:cNvSpPr>
            <a:spLocks noGrp="1"/>
          </p:cNvSpPr>
          <p:nvPr>
            <p:ph idx="1"/>
          </p:nvPr>
        </p:nvSpPr>
        <p:spPr>
          <a:xfrm>
            <a:off x="395536" y="829628"/>
            <a:ext cx="8352928" cy="3973830"/>
          </a:xfrm>
        </p:spPr>
        <p:txBody>
          <a:bodyPr wrap="square" lIns="91440" tIns="45720" rIns="91440" bIns="45720" anchor="t">
            <a:normAutofit/>
          </a:bodyPr>
          <a:lstStyle/>
          <a:p>
            <a:pPr>
              <a:buNone/>
            </a:pPr>
            <a:r>
              <a:rPr lang="zh-CN" altLang="en-US" sz="2000" dirty="0" smtClean="0"/>
              <a:t>（四）中华民族复兴的伟大梦想实现，需要培养一代代有理想有抱负的</a:t>
            </a:r>
            <a:endParaRPr lang="en-US" altLang="zh-CN" sz="2000" dirty="0" smtClean="0"/>
          </a:p>
          <a:p>
            <a:pPr>
              <a:buNone/>
            </a:pPr>
            <a:r>
              <a:rPr lang="en-US" altLang="zh-CN" sz="2000" dirty="0" smtClean="0"/>
              <a:t>            </a:t>
            </a:r>
            <a:r>
              <a:rPr lang="zh-CN" altLang="en-US" sz="2000" dirty="0" smtClean="0"/>
              <a:t>社会主义事业接班人</a:t>
            </a:r>
          </a:p>
          <a:p>
            <a:pPr>
              <a:buNone/>
            </a:pPr>
            <a:r>
              <a:rPr lang="en-US" sz="2000" dirty="0" smtClean="0">
                <a:latin typeface="楷体" pitchFamily="49" charset="-122"/>
                <a:ea typeface="楷体" pitchFamily="49" charset="-122"/>
              </a:rPr>
              <a:t>     </a:t>
            </a:r>
          </a:p>
          <a:p>
            <a:pPr>
              <a:buNone/>
            </a:pPr>
            <a:r>
              <a:rPr lang="en-US" sz="2000" dirty="0" smtClean="0">
                <a:latin typeface="楷体" pitchFamily="49" charset="-122"/>
                <a:ea typeface="楷体" pitchFamily="49" charset="-122"/>
              </a:rPr>
              <a:t>     2016</a:t>
            </a:r>
            <a:r>
              <a:rPr lang="zh-CN" altLang="en-US" sz="2000" dirty="0" smtClean="0">
                <a:latin typeface="楷体" pitchFamily="49" charset="-122"/>
                <a:ea typeface="楷体" pitchFamily="49" charset="-122"/>
              </a:rPr>
              <a:t>年</a:t>
            </a:r>
            <a:r>
              <a:rPr lang="en-US" sz="2000" dirty="0" smtClean="0">
                <a:latin typeface="楷体" pitchFamily="49" charset="-122"/>
                <a:ea typeface="楷体" pitchFamily="49" charset="-122"/>
              </a:rPr>
              <a:t>12</a:t>
            </a:r>
            <a:r>
              <a:rPr lang="zh-CN" altLang="en-US" sz="2000" dirty="0" smtClean="0">
                <a:latin typeface="楷体" pitchFamily="49" charset="-122"/>
                <a:ea typeface="楷体" pitchFamily="49" charset="-122"/>
              </a:rPr>
              <a:t>月</a:t>
            </a:r>
            <a:r>
              <a:rPr lang="en-US" sz="2000" dirty="0" smtClean="0">
                <a:latin typeface="楷体" pitchFamily="49" charset="-122"/>
                <a:ea typeface="楷体" pitchFamily="49" charset="-122"/>
              </a:rPr>
              <a:t>8</a:t>
            </a:r>
            <a:r>
              <a:rPr lang="zh-CN" altLang="en-US" sz="2000" dirty="0" smtClean="0">
                <a:latin typeface="楷体" pitchFamily="49" charset="-122"/>
                <a:ea typeface="楷体" pitchFamily="49" charset="-122"/>
              </a:rPr>
              <a:t>日习近平在全国高校思想政治工作会议时讲话：“要教育引导学生正确认识世界和中国发展大势，从我们党探索中国特色社会主义历史发展和伟大实践中，认识和把握人类社会发展的历史必然性，认识和把握中国特色社会主义的历史必然性。正确认识中国特色和国际比较，全面客观认识当代中国、看待外部世界。正确认识时代责任和历史使命，用中国梦激扬青春梦，为学生点亮理想的灯、照亮前行的路，激励学生自觉把个人的理想追求融入国家和民族的事业中。”</a:t>
            </a:r>
            <a:endParaRPr lang="zh-CN" altLang="en-US" sz="2000" dirty="0">
              <a:latin typeface="楷体" pitchFamily="49" charset="-122"/>
              <a:ea typeface="楷体" pitchFamily="49" charset="-122"/>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内容占位符 2"/>
          <p:cNvSpPr>
            <a:spLocks noGrp="1"/>
          </p:cNvSpPr>
          <p:nvPr>
            <p:ph idx="1"/>
          </p:nvPr>
        </p:nvSpPr>
        <p:spPr>
          <a:xfrm>
            <a:off x="180975" y="785800"/>
            <a:ext cx="8782050" cy="3929090"/>
          </a:xfrm>
        </p:spPr>
        <p:txBody>
          <a:bodyPr vert="horz" wrap="square" lIns="91440" tIns="45720" rIns="91440" bIns="45720" numCol="1" anchor="t" anchorCtr="0" compatLnSpc="1">
            <a:normAutofit/>
          </a:bodyPr>
          <a:lstStyle/>
          <a:p>
            <a:pPr marL="0" marR="0" lvl="0" indent="0" algn="l" defTabSz="914400" rtl="0" eaLnBrk="1" fontAlgn="base" latinLnBrk="0" hangingPunct="1">
              <a:lnSpc>
                <a:spcPct val="100000"/>
              </a:lnSpc>
              <a:spcBef>
                <a:spcPct val="20000"/>
              </a:spcBef>
              <a:spcAft>
                <a:spcPct val="0"/>
              </a:spcAft>
              <a:buClr>
                <a:schemeClr val="tx2"/>
              </a:buClr>
              <a:buSzTx/>
              <a:buFontTx/>
              <a:buNone/>
              <a:defRPr/>
            </a:pPr>
            <a:r>
              <a:rPr lang="en-US" altLang="zh-CN" sz="2000" noProof="1">
                <a:latin typeface="楷体" pitchFamily="49" charset="-122"/>
                <a:ea typeface="楷体" pitchFamily="49" charset="-122"/>
                <a:sym typeface="宋体" panose="02010600030101010101" pitchFamily="2" charset="-122"/>
              </a:rPr>
              <a:t>  </a:t>
            </a:r>
            <a:endParaRPr lang="zh-CN" altLang="en-US" sz="2000" noProof="1">
              <a:latin typeface="楷体" pitchFamily="49" charset="-122"/>
              <a:ea typeface="楷体" pitchFamily="49" charset="-122"/>
            </a:endParaRPr>
          </a:p>
        </p:txBody>
      </p:sp>
      <p:sp>
        <p:nvSpPr>
          <p:cNvPr id="2" name="文本框 1"/>
          <p:cNvSpPr txBox="1"/>
          <p:nvPr/>
        </p:nvSpPr>
        <p:spPr>
          <a:xfrm>
            <a:off x="323528" y="771550"/>
            <a:ext cx="8568952" cy="3785652"/>
          </a:xfrm>
          <a:prstGeom prst="rect">
            <a:avLst/>
          </a:prstGeom>
          <a:noFill/>
        </p:spPr>
        <p:txBody>
          <a:bodyPr wrap="square" rtlCol="0" anchor="t">
            <a:spAutoFit/>
          </a:bodyPr>
          <a:lstStyle/>
          <a:p>
            <a:r>
              <a:rPr lang="en-US" altLang="en-US" sz="2000" dirty="0" smtClean="0">
                <a:latin typeface="楷体" pitchFamily="49" charset="-122"/>
                <a:ea typeface="楷体" pitchFamily="49" charset="-122"/>
              </a:rPr>
              <a:t>   2018</a:t>
            </a:r>
            <a:r>
              <a:rPr lang="zh-CN" altLang="en-US" sz="2000" dirty="0" smtClean="0">
                <a:latin typeface="楷体" pitchFamily="49" charset="-122"/>
                <a:ea typeface="楷体" pitchFamily="49" charset="-122"/>
              </a:rPr>
              <a:t>年</a:t>
            </a:r>
            <a:r>
              <a:rPr lang="en-US" altLang="en-US" sz="2000" dirty="0" smtClean="0">
                <a:latin typeface="楷体" pitchFamily="49" charset="-122"/>
                <a:ea typeface="楷体" pitchFamily="49" charset="-122"/>
              </a:rPr>
              <a:t>9</a:t>
            </a:r>
            <a:r>
              <a:rPr lang="zh-CN" altLang="en-US" sz="2000" dirty="0" smtClean="0">
                <a:latin typeface="楷体" pitchFamily="49" charset="-122"/>
                <a:ea typeface="楷体" pitchFamily="49" charset="-122"/>
              </a:rPr>
              <a:t>月</a:t>
            </a:r>
            <a:r>
              <a:rPr lang="en-US" altLang="en-US" sz="2000" dirty="0" smtClean="0">
                <a:latin typeface="楷体" pitchFamily="49" charset="-122"/>
                <a:ea typeface="楷体" pitchFamily="49" charset="-122"/>
              </a:rPr>
              <a:t>10</a:t>
            </a:r>
            <a:r>
              <a:rPr lang="zh-CN" altLang="en-US" sz="2000" dirty="0" smtClean="0">
                <a:latin typeface="楷体" pitchFamily="49" charset="-122"/>
                <a:ea typeface="楷体" pitchFamily="49" charset="-122"/>
              </a:rPr>
              <a:t>日习近平总书记在全国教育大会上的讲话：</a:t>
            </a:r>
            <a:endParaRPr lang="en-US" altLang="zh-CN" sz="2000" dirty="0" smtClean="0">
              <a:latin typeface="楷体" pitchFamily="49" charset="-122"/>
              <a:ea typeface="楷体" pitchFamily="49" charset="-122"/>
            </a:endParaRPr>
          </a:p>
          <a:p>
            <a:endParaRPr lang="en-US" altLang="zh-CN"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“教育是民族振兴、社会进步的重要基石，是功在当代、利在千秋的德政工程，对提高人民综合素质、促进人的全面发展、增强中华民族创新创造活力、实现中华民族伟大复兴具有决定性意义。”</a:t>
            </a:r>
            <a:endParaRPr lang="en-US" altLang="zh-CN" sz="2000" dirty="0" smtClean="0">
              <a:latin typeface="楷体" pitchFamily="49" charset="-122"/>
              <a:ea typeface="楷体" pitchFamily="49" charset="-122"/>
            </a:endParaRPr>
          </a:p>
          <a:p>
            <a:endParaRPr lang="zh-CN" altLang="en-US"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“教育是国之大计、党之大计。”</a:t>
            </a:r>
            <a:endParaRPr lang="en-US" altLang="zh-CN" sz="2000" dirty="0" smtClean="0">
              <a:latin typeface="楷体" pitchFamily="49" charset="-122"/>
              <a:ea typeface="楷体" pitchFamily="49" charset="-122"/>
            </a:endParaRPr>
          </a:p>
          <a:p>
            <a:endParaRPr lang="zh-CN" altLang="en-US" sz="2000" dirty="0" smtClean="0">
              <a:latin typeface="楷体" pitchFamily="49" charset="-122"/>
              <a:ea typeface="楷体" pitchFamily="49" charset="-122"/>
            </a:endParaRPr>
          </a:p>
          <a:p>
            <a:r>
              <a:rPr lang="zh-CN" altLang="en-US" sz="2000" dirty="0" smtClean="0">
                <a:latin typeface="楷体" pitchFamily="49" charset="-122"/>
                <a:ea typeface="楷体" pitchFamily="49" charset="-122"/>
              </a:rPr>
              <a:t>“党的十八大以来，我们围绕培养什么人、怎样培养人、为谁培养人这一根本问题，全面加强党对教育工作的领导，坚持立德树人，加强学校思想政治工作，推进教育改革，加快补齐教育短板，教育事业中国特色更加鲜明，教育现代化加速推进，教育方面人民群众获得感明显增强。”</a:t>
            </a:r>
            <a:endParaRPr lang="zh-CN" altLang="en-US" sz="2000" dirty="0">
              <a:ln>
                <a:noFill/>
              </a:ln>
              <a:effectLst/>
              <a:uLnTx/>
              <a:uFillTx/>
              <a:latin typeface="楷体" pitchFamily="49" charset="-122"/>
              <a:ea typeface="楷体" pitchFamily="49" charset="-122"/>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714362"/>
            <a:ext cx="8435280" cy="4000528"/>
          </a:xfrm>
        </p:spPr>
        <p:txBody>
          <a:bodyPr>
            <a:normAutofit/>
          </a:bodyPr>
          <a:lstStyle/>
          <a:p>
            <a:pPr>
              <a:buNone/>
            </a:pPr>
            <a:r>
              <a:rPr lang="zh-CN" altLang="en-US" dirty="0" smtClean="0">
                <a:latin typeface="宋体" panose="02010600030101010101" pitchFamily="2" charset="-122"/>
                <a:ea typeface="宋体" panose="02010600030101010101" pitchFamily="2" charset="-122"/>
              </a:rPr>
              <a:t>   </a:t>
            </a:r>
            <a:r>
              <a:rPr lang="zh-CN" altLang="en-US" sz="2000" dirty="0" smtClean="0">
                <a:latin typeface="楷体" pitchFamily="49" charset="-122"/>
                <a:ea typeface="楷体" pitchFamily="49" charset="-122"/>
              </a:rPr>
              <a:t>“在实践中，我们就教育改革发展提出一系列新理念新思想新观点，主要有以下几个方面，坚持党对教育事业的全面领导，坚持把立德树人作为根本任务，坚持优先发展教育事业，坚持社会主义办学方向，坚持扎根中国大地办教育，坚持以人民为中心发展教育，坚持深化教育改革创新，坚持把服务中华民族伟大复兴作为教育的重要使命，坚持把教师队伍建设作为基础工作。这是我们对我国教育事业规律性认识的深化，来之不易，要始终坚持并不断丰富发展。”</a:t>
            </a:r>
            <a:endParaRPr lang="en-US" altLang="zh-CN" sz="2000" dirty="0" smtClean="0">
              <a:latin typeface="楷体" pitchFamily="49" charset="-122"/>
              <a:ea typeface="楷体" pitchFamily="49" charset="-122"/>
            </a:endParaRPr>
          </a:p>
          <a:p>
            <a:pPr>
              <a:buNone/>
            </a:pPr>
            <a:endParaRPr lang="zh-CN" altLang="en-US" sz="2000" dirty="0" smtClean="0">
              <a:latin typeface="楷体" pitchFamily="49" charset="-122"/>
              <a:ea typeface="楷体" pitchFamily="49" charset="-122"/>
            </a:endParaRPr>
          </a:p>
          <a:p>
            <a:pPr>
              <a:buNone/>
            </a:pPr>
            <a:r>
              <a:rPr lang="zh-CN" altLang="en-US" sz="2000" dirty="0" smtClean="0">
                <a:latin typeface="楷体" pitchFamily="49" charset="-122"/>
                <a:ea typeface="楷体" pitchFamily="49" charset="-122"/>
              </a:rPr>
              <a:t>  “要在坚定理想信念上下功夫，教育引导学生树立共产主义远大理想和中国特色社会主义共同理想，增强学生的中国特色社会主义道路自信、</a:t>
            </a:r>
            <a:endParaRPr lang="zh-CN" altLang="en-US" sz="2000" dirty="0">
              <a:latin typeface="黑体" pitchFamily="49" charset="-122"/>
              <a:ea typeface="黑体" pitchFamily="49" charset="-122"/>
            </a:endParaRP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TotalTime>
  <Words>1763</Words>
  <Application>Microsoft Office PowerPoint</Application>
  <PresentationFormat>全屏显示(16:9)</PresentationFormat>
  <Paragraphs>79</Paragraphs>
  <Slides>13</Slides>
  <Notes>2</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公司集团企业个人年终总结</dc:title>
  <dc:creator>pangjq</dc:creator>
  <cp:lastModifiedBy>HP</cp:lastModifiedBy>
  <cp:revision>687</cp:revision>
  <dcterms:created xsi:type="dcterms:W3CDTF">2013-01-16T08:40:00Z</dcterms:created>
  <dcterms:modified xsi:type="dcterms:W3CDTF">2019-10-29T05:57:10Z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